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66" r:id="rId4"/>
    <p:sldId id="267" r:id="rId5"/>
    <p:sldId id="258"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64" r:id="rId22"/>
  </p:sldIdLst>
  <p:sldSz cx="12192000" cy="6858000"/>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47" d="100"/>
          <a:sy n="47" d="100"/>
        </p:scale>
        <p:origin x="224" y="14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379B1D-C863-4120-ADE9-550CE9FD9159}" type="doc">
      <dgm:prSet loTypeId="urn:microsoft.com/office/officeart/2018/2/layout/IconVerticalSolidList" loCatId="icon" qsTypeId="urn:microsoft.com/office/officeart/2005/8/quickstyle/simple4" qsCatId="simple" csTypeId="urn:microsoft.com/office/officeart/2005/8/colors/accent0_1" csCatId="mainScheme" phldr="1"/>
      <dgm:spPr/>
      <dgm:t>
        <a:bodyPr/>
        <a:lstStyle/>
        <a:p>
          <a:endParaRPr lang="en-US"/>
        </a:p>
      </dgm:t>
    </dgm:pt>
    <dgm:pt modelId="{9DE99D25-948A-48BC-9AFD-250D1F1151D4}">
      <dgm:prSet custT="1"/>
      <dgm:spPr/>
      <dgm:t>
        <a:bodyPr/>
        <a:lstStyle/>
        <a:p>
          <a:pPr>
            <a:lnSpc>
              <a:spcPct val="100000"/>
            </a:lnSpc>
          </a:pPr>
          <a:r>
            <a:rPr lang="en-US" sz="1700"/>
            <a:t>Case study driven methodology, including case-study individual work and self-directed desk research</a:t>
          </a:r>
          <a:endParaRPr lang="en-US" sz="1700" dirty="0"/>
        </a:p>
      </dgm:t>
    </dgm:pt>
    <dgm:pt modelId="{56BE80C8-26A4-48CC-8FFB-CD8F28F0AAEB}" type="parTrans" cxnId="{99E3CBBB-DA0C-4739-B256-349AFBA682F2}">
      <dgm:prSet/>
      <dgm:spPr/>
      <dgm:t>
        <a:bodyPr/>
        <a:lstStyle/>
        <a:p>
          <a:endParaRPr lang="en-US" sz="1700"/>
        </a:p>
      </dgm:t>
    </dgm:pt>
    <dgm:pt modelId="{D6131BDE-9763-4DAE-BB15-B4F16A5AF8AB}" type="sibTrans" cxnId="{99E3CBBB-DA0C-4739-B256-349AFBA682F2}">
      <dgm:prSet/>
      <dgm:spPr/>
      <dgm:t>
        <a:bodyPr/>
        <a:lstStyle/>
        <a:p>
          <a:endParaRPr lang="en-US" sz="1700"/>
        </a:p>
      </dgm:t>
    </dgm:pt>
    <dgm:pt modelId="{13F1AF34-FD7D-4922-890F-88DE7F11C8F2}">
      <dgm:prSet custT="1"/>
      <dgm:spPr/>
      <dgm:t>
        <a:bodyPr/>
        <a:lstStyle/>
        <a:p>
          <a:pPr>
            <a:lnSpc>
              <a:spcPct val="100000"/>
            </a:lnSpc>
          </a:pPr>
          <a:r>
            <a:rPr lang="en-US" sz="1700" dirty="0"/>
            <a:t>Lecturer designed case study essay</a:t>
          </a:r>
        </a:p>
      </dgm:t>
    </dgm:pt>
    <dgm:pt modelId="{56471492-8BD1-42F3-B437-EE84BEBD4384}" type="sibTrans" cxnId="{CCB0AD0E-7215-41ED-8F51-0E2DAC5EE092}">
      <dgm:prSet/>
      <dgm:spPr/>
      <dgm:t>
        <a:bodyPr/>
        <a:lstStyle/>
        <a:p>
          <a:endParaRPr lang="en-US" sz="1700"/>
        </a:p>
      </dgm:t>
    </dgm:pt>
    <dgm:pt modelId="{FF1E7579-CB8B-4CED-9B63-207600F481E9}" type="parTrans" cxnId="{CCB0AD0E-7215-41ED-8F51-0E2DAC5EE092}">
      <dgm:prSet/>
      <dgm:spPr/>
      <dgm:t>
        <a:bodyPr/>
        <a:lstStyle/>
        <a:p>
          <a:endParaRPr lang="en-US" sz="1700"/>
        </a:p>
      </dgm:t>
    </dgm:pt>
    <dgm:pt modelId="{730F4EDD-D3AD-45D1-B986-6BF12B9975F9}" type="pres">
      <dgm:prSet presAssocID="{CA379B1D-C863-4120-ADE9-550CE9FD9159}" presName="root" presStyleCnt="0">
        <dgm:presLayoutVars>
          <dgm:dir/>
          <dgm:resizeHandles val="exact"/>
        </dgm:presLayoutVars>
      </dgm:prSet>
      <dgm:spPr/>
    </dgm:pt>
    <dgm:pt modelId="{C9A9DF94-67A7-4A34-AF58-0A7D5314EFCD}" type="pres">
      <dgm:prSet presAssocID="{9DE99D25-948A-48BC-9AFD-250D1F1151D4}" presName="compNode" presStyleCnt="0"/>
      <dgm:spPr/>
    </dgm:pt>
    <dgm:pt modelId="{A00BDA9E-327E-41CF-A3EE-0DB92F67AD29}" type="pres">
      <dgm:prSet presAssocID="{9DE99D25-948A-48BC-9AFD-250D1F1151D4}" presName="bgRect" presStyleLbl="bgShp" presStyleIdx="0" presStyleCnt="2"/>
      <dgm:spPr/>
    </dgm:pt>
    <dgm:pt modelId="{114CE260-100D-4F5B-BBDA-6236EA2F3675}" type="pres">
      <dgm:prSet presAssocID="{9DE99D25-948A-48BC-9AFD-250D1F1151D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3AD6F1C1-3817-4D78-A65A-53F35AC8AF73}" type="pres">
      <dgm:prSet presAssocID="{9DE99D25-948A-48BC-9AFD-250D1F1151D4}" presName="spaceRect" presStyleCnt="0"/>
      <dgm:spPr/>
    </dgm:pt>
    <dgm:pt modelId="{4D8625EB-7818-4079-9AF0-5C7DD93FD367}" type="pres">
      <dgm:prSet presAssocID="{9DE99D25-948A-48BC-9AFD-250D1F1151D4}" presName="parTx" presStyleLbl="revTx" presStyleIdx="0" presStyleCnt="2">
        <dgm:presLayoutVars>
          <dgm:chMax val="0"/>
          <dgm:chPref val="0"/>
        </dgm:presLayoutVars>
      </dgm:prSet>
      <dgm:spPr/>
    </dgm:pt>
    <dgm:pt modelId="{CC414892-8A72-447B-BEDC-DAB1A4C0CAC4}" type="pres">
      <dgm:prSet presAssocID="{D6131BDE-9763-4DAE-BB15-B4F16A5AF8AB}" presName="sibTrans" presStyleCnt="0"/>
      <dgm:spPr/>
    </dgm:pt>
    <dgm:pt modelId="{C4D5022E-D08B-4E32-BCAC-2346154C937E}" type="pres">
      <dgm:prSet presAssocID="{13F1AF34-FD7D-4922-890F-88DE7F11C8F2}" presName="compNode" presStyleCnt="0"/>
      <dgm:spPr/>
    </dgm:pt>
    <dgm:pt modelId="{23D081E3-5FD3-4A42-B483-D0D5355098DD}" type="pres">
      <dgm:prSet presAssocID="{13F1AF34-FD7D-4922-890F-88DE7F11C8F2}" presName="bgRect" presStyleLbl="bgShp" presStyleIdx="1" presStyleCnt="2"/>
      <dgm:spPr/>
    </dgm:pt>
    <dgm:pt modelId="{CFE90C93-E63B-4BDA-8A13-C01E03B427BB}" type="pres">
      <dgm:prSet presAssocID="{13F1AF34-FD7D-4922-890F-88DE7F11C8F2}"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ecturer"/>
        </a:ext>
      </dgm:extLst>
    </dgm:pt>
    <dgm:pt modelId="{D805FB7F-C284-458C-9826-1D6F3C2EE1F3}" type="pres">
      <dgm:prSet presAssocID="{13F1AF34-FD7D-4922-890F-88DE7F11C8F2}" presName="spaceRect" presStyleCnt="0"/>
      <dgm:spPr/>
    </dgm:pt>
    <dgm:pt modelId="{4CDABF3B-0BE7-47E3-B929-6514A0E3E669}" type="pres">
      <dgm:prSet presAssocID="{13F1AF34-FD7D-4922-890F-88DE7F11C8F2}" presName="parTx" presStyleLbl="revTx" presStyleIdx="1" presStyleCnt="2">
        <dgm:presLayoutVars>
          <dgm:chMax val="0"/>
          <dgm:chPref val="0"/>
        </dgm:presLayoutVars>
      </dgm:prSet>
      <dgm:spPr/>
    </dgm:pt>
  </dgm:ptLst>
  <dgm:cxnLst>
    <dgm:cxn modelId="{CCB0AD0E-7215-41ED-8F51-0E2DAC5EE092}" srcId="{CA379B1D-C863-4120-ADE9-550CE9FD9159}" destId="{13F1AF34-FD7D-4922-890F-88DE7F11C8F2}" srcOrd="1" destOrd="0" parTransId="{FF1E7579-CB8B-4CED-9B63-207600F481E9}" sibTransId="{56471492-8BD1-42F3-B437-EE84BEBD4384}"/>
    <dgm:cxn modelId="{A5E2022B-1F61-43B0-A0F8-247E7C4998B1}" type="presOf" srcId="{9DE99D25-948A-48BC-9AFD-250D1F1151D4}" destId="{4D8625EB-7818-4079-9AF0-5C7DD93FD367}" srcOrd="0" destOrd="0" presId="urn:microsoft.com/office/officeart/2018/2/layout/IconVerticalSolidList"/>
    <dgm:cxn modelId="{E44D4480-CCB4-494F-B183-14342D8BFE45}" type="presOf" srcId="{CA379B1D-C863-4120-ADE9-550CE9FD9159}" destId="{730F4EDD-D3AD-45D1-B986-6BF12B9975F9}" srcOrd="0" destOrd="0" presId="urn:microsoft.com/office/officeart/2018/2/layout/IconVerticalSolidList"/>
    <dgm:cxn modelId="{3D2727A6-D897-4960-8658-AAFB482537F9}" type="presOf" srcId="{13F1AF34-FD7D-4922-890F-88DE7F11C8F2}" destId="{4CDABF3B-0BE7-47E3-B929-6514A0E3E669}" srcOrd="0" destOrd="0" presId="urn:microsoft.com/office/officeart/2018/2/layout/IconVerticalSolidList"/>
    <dgm:cxn modelId="{99E3CBBB-DA0C-4739-B256-349AFBA682F2}" srcId="{CA379B1D-C863-4120-ADE9-550CE9FD9159}" destId="{9DE99D25-948A-48BC-9AFD-250D1F1151D4}" srcOrd="0" destOrd="0" parTransId="{56BE80C8-26A4-48CC-8FFB-CD8F28F0AAEB}" sibTransId="{D6131BDE-9763-4DAE-BB15-B4F16A5AF8AB}"/>
    <dgm:cxn modelId="{524BEAF0-CEEB-4FE3-95D9-D4D14AC0AE99}" type="presParOf" srcId="{730F4EDD-D3AD-45D1-B986-6BF12B9975F9}" destId="{C9A9DF94-67A7-4A34-AF58-0A7D5314EFCD}" srcOrd="0" destOrd="0" presId="urn:microsoft.com/office/officeart/2018/2/layout/IconVerticalSolidList"/>
    <dgm:cxn modelId="{B178CDB0-2AC8-463E-A96C-5F093C0D1CAA}" type="presParOf" srcId="{C9A9DF94-67A7-4A34-AF58-0A7D5314EFCD}" destId="{A00BDA9E-327E-41CF-A3EE-0DB92F67AD29}" srcOrd="0" destOrd="0" presId="urn:microsoft.com/office/officeart/2018/2/layout/IconVerticalSolidList"/>
    <dgm:cxn modelId="{AD578522-4CD1-427E-AFE3-042E117B4EB1}" type="presParOf" srcId="{C9A9DF94-67A7-4A34-AF58-0A7D5314EFCD}" destId="{114CE260-100D-4F5B-BBDA-6236EA2F3675}" srcOrd="1" destOrd="0" presId="urn:microsoft.com/office/officeart/2018/2/layout/IconVerticalSolidList"/>
    <dgm:cxn modelId="{D3C8C56B-F71E-4C82-90BD-14FD455FC964}" type="presParOf" srcId="{C9A9DF94-67A7-4A34-AF58-0A7D5314EFCD}" destId="{3AD6F1C1-3817-4D78-A65A-53F35AC8AF73}" srcOrd="2" destOrd="0" presId="urn:microsoft.com/office/officeart/2018/2/layout/IconVerticalSolidList"/>
    <dgm:cxn modelId="{9C17899C-7ADD-4AA1-9E54-ECF7AFBD2AD3}" type="presParOf" srcId="{C9A9DF94-67A7-4A34-AF58-0A7D5314EFCD}" destId="{4D8625EB-7818-4079-9AF0-5C7DD93FD367}" srcOrd="3" destOrd="0" presId="urn:microsoft.com/office/officeart/2018/2/layout/IconVerticalSolidList"/>
    <dgm:cxn modelId="{A55EBDF9-7C53-4D2A-8DB7-F01671E615BE}" type="presParOf" srcId="{730F4EDD-D3AD-45D1-B986-6BF12B9975F9}" destId="{CC414892-8A72-447B-BEDC-DAB1A4C0CAC4}" srcOrd="1" destOrd="0" presId="urn:microsoft.com/office/officeart/2018/2/layout/IconVerticalSolidList"/>
    <dgm:cxn modelId="{2D6D4EC8-93E6-418C-9F3E-24711696AD43}" type="presParOf" srcId="{730F4EDD-D3AD-45D1-B986-6BF12B9975F9}" destId="{C4D5022E-D08B-4E32-BCAC-2346154C937E}" srcOrd="2" destOrd="0" presId="urn:microsoft.com/office/officeart/2018/2/layout/IconVerticalSolidList"/>
    <dgm:cxn modelId="{A696DCAC-EE26-498A-961A-3FD853EAFB9E}" type="presParOf" srcId="{C4D5022E-D08B-4E32-BCAC-2346154C937E}" destId="{23D081E3-5FD3-4A42-B483-D0D5355098DD}" srcOrd="0" destOrd="0" presId="urn:microsoft.com/office/officeart/2018/2/layout/IconVerticalSolidList"/>
    <dgm:cxn modelId="{7DDC720F-4757-4E4F-A725-96B4A2FDEE26}" type="presParOf" srcId="{C4D5022E-D08B-4E32-BCAC-2346154C937E}" destId="{CFE90C93-E63B-4BDA-8A13-C01E03B427BB}" srcOrd="1" destOrd="0" presId="urn:microsoft.com/office/officeart/2018/2/layout/IconVerticalSolidList"/>
    <dgm:cxn modelId="{20FCC725-5E60-4103-87F3-D6155462D6A6}" type="presParOf" srcId="{C4D5022E-D08B-4E32-BCAC-2346154C937E}" destId="{D805FB7F-C284-458C-9826-1D6F3C2EE1F3}" srcOrd="2" destOrd="0" presId="urn:microsoft.com/office/officeart/2018/2/layout/IconVerticalSolidList"/>
    <dgm:cxn modelId="{6E343E14-227E-40B3-B9F1-137217C1A25F}" type="presParOf" srcId="{C4D5022E-D08B-4E32-BCAC-2346154C937E}" destId="{4CDABF3B-0BE7-47E3-B929-6514A0E3E66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0A7BE1-DAF1-4348-91C9-528B136BD6FF}" type="doc">
      <dgm:prSet loTypeId="urn:microsoft.com/office/officeart/2005/8/layout/default" loCatId="list" qsTypeId="urn:microsoft.com/office/officeart/2005/8/quickstyle/simple1" qsCatId="simple" csTypeId="urn:microsoft.com/office/officeart/2005/8/colors/accent0_1" csCatId="mainScheme" phldr="1"/>
      <dgm:spPr/>
      <dgm:t>
        <a:bodyPr/>
        <a:lstStyle/>
        <a:p>
          <a:endParaRPr lang="en-US"/>
        </a:p>
      </dgm:t>
    </dgm:pt>
    <dgm:pt modelId="{130130F3-9DEB-44F9-807A-28669FC10E42}">
      <dgm:prSet custT="1"/>
      <dgm:spPr/>
      <dgm:t>
        <a:bodyPr/>
        <a:lstStyle/>
        <a:p>
          <a:r>
            <a:rPr lang="en-US" sz="1600" dirty="0">
              <a:latin typeface="+mj-lt"/>
            </a:rPr>
            <a:t>Regional and national development </a:t>
          </a:r>
          <a:r>
            <a:rPr lang="en-US" sz="1600" b="1" u="sng" dirty="0">
              <a:latin typeface="+mj-lt"/>
            </a:rPr>
            <a:t>require SOCIAL INNOVATION</a:t>
          </a:r>
        </a:p>
      </dgm:t>
    </dgm:pt>
    <dgm:pt modelId="{9436AF8C-78AB-4253-8307-289C77E8E18F}" type="parTrans" cxnId="{E4521E20-8FAC-4C28-B3E8-FC30B6C0D89C}">
      <dgm:prSet/>
      <dgm:spPr/>
      <dgm:t>
        <a:bodyPr/>
        <a:lstStyle/>
        <a:p>
          <a:endParaRPr lang="en-US" sz="1600">
            <a:latin typeface="+mj-lt"/>
          </a:endParaRPr>
        </a:p>
      </dgm:t>
    </dgm:pt>
    <dgm:pt modelId="{14B5C95A-1CE3-4DDD-AC24-E03E305ED25D}" type="sibTrans" cxnId="{E4521E20-8FAC-4C28-B3E8-FC30B6C0D89C}">
      <dgm:prSet/>
      <dgm:spPr/>
      <dgm:t>
        <a:bodyPr/>
        <a:lstStyle/>
        <a:p>
          <a:endParaRPr lang="en-US" sz="1600">
            <a:latin typeface="+mj-lt"/>
          </a:endParaRPr>
        </a:p>
      </dgm:t>
    </dgm:pt>
    <dgm:pt modelId="{1B0C8BA9-DC70-4AD7-BC69-B5DB6C35FF2F}">
      <dgm:prSet custT="1"/>
      <dgm:spPr/>
      <dgm:t>
        <a:bodyPr/>
        <a:lstStyle/>
        <a:p>
          <a:r>
            <a:rPr lang="en-IE" sz="1600" dirty="0">
              <a:latin typeface="+mj-lt"/>
            </a:rPr>
            <a:t>Barriers to lasting growth (e.g. climate change and ageing populations) can only be overcome with the help of social innovation, and partly because of rising demands for economic growth that enhance (rather than damage) human relationships and well being.</a:t>
          </a:r>
          <a:endParaRPr lang="en-US" sz="1600" dirty="0">
            <a:latin typeface="+mj-lt"/>
          </a:endParaRPr>
        </a:p>
      </dgm:t>
    </dgm:pt>
    <dgm:pt modelId="{D51C54F2-B804-47BA-A2FA-56E264822A53}" type="parTrans" cxnId="{AD9BD5ED-4E57-46FB-A345-FB813B465012}">
      <dgm:prSet/>
      <dgm:spPr/>
      <dgm:t>
        <a:bodyPr/>
        <a:lstStyle/>
        <a:p>
          <a:endParaRPr lang="en-US" sz="1600">
            <a:latin typeface="+mj-lt"/>
          </a:endParaRPr>
        </a:p>
      </dgm:t>
    </dgm:pt>
    <dgm:pt modelId="{C79C2E79-33FD-4996-87EB-030D1D13DED7}" type="sibTrans" cxnId="{AD9BD5ED-4E57-46FB-A345-FB813B465012}">
      <dgm:prSet/>
      <dgm:spPr/>
      <dgm:t>
        <a:bodyPr/>
        <a:lstStyle/>
        <a:p>
          <a:endParaRPr lang="en-US" sz="1600">
            <a:latin typeface="+mj-lt"/>
          </a:endParaRPr>
        </a:p>
      </dgm:t>
    </dgm:pt>
    <dgm:pt modelId="{30D865B2-1A63-45DB-B943-786E28C84664}">
      <dgm:prSet custT="1"/>
      <dgm:spPr/>
      <dgm:t>
        <a:bodyPr/>
        <a:lstStyle/>
        <a:p>
          <a:r>
            <a:rPr lang="en-IE" sz="1600" dirty="0">
              <a:latin typeface="+mj-lt"/>
            </a:rPr>
            <a:t>However, little is known about social innovation compared to the vast research into business innovation</a:t>
          </a:r>
          <a:endParaRPr lang="en-US" sz="1600" dirty="0">
            <a:latin typeface="+mj-lt"/>
          </a:endParaRPr>
        </a:p>
      </dgm:t>
    </dgm:pt>
    <dgm:pt modelId="{666F0AB1-F8CB-4730-B1DF-04146801F827}" type="parTrans" cxnId="{E4BA8EEB-AB3A-48C4-B33B-263C08230DD6}">
      <dgm:prSet/>
      <dgm:spPr/>
      <dgm:t>
        <a:bodyPr/>
        <a:lstStyle/>
        <a:p>
          <a:endParaRPr lang="en-US" sz="1600">
            <a:latin typeface="+mj-lt"/>
          </a:endParaRPr>
        </a:p>
      </dgm:t>
    </dgm:pt>
    <dgm:pt modelId="{286608F8-0E0C-4B29-8EE0-219C7772FF2A}" type="sibTrans" cxnId="{E4BA8EEB-AB3A-48C4-B33B-263C08230DD6}">
      <dgm:prSet/>
      <dgm:spPr/>
      <dgm:t>
        <a:bodyPr/>
        <a:lstStyle/>
        <a:p>
          <a:endParaRPr lang="en-US" sz="1600">
            <a:latin typeface="+mj-lt"/>
          </a:endParaRPr>
        </a:p>
      </dgm:t>
    </dgm:pt>
    <dgm:pt modelId="{F2971699-2F7C-E542-98E6-7D3421074848}" type="pres">
      <dgm:prSet presAssocID="{B60A7BE1-DAF1-4348-91C9-528B136BD6FF}" presName="diagram" presStyleCnt="0">
        <dgm:presLayoutVars>
          <dgm:dir/>
          <dgm:resizeHandles val="exact"/>
        </dgm:presLayoutVars>
      </dgm:prSet>
      <dgm:spPr/>
    </dgm:pt>
    <dgm:pt modelId="{416D6C3C-28E8-5B44-8FC5-20F1B2D5A7FE}" type="pres">
      <dgm:prSet presAssocID="{1B0C8BA9-DC70-4AD7-BC69-B5DB6C35FF2F}" presName="node" presStyleLbl="node1" presStyleIdx="0" presStyleCnt="3">
        <dgm:presLayoutVars>
          <dgm:bulletEnabled val="1"/>
        </dgm:presLayoutVars>
      </dgm:prSet>
      <dgm:spPr/>
    </dgm:pt>
    <dgm:pt modelId="{91035646-8DDD-2241-AA46-F341AC04112A}" type="pres">
      <dgm:prSet presAssocID="{C79C2E79-33FD-4996-87EB-030D1D13DED7}" presName="sibTrans" presStyleCnt="0"/>
      <dgm:spPr/>
    </dgm:pt>
    <dgm:pt modelId="{C2B16E3E-F7FC-054B-8E26-9AE2481D4B56}" type="pres">
      <dgm:prSet presAssocID="{130130F3-9DEB-44F9-807A-28669FC10E42}" presName="node" presStyleLbl="node1" presStyleIdx="1" presStyleCnt="3" custLinFactNeighborX="-2170" custLinFactNeighborY="-351">
        <dgm:presLayoutVars>
          <dgm:bulletEnabled val="1"/>
        </dgm:presLayoutVars>
      </dgm:prSet>
      <dgm:spPr/>
    </dgm:pt>
    <dgm:pt modelId="{B592996D-DAAE-B443-BB45-330CE1173303}" type="pres">
      <dgm:prSet presAssocID="{14B5C95A-1CE3-4DDD-AC24-E03E305ED25D}" presName="sibTrans" presStyleCnt="0"/>
      <dgm:spPr/>
    </dgm:pt>
    <dgm:pt modelId="{84B80FD9-9A1C-E34A-8484-4CCC0E5195DA}" type="pres">
      <dgm:prSet presAssocID="{30D865B2-1A63-45DB-B943-786E28C84664}" presName="node" presStyleLbl="node1" presStyleIdx="2" presStyleCnt="3">
        <dgm:presLayoutVars>
          <dgm:bulletEnabled val="1"/>
        </dgm:presLayoutVars>
      </dgm:prSet>
      <dgm:spPr/>
    </dgm:pt>
  </dgm:ptLst>
  <dgm:cxnLst>
    <dgm:cxn modelId="{E4521E20-8FAC-4C28-B3E8-FC30B6C0D89C}" srcId="{B60A7BE1-DAF1-4348-91C9-528B136BD6FF}" destId="{130130F3-9DEB-44F9-807A-28669FC10E42}" srcOrd="1" destOrd="0" parTransId="{9436AF8C-78AB-4253-8307-289C77E8E18F}" sibTransId="{14B5C95A-1CE3-4DDD-AC24-E03E305ED25D}"/>
    <dgm:cxn modelId="{1B07EF4F-BF12-8843-A82E-5F97FD39F428}" type="presOf" srcId="{1B0C8BA9-DC70-4AD7-BC69-B5DB6C35FF2F}" destId="{416D6C3C-28E8-5B44-8FC5-20F1B2D5A7FE}" srcOrd="0" destOrd="0" presId="urn:microsoft.com/office/officeart/2005/8/layout/default"/>
    <dgm:cxn modelId="{11FF4096-9200-E347-A2DD-883A77D3C51A}" type="presOf" srcId="{130130F3-9DEB-44F9-807A-28669FC10E42}" destId="{C2B16E3E-F7FC-054B-8E26-9AE2481D4B56}" srcOrd="0" destOrd="0" presId="urn:microsoft.com/office/officeart/2005/8/layout/default"/>
    <dgm:cxn modelId="{F19D4CB2-3680-974E-A6AA-5AFED63FC031}" type="presOf" srcId="{B60A7BE1-DAF1-4348-91C9-528B136BD6FF}" destId="{F2971699-2F7C-E542-98E6-7D3421074848}" srcOrd="0" destOrd="0" presId="urn:microsoft.com/office/officeart/2005/8/layout/default"/>
    <dgm:cxn modelId="{E4BA8EEB-AB3A-48C4-B33B-263C08230DD6}" srcId="{B60A7BE1-DAF1-4348-91C9-528B136BD6FF}" destId="{30D865B2-1A63-45DB-B943-786E28C84664}" srcOrd="2" destOrd="0" parTransId="{666F0AB1-F8CB-4730-B1DF-04146801F827}" sibTransId="{286608F8-0E0C-4B29-8EE0-219C7772FF2A}"/>
    <dgm:cxn modelId="{AD9BD5ED-4E57-46FB-A345-FB813B465012}" srcId="{B60A7BE1-DAF1-4348-91C9-528B136BD6FF}" destId="{1B0C8BA9-DC70-4AD7-BC69-B5DB6C35FF2F}" srcOrd="0" destOrd="0" parTransId="{D51C54F2-B804-47BA-A2FA-56E264822A53}" sibTransId="{C79C2E79-33FD-4996-87EB-030D1D13DED7}"/>
    <dgm:cxn modelId="{538FC4F8-EB87-D645-87EF-5976AE568CA6}" type="presOf" srcId="{30D865B2-1A63-45DB-B943-786E28C84664}" destId="{84B80FD9-9A1C-E34A-8484-4CCC0E5195DA}" srcOrd="0" destOrd="0" presId="urn:microsoft.com/office/officeart/2005/8/layout/default"/>
    <dgm:cxn modelId="{E3DD2302-CE66-E042-AC74-912D38C40FD2}" type="presParOf" srcId="{F2971699-2F7C-E542-98E6-7D3421074848}" destId="{416D6C3C-28E8-5B44-8FC5-20F1B2D5A7FE}" srcOrd="0" destOrd="0" presId="urn:microsoft.com/office/officeart/2005/8/layout/default"/>
    <dgm:cxn modelId="{5520AD2C-D185-7040-85C5-00C963143D25}" type="presParOf" srcId="{F2971699-2F7C-E542-98E6-7D3421074848}" destId="{91035646-8DDD-2241-AA46-F341AC04112A}" srcOrd="1" destOrd="0" presId="urn:microsoft.com/office/officeart/2005/8/layout/default"/>
    <dgm:cxn modelId="{E1122A2F-5592-0F49-9B71-387554BDCB44}" type="presParOf" srcId="{F2971699-2F7C-E542-98E6-7D3421074848}" destId="{C2B16E3E-F7FC-054B-8E26-9AE2481D4B56}" srcOrd="2" destOrd="0" presId="urn:microsoft.com/office/officeart/2005/8/layout/default"/>
    <dgm:cxn modelId="{AB7D154F-AA98-D443-B92E-A74B9D5199E2}" type="presParOf" srcId="{F2971699-2F7C-E542-98E6-7D3421074848}" destId="{B592996D-DAAE-B443-BB45-330CE1173303}" srcOrd="3" destOrd="0" presId="urn:microsoft.com/office/officeart/2005/8/layout/default"/>
    <dgm:cxn modelId="{92E51F42-A911-D34D-A383-573542DA3603}" type="presParOf" srcId="{F2971699-2F7C-E542-98E6-7D3421074848}" destId="{84B80FD9-9A1C-E34A-8484-4CCC0E5195D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7B69341-A892-4EC0-B63E-709510426EAE}" type="doc">
      <dgm:prSet loTypeId="urn:microsoft.com/office/officeart/2005/8/layout/default" loCatId="list" qsTypeId="urn:microsoft.com/office/officeart/2005/8/quickstyle/simple2" qsCatId="simple" csTypeId="urn:microsoft.com/office/officeart/2005/8/colors/accent0_1" csCatId="mainScheme" phldr="1"/>
      <dgm:spPr/>
      <dgm:t>
        <a:bodyPr/>
        <a:lstStyle/>
        <a:p>
          <a:endParaRPr lang="en-US"/>
        </a:p>
      </dgm:t>
    </dgm:pt>
    <dgm:pt modelId="{10EB7F07-8F19-42B4-BE3C-15201DFE2531}">
      <dgm:prSet/>
      <dgm:spPr/>
      <dgm:t>
        <a:bodyPr/>
        <a:lstStyle/>
        <a:p>
          <a:r>
            <a:rPr lang="en-IE" b="1" dirty="0"/>
            <a:t>Linux software</a:t>
          </a:r>
          <a:endParaRPr lang="en-US" dirty="0"/>
        </a:p>
      </dgm:t>
    </dgm:pt>
    <dgm:pt modelId="{2136330E-71BD-438C-9F02-5AA79D68F31C}" type="parTrans" cxnId="{120B9E0F-79E9-4CC6-B367-0EF0BCE3BF26}">
      <dgm:prSet/>
      <dgm:spPr/>
      <dgm:t>
        <a:bodyPr/>
        <a:lstStyle/>
        <a:p>
          <a:endParaRPr lang="en-US"/>
        </a:p>
      </dgm:t>
    </dgm:pt>
    <dgm:pt modelId="{E7A6A1CC-9D04-44EC-82B6-DDCE02AAA535}" type="sibTrans" cxnId="{120B9E0F-79E9-4CC6-B367-0EF0BCE3BF26}">
      <dgm:prSet/>
      <dgm:spPr/>
      <dgm:t>
        <a:bodyPr/>
        <a:lstStyle/>
        <a:p>
          <a:endParaRPr lang="en-US"/>
        </a:p>
      </dgm:t>
    </dgm:pt>
    <dgm:pt modelId="{2DE4FEE4-F592-4114-BEC4-ABD443BABE08}">
      <dgm:prSet/>
      <dgm:spPr/>
      <dgm:t>
        <a:bodyPr/>
        <a:lstStyle/>
        <a:p>
          <a:r>
            <a:rPr lang="en-US" b="1"/>
            <a:t>Trade unions</a:t>
          </a:r>
          <a:endParaRPr lang="en-US"/>
        </a:p>
      </dgm:t>
    </dgm:pt>
    <dgm:pt modelId="{0D403357-F6E3-47B6-AE7A-A3352BACC3B1}" type="parTrans" cxnId="{FE6C7B16-D1E0-4E92-B585-D468AC7B9B50}">
      <dgm:prSet/>
      <dgm:spPr/>
      <dgm:t>
        <a:bodyPr/>
        <a:lstStyle/>
        <a:p>
          <a:endParaRPr lang="en-US"/>
        </a:p>
      </dgm:t>
    </dgm:pt>
    <dgm:pt modelId="{7ED56692-2344-46DE-9A40-A19901830227}" type="sibTrans" cxnId="{FE6C7B16-D1E0-4E92-B585-D468AC7B9B50}">
      <dgm:prSet/>
      <dgm:spPr/>
      <dgm:t>
        <a:bodyPr/>
        <a:lstStyle/>
        <a:p>
          <a:endParaRPr lang="en-US"/>
        </a:p>
      </dgm:t>
    </dgm:pt>
    <dgm:pt modelId="{83A1EB0E-098E-414D-BE23-652A07D4DCF3}">
      <dgm:prSet/>
      <dgm:spPr/>
      <dgm:t>
        <a:bodyPr/>
        <a:lstStyle/>
        <a:p>
          <a:r>
            <a:rPr lang="en-US" b="1" dirty="0"/>
            <a:t>Democracy</a:t>
          </a:r>
          <a:endParaRPr lang="en-US" dirty="0"/>
        </a:p>
      </dgm:t>
    </dgm:pt>
    <dgm:pt modelId="{2B3D9BC0-9854-4767-990B-E9D3370D53E1}" type="parTrans" cxnId="{304A9560-71EB-4639-A569-A4DB3698A65C}">
      <dgm:prSet/>
      <dgm:spPr/>
      <dgm:t>
        <a:bodyPr/>
        <a:lstStyle/>
        <a:p>
          <a:endParaRPr lang="en-US"/>
        </a:p>
      </dgm:t>
    </dgm:pt>
    <dgm:pt modelId="{531F52D9-946A-4846-820D-C30DA6386F0E}" type="sibTrans" cxnId="{304A9560-71EB-4639-A569-A4DB3698A65C}">
      <dgm:prSet/>
      <dgm:spPr/>
      <dgm:t>
        <a:bodyPr/>
        <a:lstStyle/>
        <a:p>
          <a:endParaRPr lang="en-US"/>
        </a:p>
      </dgm:t>
    </dgm:pt>
    <dgm:pt modelId="{84CC7C91-2A7A-4F0C-AD9D-DD1B4C4A3473}">
      <dgm:prSet/>
      <dgm:spPr/>
      <dgm:t>
        <a:bodyPr/>
        <a:lstStyle/>
        <a:p>
          <a:r>
            <a:rPr lang="en-US" b="1"/>
            <a:t>Feminism</a:t>
          </a:r>
          <a:endParaRPr lang="en-US"/>
        </a:p>
      </dgm:t>
    </dgm:pt>
    <dgm:pt modelId="{9D4B5D87-96DA-4B48-9EBC-499A53D1D812}" type="parTrans" cxnId="{2DB1DCAB-A033-4FC7-AF56-F87E4DD42DBF}">
      <dgm:prSet/>
      <dgm:spPr/>
      <dgm:t>
        <a:bodyPr/>
        <a:lstStyle/>
        <a:p>
          <a:endParaRPr lang="en-US"/>
        </a:p>
      </dgm:t>
    </dgm:pt>
    <dgm:pt modelId="{768A68BD-0390-44B2-890F-D452A22E4A4E}" type="sibTrans" cxnId="{2DB1DCAB-A033-4FC7-AF56-F87E4DD42DBF}">
      <dgm:prSet/>
      <dgm:spPr/>
      <dgm:t>
        <a:bodyPr/>
        <a:lstStyle/>
        <a:p>
          <a:endParaRPr lang="en-US"/>
        </a:p>
      </dgm:t>
    </dgm:pt>
    <dgm:pt modelId="{528539E2-1C0E-400B-8908-58E89A9B5C6E}">
      <dgm:prSet/>
      <dgm:spPr/>
      <dgm:t>
        <a:bodyPr/>
        <a:lstStyle/>
        <a:p>
          <a:r>
            <a:rPr lang="en-US" b="1"/>
            <a:t>Environmentalism</a:t>
          </a:r>
          <a:endParaRPr lang="en-US"/>
        </a:p>
      </dgm:t>
    </dgm:pt>
    <dgm:pt modelId="{5DF568EF-9C9B-467F-9A98-B306141FC79A}" type="parTrans" cxnId="{0452778C-CCA6-4904-A476-34FD83BA080E}">
      <dgm:prSet/>
      <dgm:spPr/>
      <dgm:t>
        <a:bodyPr/>
        <a:lstStyle/>
        <a:p>
          <a:endParaRPr lang="en-US"/>
        </a:p>
      </dgm:t>
    </dgm:pt>
    <dgm:pt modelId="{79BFF49E-8244-4FE1-BD88-915128F0F23A}" type="sibTrans" cxnId="{0452778C-CCA6-4904-A476-34FD83BA080E}">
      <dgm:prSet/>
      <dgm:spPr/>
      <dgm:t>
        <a:bodyPr/>
        <a:lstStyle/>
        <a:p>
          <a:endParaRPr lang="en-US"/>
        </a:p>
      </dgm:t>
    </dgm:pt>
    <dgm:pt modelId="{7F25979D-AA2F-4652-B903-669B9889E3A4}">
      <dgm:prSet/>
      <dgm:spPr/>
      <dgm:t>
        <a:bodyPr/>
        <a:lstStyle/>
        <a:p>
          <a:r>
            <a:rPr lang="en-US" b="1"/>
            <a:t>Hospices</a:t>
          </a:r>
          <a:endParaRPr lang="en-US"/>
        </a:p>
      </dgm:t>
    </dgm:pt>
    <dgm:pt modelId="{3C67E977-F6DB-46D3-8385-6BB1DC51053A}" type="parTrans" cxnId="{14BEB810-0203-4975-B38F-C7C0EAEDC74E}">
      <dgm:prSet/>
      <dgm:spPr/>
      <dgm:t>
        <a:bodyPr/>
        <a:lstStyle/>
        <a:p>
          <a:endParaRPr lang="en-US"/>
        </a:p>
      </dgm:t>
    </dgm:pt>
    <dgm:pt modelId="{2419FA40-0162-47D7-9713-1BDCB2ABE7CF}" type="sibTrans" cxnId="{14BEB810-0203-4975-B38F-C7C0EAEDC74E}">
      <dgm:prSet/>
      <dgm:spPr/>
      <dgm:t>
        <a:bodyPr/>
        <a:lstStyle/>
        <a:p>
          <a:endParaRPr lang="en-US"/>
        </a:p>
      </dgm:t>
    </dgm:pt>
    <dgm:pt modelId="{26F21378-31C5-4182-B2AC-8B11FB973A4C}">
      <dgm:prSet/>
      <dgm:spPr/>
      <dgm:t>
        <a:bodyPr/>
        <a:lstStyle/>
        <a:p>
          <a:r>
            <a:rPr lang="en-US" b="1"/>
            <a:t>Kindergartens</a:t>
          </a:r>
          <a:endParaRPr lang="en-US"/>
        </a:p>
      </dgm:t>
    </dgm:pt>
    <dgm:pt modelId="{2F71F6F7-984A-40BE-A971-3B00EAFBDA70}" type="parTrans" cxnId="{2FBC4805-B05D-4C54-A752-064EE1A7ACB9}">
      <dgm:prSet/>
      <dgm:spPr/>
      <dgm:t>
        <a:bodyPr/>
        <a:lstStyle/>
        <a:p>
          <a:endParaRPr lang="en-US"/>
        </a:p>
      </dgm:t>
    </dgm:pt>
    <dgm:pt modelId="{B6AF0B12-8875-45A7-AFE4-32B5C4C51555}" type="sibTrans" cxnId="{2FBC4805-B05D-4C54-A752-064EE1A7ACB9}">
      <dgm:prSet/>
      <dgm:spPr/>
      <dgm:t>
        <a:bodyPr/>
        <a:lstStyle/>
        <a:p>
          <a:endParaRPr lang="en-US"/>
        </a:p>
      </dgm:t>
    </dgm:pt>
    <dgm:pt modelId="{189095F5-12F3-43DC-A777-B2A653994F40}">
      <dgm:prSet/>
      <dgm:spPr/>
      <dgm:t>
        <a:bodyPr/>
        <a:lstStyle/>
        <a:p>
          <a:r>
            <a:rPr lang="en-IE" b="1"/>
            <a:t>The open university</a:t>
          </a:r>
          <a:endParaRPr lang="en-US"/>
        </a:p>
      </dgm:t>
    </dgm:pt>
    <dgm:pt modelId="{52D48957-77BE-4941-AB2E-7246E68B701C}" type="parTrans" cxnId="{7B1CDC5B-E8A5-41D8-93C6-348843353B90}">
      <dgm:prSet/>
      <dgm:spPr/>
      <dgm:t>
        <a:bodyPr/>
        <a:lstStyle/>
        <a:p>
          <a:endParaRPr lang="en-US"/>
        </a:p>
      </dgm:t>
    </dgm:pt>
    <dgm:pt modelId="{CF9965BF-3D02-440C-921B-A535390201A2}" type="sibTrans" cxnId="{7B1CDC5B-E8A5-41D8-93C6-348843353B90}">
      <dgm:prSet/>
      <dgm:spPr/>
      <dgm:t>
        <a:bodyPr/>
        <a:lstStyle/>
        <a:p>
          <a:endParaRPr lang="en-US"/>
        </a:p>
      </dgm:t>
    </dgm:pt>
    <dgm:pt modelId="{E7048DB5-C047-4A30-BA80-AF4FB21AC75D}">
      <dgm:prSet/>
      <dgm:spPr/>
      <dgm:t>
        <a:bodyPr/>
        <a:lstStyle/>
        <a:p>
          <a:r>
            <a:rPr lang="en-IE" b="1"/>
            <a:t>Fair trade</a:t>
          </a:r>
          <a:endParaRPr lang="en-US"/>
        </a:p>
      </dgm:t>
    </dgm:pt>
    <dgm:pt modelId="{172522BC-8E1A-4C30-9D3E-82F12CA9E07F}" type="parTrans" cxnId="{CAAECADE-33E8-42CB-B3C8-3869FB3D6B42}">
      <dgm:prSet/>
      <dgm:spPr/>
      <dgm:t>
        <a:bodyPr/>
        <a:lstStyle/>
        <a:p>
          <a:endParaRPr lang="en-US"/>
        </a:p>
      </dgm:t>
    </dgm:pt>
    <dgm:pt modelId="{5D8A2525-E9EA-4F12-906B-C65E4B023E5D}" type="sibTrans" cxnId="{CAAECADE-33E8-42CB-B3C8-3869FB3D6B42}">
      <dgm:prSet/>
      <dgm:spPr/>
      <dgm:t>
        <a:bodyPr/>
        <a:lstStyle/>
        <a:p>
          <a:endParaRPr lang="en-US"/>
        </a:p>
      </dgm:t>
    </dgm:pt>
    <dgm:pt modelId="{56D6B0DF-8E42-4C9D-A3E0-431A3C7DC8EB}">
      <dgm:prSet/>
      <dgm:spPr/>
      <dgm:t>
        <a:bodyPr/>
        <a:lstStyle/>
        <a:p>
          <a:r>
            <a:rPr lang="en-IE" b="1"/>
            <a:t>Greenpeace</a:t>
          </a:r>
          <a:endParaRPr lang="en-US"/>
        </a:p>
      </dgm:t>
    </dgm:pt>
    <dgm:pt modelId="{DA3A278A-EDA5-4319-A320-1E24A96A92B9}" type="parTrans" cxnId="{70B8F7F3-BFD9-496E-B7B9-A5FABEDEFF17}">
      <dgm:prSet/>
      <dgm:spPr/>
      <dgm:t>
        <a:bodyPr/>
        <a:lstStyle/>
        <a:p>
          <a:endParaRPr lang="en-US"/>
        </a:p>
      </dgm:t>
    </dgm:pt>
    <dgm:pt modelId="{EC3D0853-7E9C-447B-A80A-B8D6970D2860}" type="sibTrans" cxnId="{70B8F7F3-BFD9-496E-B7B9-A5FABEDEFF17}">
      <dgm:prSet/>
      <dgm:spPr/>
      <dgm:t>
        <a:bodyPr/>
        <a:lstStyle/>
        <a:p>
          <a:endParaRPr lang="en-US"/>
        </a:p>
      </dgm:t>
    </dgm:pt>
    <dgm:pt modelId="{C8BDBFCE-DE60-4691-99BD-759A600E79E0}">
      <dgm:prSet/>
      <dgm:spPr/>
      <dgm:t>
        <a:bodyPr/>
        <a:lstStyle/>
        <a:p>
          <a:r>
            <a:rPr lang="en-IE" b="1" dirty="0"/>
            <a:t>Amnesty international</a:t>
          </a:r>
          <a:endParaRPr lang="en-US" dirty="0"/>
        </a:p>
      </dgm:t>
    </dgm:pt>
    <dgm:pt modelId="{F9F4B124-B528-410B-9F76-C6AA3F6423C7}" type="parTrans" cxnId="{0C4B41DF-9ACD-4C3A-86A4-97B3210CD913}">
      <dgm:prSet/>
      <dgm:spPr/>
      <dgm:t>
        <a:bodyPr/>
        <a:lstStyle/>
        <a:p>
          <a:endParaRPr lang="en-US"/>
        </a:p>
      </dgm:t>
    </dgm:pt>
    <dgm:pt modelId="{E8375C08-15D3-4274-B0C8-B8B459D2240C}" type="sibTrans" cxnId="{0C4B41DF-9ACD-4C3A-86A4-97B3210CD913}">
      <dgm:prSet/>
      <dgm:spPr/>
      <dgm:t>
        <a:bodyPr/>
        <a:lstStyle/>
        <a:p>
          <a:endParaRPr lang="en-US"/>
        </a:p>
      </dgm:t>
    </dgm:pt>
    <dgm:pt modelId="{ABFC4A47-0ED2-A342-B29C-8B12DCF7142E}" type="pres">
      <dgm:prSet presAssocID="{07B69341-A892-4EC0-B63E-709510426EAE}" presName="diagram" presStyleCnt="0">
        <dgm:presLayoutVars>
          <dgm:dir/>
          <dgm:resizeHandles val="exact"/>
        </dgm:presLayoutVars>
      </dgm:prSet>
      <dgm:spPr/>
    </dgm:pt>
    <dgm:pt modelId="{AFA5393A-81E9-B345-B685-DE68FACE7B6C}" type="pres">
      <dgm:prSet presAssocID="{10EB7F07-8F19-42B4-BE3C-15201DFE2531}" presName="node" presStyleLbl="node1" presStyleIdx="0" presStyleCnt="11">
        <dgm:presLayoutVars>
          <dgm:bulletEnabled val="1"/>
        </dgm:presLayoutVars>
      </dgm:prSet>
      <dgm:spPr/>
    </dgm:pt>
    <dgm:pt modelId="{0780BD35-B6C6-0D45-88F0-53CFD20F91AF}" type="pres">
      <dgm:prSet presAssocID="{E7A6A1CC-9D04-44EC-82B6-DDCE02AAA535}" presName="sibTrans" presStyleCnt="0"/>
      <dgm:spPr/>
    </dgm:pt>
    <dgm:pt modelId="{0203BA5B-9D23-8240-8620-B16A8F199E15}" type="pres">
      <dgm:prSet presAssocID="{2DE4FEE4-F592-4114-BEC4-ABD443BABE08}" presName="node" presStyleLbl="node1" presStyleIdx="1" presStyleCnt="11">
        <dgm:presLayoutVars>
          <dgm:bulletEnabled val="1"/>
        </dgm:presLayoutVars>
      </dgm:prSet>
      <dgm:spPr/>
    </dgm:pt>
    <dgm:pt modelId="{B88A2CF0-561F-F047-9899-799D47ABABD6}" type="pres">
      <dgm:prSet presAssocID="{7ED56692-2344-46DE-9A40-A19901830227}" presName="sibTrans" presStyleCnt="0"/>
      <dgm:spPr/>
    </dgm:pt>
    <dgm:pt modelId="{3603B66D-A3E0-F74E-9DAB-20FF784CB261}" type="pres">
      <dgm:prSet presAssocID="{83A1EB0E-098E-414D-BE23-652A07D4DCF3}" presName="node" presStyleLbl="node1" presStyleIdx="2" presStyleCnt="11">
        <dgm:presLayoutVars>
          <dgm:bulletEnabled val="1"/>
        </dgm:presLayoutVars>
      </dgm:prSet>
      <dgm:spPr/>
    </dgm:pt>
    <dgm:pt modelId="{96274F35-57CC-EB43-AF05-87254A7408A7}" type="pres">
      <dgm:prSet presAssocID="{531F52D9-946A-4846-820D-C30DA6386F0E}" presName="sibTrans" presStyleCnt="0"/>
      <dgm:spPr/>
    </dgm:pt>
    <dgm:pt modelId="{15A9E2BB-9A3E-6A44-8996-471FFA506975}" type="pres">
      <dgm:prSet presAssocID="{84CC7C91-2A7A-4F0C-AD9D-DD1B4C4A3473}" presName="node" presStyleLbl="node1" presStyleIdx="3" presStyleCnt="11">
        <dgm:presLayoutVars>
          <dgm:bulletEnabled val="1"/>
        </dgm:presLayoutVars>
      </dgm:prSet>
      <dgm:spPr/>
    </dgm:pt>
    <dgm:pt modelId="{EE464C45-54A7-3F44-9769-2CB5E9936DD8}" type="pres">
      <dgm:prSet presAssocID="{768A68BD-0390-44B2-890F-D452A22E4A4E}" presName="sibTrans" presStyleCnt="0"/>
      <dgm:spPr/>
    </dgm:pt>
    <dgm:pt modelId="{4F1501B1-6519-1044-BF09-2CA8CD4C989F}" type="pres">
      <dgm:prSet presAssocID="{528539E2-1C0E-400B-8908-58E89A9B5C6E}" presName="node" presStyleLbl="node1" presStyleIdx="4" presStyleCnt="11">
        <dgm:presLayoutVars>
          <dgm:bulletEnabled val="1"/>
        </dgm:presLayoutVars>
      </dgm:prSet>
      <dgm:spPr/>
    </dgm:pt>
    <dgm:pt modelId="{C99F912A-79AE-E247-B0CA-662895C385B5}" type="pres">
      <dgm:prSet presAssocID="{79BFF49E-8244-4FE1-BD88-915128F0F23A}" presName="sibTrans" presStyleCnt="0"/>
      <dgm:spPr/>
    </dgm:pt>
    <dgm:pt modelId="{6149A191-9555-9C44-A00B-123AD14A8222}" type="pres">
      <dgm:prSet presAssocID="{7F25979D-AA2F-4652-B903-669B9889E3A4}" presName="node" presStyleLbl="node1" presStyleIdx="5" presStyleCnt="11">
        <dgm:presLayoutVars>
          <dgm:bulletEnabled val="1"/>
        </dgm:presLayoutVars>
      </dgm:prSet>
      <dgm:spPr/>
    </dgm:pt>
    <dgm:pt modelId="{72048006-70C0-6A40-9674-2D3DB0D7CA52}" type="pres">
      <dgm:prSet presAssocID="{2419FA40-0162-47D7-9713-1BDCB2ABE7CF}" presName="sibTrans" presStyleCnt="0"/>
      <dgm:spPr/>
    </dgm:pt>
    <dgm:pt modelId="{994B033D-BDA0-7648-94AF-F3AA11C249AA}" type="pres">
      <dgm:prSet presAssocID="{26F21378-31C5-4182-B2AC-8B11FB973A4C}" presName="node" presStyleLbl="node1" presStyleIdx="6" presStyleCnt="11">
        <dgm:presLayoutVars>
          <dgm:bulletEnabled val="1"/>
        </dgm:presLayoutVars>
      </dgm:prSet>
      <dgm:spPr/>
    </dgm:pt>
    <dgm:pt modelId="{F7F8C61B-1047-A247-BF81-9269B549FF90}" type="pres">
      <dgm:prSet presAssocID="{B6AF0B12-8875-45A7-AFE4-32B5C4C51555}" presName="sibTrans" presStyleCnt="0"/>
      <dgm:spPr/>
    </dgm:pt>
    <dgm:pt modelId="{85687484-902B-A14B-A2AC-50A643C986A3}" type="pres">
      <dgm:prSet presAssocID="{189095F5-12F3-43DC-A777-B2A653994F40}" presName="node" presStyleLbl="node1" presStyleIdx="7" presStyleCnt="11">
        <dgm:presLayoutVars>
          <dgm:bulletEnabled val="1"/>
        </dgm:presLayoutVars>
      </dgm:prSet>
      <dgm:spPr/>
    </dgm:pt>
    <dgm:pt modelId="{6141BD3C-69C0-E841-B59A-09A0A056BA2D}" type="pres">
      <dgm:prSet presAssocID="{CF9965BF-3D02-440C-921B-A535390201A2}" presName="sibTrans" presStyleCnt="0"/>
      <dgm:spPr/>
    </dgm:pt>
    <dgm:pt modelId="{F8BC39CD-566D-3043-B5A5-7B127D672119}" type="pres">
      <dgm:prSet presAssocID="{E7048DB5-C047-4A30-BA80-AF4FB21AC75D}" presName="node" presStyleLbl="node1" presStyleIdx="8" presStyleCnt="11">
        <dgm:presLayoutVars>
          <dgm:bulletEnabled val="1"/>
        </dgm:presLayoutVars>
      </dgm:prSet>
      <dgm:spPr/>
    </dgm:pt>
    <dgm:pt modelId="{8166B57D-80C3-6342-A101-745B92FD4849}" type="pres">
      <dgm:prSet presAssocID="{5D8A2525-E9EA-4F12-906B-C65E4B023E5D}" presName="sibTrans" presStyleCnt="0"/>
      <dgm:spPr/>
    </dgm:pt>
    <dgm:pt modelId="{D76F6B17-830D-7B4E-9C74-1342A189E3A1}" type="pres">
      <dgm:prSet presAssocID="{56D6B0DF-8E42-4C9D-A3E0-431A3C7DC8EB}" presName="node" presStyleLbl="node1" presStyleIdx="9" presStyleCnt="11">
        <dgm:presLayoutVars>
          <dgm:bulletEnabled val="1"/>
        </dgm:presLayoutVars>
      </dgm:prSet>
      <dgm:spPr/>
    </dgm:pt>
    <dgm:pt modelId="{0C37BD01-9EC7-474B-889E-67F50F04CBE5}" type="pres">
      <dgm:prSet presAssocID="{EC3D0853-7E9C-447B-A80A-B8D6970D2860}" presName="sibTrans" presStyleCnt="0"/>
      <dgm:spPr/>
    </dgm:pt>
    <dgm:pt modelId="{4B27B766-5471-C94B-A87B-1D80740F5E9D}" type="pres">
      <dgm:prSet presAssocID="{C8BDBFCE-DE60-4691-99BD-759A600E79E0}" presName="node" presStyleLbl="node1" presStyleIdx="10" presStyleCnt="11">
        <dgm:presLayoutVars>
          <dgm:bulletEnabled val="1"/>
        </dgm:presLayoutVars>
      </dgm:prSet>
      <dgm:spPr/>
    </dgm:pt>
  </dgm:ptLst>
  <dgm:cxnLst>
    <dgm:cxn modelId="{A6341103-FB56-6440-907F-599DBAF97A53}" type="presOf" srcId="{10EB7F07-8F19-42B4-BE3C-15201DFE2531}" destId="{AFA5393A-81E9-B345-B685-DE68FACE7B6C}" srcOrd="0" destOrd="0" presId="urn:microsoft.com/office/officeart/2005/8/layout/default"/>
    <dgm:cxn modelId="{2FBC4805-B05D-4C54-A752-064EE1A7ACB9}" srcId="{07B69341-A892-4EC0-B63E-709510426EAE}" destId="{26F21378-31C5-4182-B2AC-8B11FB973A4C}" srcOrd="6" destOrd="0" parTransId="{2F71F6F7-984A-40BE-A971-3B00EAFBDA70}" sibTransId="{B6AF0B12-8875-45A7-AFE4-32B5C4C51555}"/>
    <dgm:cxn modelId="{120B9E0F-79E9-4CC6-B367-0EF0BCE3BF26}" srcId="{07B69341-A892-4EC0-B63E-709510426EAE}" destId="{10EB7F07-8F19-42B4-BE3C-15201DFE2531}" srcOrd="0" destOrd="0" parTransId="{2136330E-71BD-438C-9F02-5AA79D68F31C}" sibTransId="{E7A6A1CC-9D04-44EC-82B6-DDCE02AAA535}"/>
    <dgm:cxn modelId="{14BEB810-0203-4975-B38F-C7C0EAEDC74E}" srcId="{07B69341-A892-4EC0-B63E-709510426EAE}" destId="{7F25979D-AA2F-4652-B903-669B9889E3A4}" srcOrd="5" destOrd="0" parTransId="{3C67E977-F6DB-46D3-8385-6BB1DC51053A}" sibTransId="{2419FA40-0162-47D7-9713-1BDCB2ABE7CF}"/>
    <dgm:cxn modelId="{FE6C7B16-D1E0-4E92-B585-D468AC7B9B50}" srcId="{07B69341-A892-4EC0-B63E-709510426EAE}" destId="{2DE4FEE4-F592-4114-BEC4-ABD443BABE08}" srcOrd="1" destOrd="0" parTransId="{0D403357-F6E3-47B6-AE7A-A3352BACC3B1}" sibTransId="{7ED56692-2344-46DE-9A40-A19901830227}"/>
    <dgm:cxn modelId="{30D67026-308B-824E-ABAE-08968D4502DA}" type="presOf" srcId="{189095F5-12F3-43DC-A777-B2A653994F40}" destId="{85687484-902B-A14B-A2AC-50A643C986A3}" srcOrd="0" destOrd="0" presId="urn:microsoft.com/office/officeart/2005/8/layout/default"/>
    <dgm:cxn modelId="{0B761545-144C-6240-A55C-E7D13C9A744D}" type="presOf" srcId="{07B69341-A892-4EC0-B63E-709510426EAE}" destId="{ABFC4A47-0ED2-A342-B29C-8B12DCF7142E}" srcOrd="0" destOrd="0" presId="urn:microsoft.com/office/officeart/2005/8/layout/default"/>
    <dgm:cxn modelId="{7B1CDC5B-E8A5-41D8-93C6-348843353B90}" srcId="{07B69341-A892-4EC0-B63E-709510426EAE}" destId="{189095F5-12F3-43DC-A777-B2A653994F40}" srcOrd="7" destOrd="0" parTransId="{52D48957-77BE-4941-AB2E-7246E68B701C}" sibTransId="{CF9965BF-3D02-440C-921B-A535390201A2}"/>
    <dgm:cxn modelId="{22B60D5F-CB58-B747-9A40-A27B62D3DE99}" type="presOf" srcId="{2DE4FEE4-F592-4114-BEC4-ABD443BABE08}" destId="{0203BA5B-9D23-8240-8620-B16A8F199E15}" srcOrd="0" destOrd="0" presId="urn:microsoft.com/office/officeart/2005/8/layout/default"/>
    <dgm:cxn modelId="{304A9560-71EB-4639-A569-A4DB3698A65C}" srcId="{07B69341-A892-4EC0-B63E-709510426EAE}" destId="{83A1EB0E-098E-414D-BE23-652A07D4DCF3}" srcOrd="2" destOrd="0" parTransId="{2B3D9BC0-9854-4767-990B-E9D3370D53E1}" sibTransId="{531F52D9-946A-4846-820D-C30DA6386F0E}"/>
    <dgm:cxn modelId="{3D144F61-AB8E-F74E-8832-CE161D128B57}" type="presOf" srcId="{C8BDBFCE-DE60-4691-99BD-759A600E79E0}" destId="{4B27B766-5471-C94B-A87B-1D80740F5E9D}" srcOrd="0" destOrd="0" presId="urn:microsoft.com/office/officeart/2005/8/layout/default"/>
    <dgm:cxn modelId="{ED057A61-D2EB-E944-80A6-B10BB8EC1356}" type="presOf" srcId="{528539E2-1C0E-400B-8908-58E89A9B5C6E}" destId="{4F1501B1-6519-1044-BF09-2CA8CD4C989F}" srcOrd="0" destOrd="0" presId="urn:microsoft.com/office/officeart/2005/8/layout/default"/>
    <dgm:cxn modelId="{0452778C-CCA6-4904-A476-34FD83BA080E}" srcId="{07B69341-A892-4EC0-B63E-709510426EAE}" destId="{528539E2-1C0E-400B-8908-58E89A9B5C6E}" srcOrd="4" destOrd="0" parTransId="{5DF568EF-9C9B-467F-9A98-B306141FC79A}" sibTransId="{79BFF49E-8244-4FE1-BD88-915128F0F23A}"/>
    <dgm:cxn modelId="{2DB1DCAB-A033-4FC7-AF56-F87E4DD42DBF}" srcId="{07B69341-A892-4EC0-B63E-709510426EAE}" destId="{84CC7C91-2A7A-4F0C-AD9D-DD1B4C4A3473}" srcOrd="3" destOrd="0" parTransId="{9D4B5D87-96DA-4B48-9EBC-499A53D1D812}" sibTransId="{768A68BD-0390-44B2-890F-D452A22E4A4E}"/>
    <dgm:cxn modelId="{ADED92D4-84FF-2A47-A2DC-46A21D3F1A48}" type="presOf" srcId="{83A1EB0E-098E-414D-BE23-652A07D4DCF3}" destId="{3603B66D-A3E0-F74E-9DAB-20FF784CB261}" srcOrd="0" destOrd="0" presId="urn:microsoft.com/office/officeart/2005/8/layout/default"/>
    <dgm:cxn modelId="{CC7E44DB-E79B-B749-8B97-0EFE1905E4C7}" type="presOf" srcId="{7F25979D-AA2F-4652-B903-669B9889E3A4}" destId="{6149A191-9555-9C44-A00B-123AD14A8222}" srcOrd="0" destOrd="0" presId="urn:microsoft.com/office/officeart/2005/8/layout/default"/>
    <dgm:cxn modelId="{CAAECADE-33E8-42CB-B3C8-3869FB3D6B42}" srcId="{07B69341-A892-4EC0-B63E-709510426EAE}" destId="{E7048DB5-C047-4A30-BA80-AF4FB21AC75D}" srcOrd="8" destOrd="0" parTransId="{172522BC-8E1A-4C30-9D3E-82F12CA9E07F}" sibTransId="{5D8A2525-E9EA-4F12-906B-C65E4B023E5D}"/>
    <dgm:cxn modelId="{0C4B41DF-9ACD-4C3A-86A4-97B3210CD913}" srcId="{07B69341-A892-4EC0-B63E-709510426EAE}" destId="{C8BDBFCE-DE60-4691-99BD-759A600E79E0}" srcOrd="10" destOrd="0" parTransId="{F9F4B124-B528-410B-9F76-C6AA3F6423C7}" sibTransId="{E8375C08-15D3-4274-B0C8-B8B459D2240C}"/>
    <dgm:cxn modelId="{EA581FE2-107B-C548-AD38-4CB7642B0C24}" type="presOf" srcId="{84CC7C91-2A7A-4F0C-AD9D-DD1B4C4A3473}" destId="{15A9E2BB-9A3E-6A44-8996-471FFA506975}" srcOrd="0" destOrd="0" presId="urn:microsoft.com/office/officeart/2005/8/layout/default"/>
    <dgm:cxn modelId="{54B5C2E8-6FB9-B640-A4CB-9F67CFD9BEF9}" type="presOf" srcId="{26F21378-31C5-4182-B2AC-8B11FB973A4C}" destId="{994B033D-BDA0-7648-94AF-F3AA11C249AA}" srcOrd="0" destOrd="0" presId="urn:microsoft.com/office/officeart/2005/8/layout/default"/>
    <dgm:cxn modelId="{839FB5F3-402D-B84E-B99D-A51F167086FC}" type="presOf" srcId="{E7048DB5-C047-4A30-BA80-AF4FB21AC75D}" destId="{F8BC39CD-566D-3043-B5A5-7B127D672119}" srcOrd="0" destOrd="0" presId="urn:microsoft.com/office/officeart/2005/8/layout/default"/>
    <dgm:cxn modelId="{70B8F7F3-BFD9-496E-B7B9-A5FABEDEFF17}" srcId="{07B69341-A892-4EC0-B63E-709510426EAE}" destId="{56D6B0DF-8E42-4C9D-A3E0-431A3C7DC8EB}" srcOrd="9" destOrd="0" parTransId="{DA3A278A-EDA5-4319-A320-1E24A96A92B9}" sibTransId="{EC3D0853-7E9C-447B-A80A-B8D6970D2860}"/>
    <dgm:cxn modelId="{356683F6-C636-F749-BB8F-4A5D6713B2DD}" type="presOf" srcId="{56D6B0DF-8E42-4C9D-A3E0-431A3C7DC8EB}" destId="{D76F6B17-830D-7B4E-9C74-1342A189E3A1}" srcOrd="0" destOrd="0" presId="urn:microsoft.com/office/officeart/2005/8/layout/default"/>
    <dgm:cxn modelId="{4C7E43CC-E734-2849-BF60-9B28ECC1B98F}" type="presParOf" srcId="{ABFC4A47-0ED2-A342-B29C-8B12DCF7142E}" destId="{AFA5393A-81E9-B345-B685-DE68FACE7B6C}" srcOrd="0" destOrd="0" presId="urn:microsoft.com/office/officeart/2005/8/layout/default"/>
    <dgm:cxn modelId="{62B5D257-DEDA-A644-AAE8-C40E384A3F59}" type="presParOf" srcId="{ABFC4A47-0ED2-A342-B29C-8B12DCF7142E}" destId="{0780BD35-B6C6-0D45-88F0-53CFD20F91AF}" srcOrd="1" destOrd="0" presId="urn:microsoft.com/office/officeart/2005/8/layout/default"/>
    <dgm:cxn modelId="{24138BD8-7726-6B4A-814B-8DD4ED8EBDAD}" type="presParOf" srcId="{ABFC4A47-0ED2-A342-B29C-8B12DCF7142E}" destId="{0203BA5B-9D23-8240-8620-B16A8F199E15}" srcOrd="2" destOrd="0" presId="urn:microsoft.com/office/officeart/2005/8/layout/default"/>
    <dgm:cxn modelId="{40D6BC1C-DFB7-5E42-BE69-2670A24F51D3}" type="presParOf" srcId="{ABFC4A47-0ED2-A342-B29C-8B12DCF7142E}" destId="{B88A2CF0-561F-F047-9899-799D47ABABD6}" srcOrd="3" destOrd="0" presId="urn:microsoft.com/office/officeart/2005/8/layout/default"/>
    <dgm:cxn modelId="{FAAFD3BF-7154-8241-8217-ECEA0448733E}" type="presParOf" srcId="{ABFC4A47-0ED2-A342-B29C-8B12DCF7142E}" destId="{3603B66D-A3E0-F74E-9DAB-20FF784CB261}" srcOrd="4" destOrd="0" presId="urn:microsoft.com/office/officeart/2005/8/layout/default"/>
    <dgm:cxn modelId="{6F803F0F-03B2-1247-8913-E9C53271EFC2}" type="presParOf" srcId="{ABFC4A47-0ED2-A342-B29C-8B12DCF7142E}" destId="{96274F35-57CC-EB43-AF05-87254A7408A7}" srcOrd="5" destOrd="0" presId="urn:microsoft.com/office/officeart/2005/8/layout/default"/>
    <dgm:cxn modelId="{2E4464CA-C1EB-D347-9237-F7D0D9A49FCA}" type="presParOf" srcId="{ABFC4A47-0ED2-A342-B29C-8B12DCF7142E}" destId="{15A9E2BB-9A3E-6A44-8996-471FFA506975}" srcOrd="6" destOrd="0" presId="urn:microsoft.com/office/officeart/2005/8/layout/default"/>
    <dgm:cxn modelId="{F5433FE7-1535-B64D-A2A7-4DED3BE8CDDD}" type="presParOf" srcId="{ABFC4A47-0ED2-A342-B29C-8B12DCF7142E}" destId="{EE464C45-54A7-3F44-9769-2CB5E9936DD8}" srcOrd="7" destOrd="0" presId="urn:microsoft.com/office/officeart/2005/8/layout/default"/>
    <dgm:cxn modelId="{B0DE92C0-8C8E-2C47-B1B9-745605A3A9E6}" type="presParOf" srcId="{ABFC4A47-0ED2-A342-B29C-8B12DCF7142E}" destId="{4F1501B1-6519-1044-BF09-2CA8CD4C989F}" srcOrd="8" destOrd="0" presId="urn:microsoft.com/office/officeart/2005/8/layout/default"/>
    <dgm:cxn modelId="{9E8171ED-D2BE-7544-89EB-1AD22A9A76F1}" type="presParOf" srcId="{ABFC4A47-0ED2-A342-B29C-8B12DCF7142E}" destId="{C99F912A-79AE-E247-B0CA-662895C385B5}" srcOrd="9" destOrd="0" presId="urn:microsoft.com/office/officeart/2005/8/layout/default"/>
    <dgm:cxn modelId="{E74B560C-D612-EC48-AAEB-941FA0902108}" type="presParOf" srcId="{ABFC4A47-0ED2-A342-B29C-8B12DCF7142E}" destId="{6149A191-9555-9C44-A00B-123AD14A8222}" srcOrd="10" destOrd="0" presId="urn:microsoft.com/office/officeart/2005/8/layout/default"/>
    <dgm:cxn modelId="{699C3DE1-B215-BA4E-BF3C-5A6260F0692D}" type="presParOf" srcId="{ABFC4A47-0ED2-A342-B29C-8B12DCF7142E}" destId="{72048006-70C0-6A40-9674-2D3DB0D7CA52}" srcOrd="11" destOrd="0" presId="urn:microsoft.com/office/officeart/2005/8/layout/default"/>
    <dgm:cxn modelId="{B5627969-B839-F54A-B6B6-3C9217E949FA}" type="presParOf" srcId="{ABFC4A47-0ED2-A342-B29C-8B12DCF7142E}" destId="{994B033D-BDA0-7648-94AF-F3AA11C249AA}" srcOrd="12" destOrd="0" presId="urn:microsoft.com/office/officeart/2005/8/layout/default"/>
    <dgm:cxn modelId="{C74DA3C2-33B6-2049-B186-7184573D961B}" type="presParOf" srcId="{ABFC4A47-0ED2-A342-B29C-8B12DCF7142E}" destId="{F7F8C61B-1047-A247-BF81-9269B549FF90}" srcOrd="13" destOrd="0" presId="urn:microsoft.com/office/officeart/2005/8/layout/default"/>
    <dgm:cxn modelId="{5D642ACE-062A-3441-9570-28B47472F54E}" type="presParOf" srcId="{ABFC4A47-0ED2-A342-B29C-8B12DCF7142E}" destId="{85687484-902B-A14B-A2AC-50A643C986A3}" srcOrd="14" destOrd="0" presId="urn:microsoft.com/office/officeart/2005/8/layout/default"/>
    <dgm:cxn modelId="{7D91F992-4B0B-4C4B-BA3D-E767E081F0A3}" type="presParOf" srcId="{ABFC4A47-0ED2-A342-B29C-8B12DCF7142E}" destId="{6141BD3C-69C0-E841-B59A-09A0A056BA2D}" srcOrd="15" destOrd="0" presId="urn:microsoft.com/office/officeart/2005/8/layout/default"/>
    <dgm:cxn modelId="{CDF178B8-11A8-0145-99DA-E541FCC5DB97}" type="presParOf" srcId="{ABFC4A47-0ED2-A342-B29C-8B12DCF7142E}" destId="{F8BC39CD-566D-3043-B5A5-7B127D672119}" srcOrd="16" destOrd="0" presId="urn:microsoft.com/office/officeart/2005/8/layout/default"/>
    <dgm:cxn modelId="{C1D02362-5717-904E-834E-260ED2D8D2C3}" type="presParOf" srcId="{ABFC4A47-0ED2-A342-B29C-8B12DCF7142E}" destId="{8166B57D-80C3-6342-A101-745B92FD4849}" srcOrd="17" destOrd="0" presId="urn:microsoft.com/office/officeart/2005/8/layout/default"/>
    <dgm:cxn modelId="{08FD0A37-DD0B-C040-B6D6-37F539E3BB18}" type="presParOf" srcId="{ABFC4A47-0ED2-A342-B29C-8B12DCF7142E}" destId="{D76F6B17-830D-7B4E-9C74-1342A189E3A1}" srcOrd="18" destOrd="0" presId="urn:microsoft.com/office/officeart/2005/8/layout/default"/>
    <dgm:cxn modelId="{BE5FDCBE-E585-634C-9A83-59A771D9BF36}" type="presParOf" srcId="{ABFC4A47-0ED2-A342-B29C-8B12DCF7142E}" destId="{0C37BD01-9EC7-474B-889E-67F50F04CBE5}" srcOrd="19" destOrd="0" presId="urn:microsoft.com/office/officeart/2005/8/layout/default"/>
    <dgm:cxn modelId="{AC857227-617D-3D4E-A0DD-EB26D7D0176B}" type="presParOf" srcId="{ABFC4A47-0ED2-A342-B29C-8B12DCF7142E}" destId="{4B27B766-5471-C94B-A87B-1D80740F5E9D}" srcOrd="2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78F9832-7E1F-4006-884E-9F7669B99702}" type="doc">
      <dgm:prSet loTypeId="urn:microsoft.com/office/officeart/2018/2/layout/IconVerticalSolidList" loCatId="icon" qsTypeId="urn:microsoft.com/office/officeart/2005/8/quickstyle/simple1" qsCatId="simple" csTypeId="urn:microsoft.com/office/officeart/2005/8/colors/accent0_2" csCatId="mainScheme" phldr="1"/>
      <dgm:spPr/>
      <dgm:t>
        <a:bodyPr/>
        <a:lstStyle/>
        <a:p>
          <a:endParaRPr lang="en-US"/>
        </a:p>
      </dgm:t>
    </dgm:pt>
    <dgm:pt modelId="{5077DFAD-BDF9-4725-BF6A-AD277216086C}">
      <dgm:prSet custT="1"/>
      <dgm:spPr/>
      <dgm:t>
        <a:bodyPr/>
        <a:lstStyle/>
        <a:p>
          <a:pPr>
            <a:lnSpc>
              <a:spcPct val="100000"/>
            </a:lnSpc>
          </a:pPr>
          <a:r>
            <a:rPr lang="en-US" sz="1300" b="1" dirty="0">
              <a:latin typeface="+mj-lt"/>
            </a:rPr>
            <a:t>Individuals:</a:t>
          </a:r>
          <a:r>
            <a:rPr lang="en-US" sz="1300" dirty="0">
              <a:latin typeface="+mj-lt"/>
            </a:rPr>
            <a:t> </a:t>
          </a:r>
          <a:r>
            <a:rPr lang="en-IE" sz="1300" dirty="0">
              <a:latin typeface="+mj-lt"/>
            </a:rPr>
            <a:t>a very small number of heroic, energetic and impatient individuals do social innovation, persuading by persuading the lazy and timid majority into change.</a:t>
          </a:r>
          <a:endParaRPr lang="en-US" sz="1300" dirty="0">
            <a:latin typeface="+mj-lt"/>
          </a:endParaRPr>
        </a:p>
      </dgm:t>
    </dgm:pt>
    <dgm:pt modelId="{A2482907-888C-4F7C-A395-FF19D8A27D8B}" type="parTrans" cxnId="{BE7C8E05-5298-4F00-9BD9-9AF2BEC95B28}">
      <dgm:prSet/>
      <dgm:spPr/>
      <dgm:t>
        <a:bodyPr/>
        <a:lstStyle/>
        <a:p>
          <a:endParaRPr lang="en-US" sz="1300">
            <a:latin typeface="+mj-lt"/>
          </a:endParaRPr>
        </a:p>
      </dgm:t>
    </dgm:pt>
    <dgm:pt modelId="{E9F2833C-EF92-489D-9E01-152A22A74092}" type="sibTrans" cxnId="{BE7C8E05-5298-4F00-9BD9-9AF2BEC95B28}">
      <dgm:prSet/>
      <dgm:spPr/>
      <dgm:t>
        <a:bodyPr/>
        <a:lstStyle/>
        <a:p>
          <a:endParaRPr lang="en-US" sz="1300">
            <a:latin typeface="+mj-lt"/>
          </a:endParaRPr>
        </a:p>
      </dgm:t>
    </dgm:pt>
    <dgm:pt modelId="{89A6E147-DAF5-46ED-887E-8B1F7850CDD0}">
      <dgm:prSet custT="1"/>
      <dgm:spPr/>
      <dgm:t>
        <a:bodyPr/>
        <a:lstStyle/>
        <a:p>
          <a:pPr>
            <a:lnSpc>
              <a:spcPct val="100000"/>
            </a:lnSpc>
          </a:pPr>
          <a:r>
            <a:rPr lang="en-US" sz="1300" b="1">
              <a:latin typeface="+mj-lt"/>
            </a:rPr>
            <a:t>Movements:</a:t>
          </a:r>
          <a:r>
            <a:rPr lang="en-US" sz="1300">
              <a:latin typeface="+mj-lt"/>
            </a:rPr>
            <a:t> </a:t>
          </a:r>
          <a:r>
            <a:rPr lang="en-IE" sz="1300">
              <a:latin typeface="+mj-lt"/>
            </a:rPr>
            <a:t>the role of individuals quickly fades into the background due to the involvement of millions of people, many intellectuals and leading organisations. The involved key parties are involved with following and channelling changes in public consciousness as they direct them. </a:t>
          </a:r>
          <a:endParaRPr lang="en-US" sz="1300">
            <a:latin typeface="+mj-lt"/>
          </a:endParaRPr>
        </a:p>
      </dgm:t>
    </dgm:pt>
    <dgm:pt modelId="{4BE0975D-A575-4742-9D26-EF8D9EDCB0E2}" type="parTrans" cxnId="{B382B1C2-B5E6-4D45-8913-B0D7D248DF3C}">
      <dgm:prSet/>
      <dgm:spPr/>
      <dgm:t>
        <a:bodyPr/>
        <a:lstStyle/>
        <a:p>
          <a:endParaRPr lang="en-US" sz="1300">
            <a:latin typeface="+mj-lt"/>
          </a:endParaRPr>
        </a:p>
      </dgm:t>
    </dgm:pt>
    <dgm:pt modelId="{F573408A-2874-4AF6-9B1E-B83360002DEC}" type="sibTrans" cxnId="{B382B1C2-B5E6-4D45-8913-B0D7D248DF3C}">
      <dgm:prSet/>
      <dgm:spPr/>
      <dgm:t>
        <a:bodyPr/>
        <a:lstStyle/>
        <a:p>
          <a:endParaRPr lang="en-US" sz="1300">
            <a:latin typeface="+mj-lt"/>
          </a:endParaRPr>
        </a:p>
      </dgm:t>
    </dgm:pt>
    <dgm:pt modelId="{50C6EB7B-82C2-4508-AAD9-E940CD9083C5}">
      <dgm:prSet custT="1"/>
      <dgm:spPr/>
      <dgm:t>
        <a:bodyPr/>
        <a:lstStyle/>
        <a:p>
          <a:pPr>
            <a:lnSpc>
              <a:spcPct val="100000"/>
            </a:lnSpc>
          </a:pPr>
          <a:r>
            <a:rPr lang="en-US" sz="1300" b="1" dirty="0" err="1">
              <a:latin typeface="+mj-lt"/>
            </a:rPr>
            <a:t>Organisations</a:t>
          </a:r>
          <a:r>
            <a:rPr lang="en-US" sz="1300" b="1" dirty="0">
              <a:latin typeface="+mj-lt"/>
            </a:rPr>
            <a:t>:</a:t>
          </a:r>
          <a:r>
            <a:rPr lang="en-US" sz="1300" dirty="0">
              <a:latin typeface="+mj-lt"/>
            </a:rPr>
            <a:t> </a:t>
          </a:r>
          <a:r>
            <a:rPr lang="en-IE" sz="1300" dirty="0">
              <a:latin typeface="+mj-lt"/>
            </a:rPr>
            <a:t>those simultaneously focusing on existing activities, emerging ones and more radical possibilities that could be the mainstream activities of the future. </a:t>
          </a:r>
          <a:endParaRPr lang="en-US" sz="1300" dirty="0">
            <a:latin typeface="+mj-lt"/>
          </a:endParaRPr>
        </a:p>
      </dgm:t>
    </dgm:pt>
    <dgm:pt modelId="{034309A7-6FCA-4CCE-A741-6380CAA77989}" type="parTrans" cxnId="{7E1549C4-16D9-4C78-8CE7-94A3ED5765E7}">
      <dgm:prSet/>
      <dgm:spPr/>
      <dgm:t>
        <a:bodyPr/>
        <a:lstStyle/>
        <a:p>
          <a:endParaRPr lang="en-US" sz="1300">
            <a:latin typeface="+mj-lt"/>
          </a:endParaRPr>
        </a:p>
      </dgm:t>
    </dgm:pt>
    <dgm:pt modelId="{2F6C02E9-B984-4F24-95F8-0A701342CC30}" type="sibTrans" cxnId="{7E1549C4-16D9-4C78-8CE7-94A3ED5765E7}">
      <dgm:prSet/>
      <dgm:spPr/>
      <dgm:t>
        <a:bodyPr/>
        <a:lstStyle/>
        <a:p>
          <a:endParaRPr lang="en-US" sz="1300">
            <a:latin typeface="+mj-lt"/>
          </a:endParaRPr>
        </a:p>
      </dgm:t>
    </dgm:pt>
    <dgm:pt modelId="{420DB4C1-9777-4C13-B1B9-EBCE6A56E4BE}" type="pres">
      <dgm:prSet presAssocID="{478F9832-7E1F-4006-884E-9F7669B99702}" presName="root" presStyleCnt="0">
        <dgm:presLayoutVars>
          <dgm:dir/>
          <dgm:resizeHandles val="exact"/>
        </dgm:presLayoutVars>
      </dgm:prSet>
      <dgm:spPr/>
    </dgm:pt>
    <dgm:pt modelId="{EED9F6D5-CB3E-4AE5-80A2-8A3E1DDE45AC}" type="pres">
      <dgm:prSet presAssocID="{5077DFAD-BDF9-4725-BF6A-AD277216086C}" presName="compNode" presStyleCnt="0"/>
      <dgm:spPr/>
    </dgm:pt>
    <dgm:pt modelId="{3A0FA371-7C8A-4BE6-A427-057D3A1B9479}" type="pres">
      <dgm:prSet presAssocID="{5077DFAD-BDF9-4725-BF6A-AD277216086C}" presName="bgRect" presStyleLbl="bgShp" presStyleIdx="0" presStyleCnt="3"/>
      <dgm:spPr/>
    </dgm:pt>
    <dgm:pt modelId="{158722C0-7AFE-4174-B807-D2C62D96DD34}" type="pres">
      <dgm:prSet presAssocID="{5077DFAD-BDF9-4725-BF6A-AD277216086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aptain"/>
        </a:ext>
      </dgm:extLst>
    </dgm:pt>
    <dgm:pt modelId="{25924785-647B-40D0-90C8-381B44F78125}" type="pres">
      <dgm:prSet presAssocID="{5077DFAD-BDF9-4725-BF6A-AD277216086C}" presName="spaceRect" presStyleCnt="0"/>
      <dgm:spPr/>
    </dgm:pt>
    <dgm:pt modelId="{C6ABDA58-5CFF-4595-A27D-ADA7C5FF43FE}" type="pres">
      <dgm:prSet presAssocID="{5077DFAD-BDF9-4725-BF6A-AD277216086C}" presName="parTx" presStyleLbl="revTx" presStyleIdx="0" presStyleCnt="3">
        <dgm:presLayoutVars>
          <dgm:chMax val="0"/>
          <dgm:chPref val="0"/>
        </dgm:presLayoutVars>
      </dgm:prSet>
      <dgm:spPr/>
    </dgm:pt>
    <dgm:pt modelId="{F88DC619-80E5-4B38-B752-C0906EA679A6}" type="pres">
      <dgm:prSet presAssocID="{E9F2833C-EF92-489D-9E01-152A22A74092}" presName="sibTrans" presStyleCnt="0"/>
      <dgm:spPr/>
    </dgm:pt>
    <dgm:pt modelId="{42BB55FF-2B95-4451-84B7-33923A1BFB25}" type="pres">
      <dgm:prSet presAssocID="{89A6E147-DAF5-46ED-887E-8B1F7850CDD0}" presName="compNode" presStyleCnt="0"/>
      <dgm:spPr/>
    </dgm:pt>
    <dgm:pt modelId="{5E7E3366-3A30-47F6-8360-DE4AEA0B0119}" type="pres">
      <dgm:prSet presAssocID="{89A6E147-DAF5-46ED-887E-8B1F7850CDD0}" presName="bgRect" presStyleLbl="bgShp" presStyleIdx="1" presStyleCnt="3"/>
      <dgm:spPr/>
    </dgm:pt>
    <dgm:pt modelId="{2EE0169A-B535-46B2-89C4-AD2ACCB4C5E0}" type="pres">
      <dgm:prSet presAssocID="{89A6E147-DAF5-46ED-887E-8B1F7850CD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roup"/>
        </a:ext>
      </dgm:extLst>
    </dgm:pt>
    <dgm:pt modelId="{0B0592F4-78A4-414E-A100-42B9730E6A25}" type="pres">
      <dgm:prSet presAssocID="{89A6E147-DAF5-46ED-887E-8B1F7850CDD0}" presName="spaceRect" presStyleCnt="0"/>
      <dgm:spPr/>
    </dgm:pt>
    <dgm:pt modelId="{5AB9895B-E1FC-4650-B6AF-639954F9FF25}" type="pres">
      <dgm:prSet presAssocID="{89A6E147-DAF5-46ED-887E-8B1F7850CDD0}" presName="parTx" presStyleLbl="revTx" presStyleIdx="1" presStyleCnt="3">
        <dgm:presLayoutVars>
          <dgm:chMax val="0"/>
          <dgm:chPref val="0"/>
        </dgm:presLayoutVars>
      </dgm:prSet>
      <dgm:spPr/>
    </dgm:pt>
    <dgm:pt modelId="{628383CF-4428-45CA-A332-9583B6C6DB04}" type="pres">
      <dgm:prSet presAssocID="{F573408A-2874-4AF6-9B1E-B83360002DEC}" presName="sibTrans" presStyleCnt="0"/>
      <dgm:spPr/>
    </dgm:pt>
    <dgm:pt modelId="{44C02F7F-3728-4864-9C9A-9E2AF12A1680}" type="pres">
      <dgm:prSet presAssocID="{50C6EB7B-82C2-4508-AAD9-E940CD9083C5}" presName="compNode" presStyleCnt="0"/>
      <dgm:spPr/>
    </dgm:pt>
    <dgm:pt modelId="{DCCA2E3E-1D34-49DC-B44D-301BA0242420}" type="pres">
      <dgm:prSet presAssocID="{50C6EB7B-82C2-4508-AAD9-E940CD9083C5}" presName="bgRect" presStyleLbl="bgShp" presStyleIdx="2" presStyleCnt="3"/>
      <dgm:spPr/>
    </dgm:pt>
    <dgm:pt modelId="{32C80074-0F01-4B83-B60F-24FB56BDC8F9}" type="pres">
      <dgm:prSet presAssocID="{50C6EB7B-82C2-4508-AAD9-E940CD9083C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Light Bulb and Gear"/>
        </a:ext>
      </dgm:extLst>
    </dgm:pt>
    <dgm:pt modelId="{5C0C161B-5BA7-4BDD-8EE6-C834AAA55F8D}" type="pres">
      <dgm:prSet presAssocID="{50C6EB7B-82C2-4508-AAD9-E940CD9083C5}" presName="spaceRect" presStyleCnt="0"/>
      <dgm:spPr/>
    </dgm:pt>
    <dgm:pt modelId="{74A5053E-94F5-4CE3-A3A9-4246A81DA612}" type="pres">
      <dgm:prSet presAssocID="{50C6EB7B-82C2-4508-AAD9-E940CD9083C5}" presName="parTx" presStyleLbl="revTx" presStyleIdx="2" presStyleCnt="3">
        <dgm:presLayoutVars>
          <dgm:chMax val="0"/>
          <dgm:chPref val="0"/>
        </dgm:presLayoutVars>
      </dgm:prSet>
      <dgm:spPr/>
    </dgm:pt>
  </dgm:ptLst>
  <dgm:cxnLst>
    <dgm:cxn modelId="{BE7C8E05-5298-4F00-9BD9-9AF2BEC95B28}" srcId="{478F9832-7E1F-4006-884E-9F7669B99702}" destId="{5077DFAD-BDF9-4725-BF6A-AD277216086C}" srcOrd="0" destOrd="0" parTransId="{A2482907-888C-4F7C-A395-FF19D8A27D8B}" sibTransId="{E9F2833C-EF92-489D-9E01-152A22A74092}"/>
    <dgm:cxn modelId="{852E0029-4FD7-44A0-9B22-72451CBBC86F}" type="presOf" srcId="{5077DFAD-BDF9-4725-BF6A-AD277216086C}" destId="{C6ABDA58-5CFF-4595-A27D-ADA7C5FF43FE}" srcOrd="0" destOrd="0" presId="urn:microsoft.com/office/officeart/2018/2/layout/IconVerticalSolidList"/>
    <dgm:cxn modelId="{263646C0-C4BF-42B4-90E0-723C870E2B5E}" type="presOf" srcId="{478F9832-7E1F-4006-884E-9F7669B99702}" destId="{420DB4C1-9777-4C13-B1B9-EBCE6A56E4BE}" srcOrd="0" destOrd="0" presId="urn:microsoft.com/office/officeart/2018/2/layout/IconVerticalSolidList"/>
    <dgm:cxn modelId="{B382B1C2-B5E6-4D45-8913-B0D7D248DF3C}" srcId="{478F9832-7E1F-4006-884E-9F7669B99702}" destId="{89A6E147-DAF5-46ED-887E-8B1F7850CDD0}" srcOrd="1" destOrd="0" parTransId="{4BE0975D-A575-4742-9D26-EF8D9EDCB0E2}" sibTransId="{F573408A-2874-4AF6-9B1E-B83360002DEC}"/>
    <dgm:cxn modelId="{7E1549C4-16D9-4C78-8CE7-94A3ED5765E7}" srcId="{478F9832-7E1F-4006-884E-9F7669B99702}" destId="{50C6EB7B-82C2-4508-AAD9-E940CD9083C5}" srcOrd="2" destOrd="0" parTransId="{034309A7-6FCA-4CCE-A741-6380CAA77989}" sibTransId="{2F6C02E9-B984-4F24-95F8-0A701342CC30}"/>
    <dgm:cxn modelId="{85E7FCD7-E134-4607-97A1-C7A91C65B832}" type="presOf" srcId="{89A6E147-DAF5-46ED-887E-8B1F7850CDD0}" destId="{5AB9895B-E1FC-4650-B6AF-639954F9FF25}" srcOrd="0" destOrd="0" presId="urn:microsoft.com/office/officeart/2018/2/layout/IconVerticalSolidList"/>
    <dgm:cxn modelId="{9E561EE2-1ADC-452F-A6EF-1644B2FB7F69}" type="presOf" srcId="{50C6EB7B-82C2-4508-AAD9-E940CD9083C5}" destId="{74A5053E-94F5-4CE3-A3A9-4246A81DA612}" srcOrd="0" destOrd="0" presId="urn:microsoft.com/office/officeart/2018/2/layout/IconVerticalSolidList"/>
    <dgm:cxn modelId="{97251FBF-FD10-4596-A00C-97842C1F77BE}" type="presParOf" srcId="{420DB4C1-9777-4C13-B1B9-EBCE6A56E4BE}" destId="{EED9F6D5-CB3E-4AE5-80A2-8A3E1DDE45AC}" srcOrd="0" destOrd="0" presId="urn:microsoft.com/office/officeart/2018/2/layout/IconVerticalSolidList"/>
    <dgm:cxn modelId="{031FC9EB-9EAD-4CC3-86D5-D887599396B1}" type="presParOf" srcId="{EED9F6D5-CB3E-4AE5-80A2-8A3E1DDE45AC}" destId="{3A0FA371-7C8A-4BE6-A427-057D3A1B9479}" srcOrd="0" destOrd="0" presId="urn:microsoft.com/office/officeart/2018/2/layout/IconVerticalSolidList"/>
    <dgm:cxn modelId="{B6C8C7A2-2114-40D7-996E-B656E699AB97}" type="presParOf" srcId="{EED9F6D5-CB3E-4AE5-80A2-8A3E1DDE45AC}" destId="{158722C0-7AFE-4174-B807-D2C62D96DD34}" srcOrd="1" destOrd="0" presId="urn:microsoft.com/office/officeart/2018/2/layout/IconVerticalSolidList"/>
    <dgm:cxn modelId="{AE56027C-0C72-4EB0-ACCA-AE003CDE112E}" type="presParOf" srcId="{EED9F6D5-CB3E-4AE5-80A2-8A3E1DDE45AC}" destId="{25924785-647B-40D0-90C8-381B44F78125}" srcOrd="2" destOrd="0" presId="urn:microsoft.com/office/officeart/2018/2/layout/IconVerticalSolidList"/>
    <dgm:cxn modelId="{468EB5B7-9C27-4547-94B4-C9382F19FEAC}" type="presParOf" srcId="{EED9F6D5-CB3E-4AE5-80A2-8A3E1DDE45AC}" destId="{C6ABDA58-5CFF-4595-A27D-ADA7C5FF43FE}" srcOrd="3" destOrd="0" presId="urn:microsoft.com/office/officeart/2018/2/layout/IconVerticalSolidList"/>
    <dgm:cxn modelId="{5D84884A-0FCF-4C71-9B26-B8E852F71DFB}" type="presParOf" srcId="{420DB4C1-9777-4C13-B1B9-EBCE6A56E4BE}" destId="{F88DC619-80E5-4B38-B752-C0906EA679A6}" srcOrd="1" destOrd="0" presId="urn:microsoft.com/office/officeart/2018/2/layout/IconVerticalSolidList"/>
    <dgm:cxn modelId="{3900FD2C-34A1-487D-8F22-13AF74742E40}" type="presParOf" srcId="{420DB4C1-9777-4C13-B1B9-EBCE6A56E4BE}" destId="{42BB55FF-2B95-4451-84B7-33923A1BFB25}" srcOrd="2" destOrd="0" presId="urn:microsoft.com/office/officeart/2018/2/layout/IconVerticalSolidList"/>
    <dgm:cxn modelId="{51A4BCE1-DD15-4BE7-8495-EA308725B6E4}" type="presParOf" srcId="{42BB55FF-2B95-4451-84B7-33923A1BFB25}" destId="{5E7E3366-3A30-47F6-8360-DE4AEA0B0119}" srcOrd="0" destOrd="0" presId="urn:microsoft.com/office/officeart/2018/2/layout/IconVerticalSolidList"/>
    <dgm:cxn modelId="{BF068043-454F-443B-9A9D-F963354989CA}" type="presParOf" srcId="{42BB55FF-2B95-4451-84B7-33923A1BFB25}" destId="{2EE0169A-B535-46B2-89C4-AD2ACCB4C5E0}" srcOrd="1" destOrd="0" presId="urn:microsoft.com/office/officeart/2018/2/layout/IconVerticalSolidList"/>
    <dgm:cxn modelId="{496C7EEE-EAE0-4D8F-B536-519055E62DF4}" type="presParOf" srcId="{42BB55FF-2B95-4451-84B7-33923A1BFB25}" destId="{0B0592F4-78A4-414E-A100-42B9730E6A25}" srcOrd="2" destOrd="0" presId="urn:microsoft.com/office/officeart/2018/2/layout/IconVerticalSolidList"/>
    <dgm:cxn modelId="{D7610CE2-AADD-496A-B7AD-E9CDDBC445FD}" type="presParOf" srcId="{42BB55FF-2B95-4451-84B7-33923A1BFB25}" destId="{5AB9895B-E1FC-4650-B6AF-639954F9FF25}" srcOrd="3" destOrd="0" presId="urn:microsoft.com/office/officeart/2018/2/layout/IconVerticalSolidList"/>
    <dgm:cxn modelId="{9C8873C5-679D-48FE-AF86-A70791703B24}" type="presParOf" srcId="{420DB4C1-9777-4C13-B1B9-EBCE6A56E4BE}" destId="{628383CF-4428-45CA-A332-9583B6C6DB04}" srcOrd="3" destOrd="0" presId="urn:microsoft.com/office/officeart/2018/2/layout/IconVerticalSolidList"/>
    <dgm:cxn modelId="{964F39A6-4A0F-46D1-9310-C586B7EC3364}" type="presParOf" srcId="{420DB4C1-9777-4C13-B1B9-EBCE6A56E4BE}" destId="{44C02F7F-3728-4864-9C9A-9E2AF12A1680}" srcOrd="4" destOrd="0" presId="urn:microsoft.com/office/officeart/2018/2/layout/IconVerticalSolidList"/>
    <dgm:cxn modelId="{E9991B33-7640-4B14-87F2-AE502E26DFA7}" type="presParOf" srcId="{44C02F7F-3728-4864-9C9A-9E2AF12A1680}" destId="{DCCA2E3E-1D34-49DC-B44D-301BA0242420}" srcOrd="0" destOrd="0" presId="urn:microsoft.com/office/officeart/2018/2/layout/IconVerticalSolidList"/>
    <dgm:cxn modelId="{530E7D28-A7A2-4AA1-87F3-0DDACB81710D}" type="presParOf" srcId="{44C02F7F-3728-4864-9C9A-9E2AF12A1680}" destId="{32C80074-0F01-4B83-B60F-24FB56BDC8F9}" srcOrd="1" destOrd="0" presId="urn:microsoft.com/office/officeart/2018/2/layout/IconVerticalSolidList"/>
    <dgm:cxn modelId="{0708B190-C96C-446A-881E-3F4C0BD554A3}" type="presParOf" srcId="{44C02F7F-3728-4864-9C9A-9E2AF12A1680}" destId="{5C0C161B-5BA7-4BDD-8EE6-C834AAA55F8D}" srcOrd="2" destOrd="0" presId="urn:microsoft.com/office/officeart/2018/2/layout/IconVerticalSolidList"/>
    <dgm:cxn modelId="{C0813E19-25F6-41AA-86D7-86214AF24A93}" type="presParOf" srcId="{44C02F7F-3728-4864-9C9A-9E2AF12A1680}" destId="{74A5053E-94F5-4CE3-A3A9-4246A81DA61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6F00834-17AF-42C4-9104-89EE7364390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A86824F5-886A-4DCB-982E-268D263E0720}">
      <dgm:prSet custT="1"/>
      <dgm:spPr/>
      <dgm:t>
        <a:bodyPr/>
        <a:lstStyle/>
        <a:p>
          <a:pPr algn="just"/>
          <a:r>
            <a:rPr lang="en-IE" sz="2000" b="1">
              <a:latin typeface="+mj-lt"/>
            </a:rPr>
            <a:t>1 - Generating ideas by understanding needs and identifying potential solutions</a:t>
          </a:r>
          <a:endParaRPr lang="en-US" sz="2000" dirty="0">
            <a:latin typeface="+mj-lt"/>
          </a:endParaRPr>
        </a:p>
      </dgm:t>
    </dgm:pt>
    <dgm:pt modelId="{A5FFEEBB-905A-47FB-B008-1ECE83002DD5}" type="parTrans" cxnId="{D0B21B59-8A34-443C-91AD-3BDB8CC57253}">
      <dgm:prSet/>
      <dgm:spPr/>
      <dgm:t>
        <a:bodyPr/>
        <a:lstStyle/>
        <a:p>
          <a:pPr algn="just"/>
          <a:endParaRPr lang="en-US" sz="2000">
            <a:solidFill>
              <a:schemeClr val="tx1"/>
            </a:solidFill>
            <a:latin typeface="+mj-lt"/>
          </a:endParaRPr>
        </a:p>
      </dgm:t>
    </dgm:pt>
    <dgm:pt modelId="{6BB10983-F78F-4CE4-9440-0A9C0C744635}" type="sibTrans" cxnId="{D0B21B59-8A34-443C-91AD-3BDB8CC57253}">
      <dgm:prSet/>
      <dgm:spPr/>
      <dgm:t>
        <a:bodyPr/>
        <a:lstStyle/>
        <a:p>
          <a:pPr algn="just"/>
          <a:endParaRPr lang="en-US" sz="2000">
            <a:solidFill>
              <a:schemeClr val="tx1"/>
            </a:solidFill>
            <a:latin typeface="+mj-lt"/>
          </a:endParaRPr>
        </a:p>
      </dgm:t>
    </dgm:pt>
    <dgm:pt modelId="{7DDF2C5E-5519-4711-9CA8-742AD1A508A8}">
      <dgm:prSet custT="1"/>
      <dgm:spPr/>
      <dgm:t>
        <a:bodyPr/>
        <a:lstStyle/>
        <a:p>
          <a:pPr algn="just"/>
          <a:r>
            <a:rPr lang="en-IE" sz="2000">
              <a:latin typeface="+mj-lt"/>
            </a:rPr>
            <a:t>The first stage is identifying a  need or problem and </a:t>
          </a:r>
          <a:r>
            <a:rPr lang="en-IE" sz="2000" strike="noStrike">
              <a:latin typeface="+mj-lt"/>
            </a:rPr>
            <a:t>the way </a:t>
          </a:r>
          <a:r>
            <a:rPr lang="en-IE" sz="2000">
              <a:latin typeface="+mj-lt"/>
            </a:rPr>
            <a:t>how it could be </a:t>
          </a:r>
          <a:r>
            <a:rPr lang="en-IE" sz="2000" strike="noStrike">
              <a:latin typeface="+mj-lt"/>
            </a:rPr>
            <a:t>solved in </a:t>
          </a:r>
          <a:r>
            <a:rPr lang="pt-PT" sz="2000" b="0" i="0">
              <a:latin typeface="+mj-lt"/>
            </a:rPr>
            <a:t> a subsidiarity </a:t>
          </a:r>
          <a:r>
            <a:rPr lang="en-IE" sz="2000" strike="noStrike">
              <a:latin typeface="+mj-lt"/>
            </a:rPr>
            <a:t>perspective</a:t>
          </a:r>
          <a:endParaRPr lang="en-US" sz="2000" strike="noStrike" dirty="0">
            <a:latin typeface="+mj-lt"/>
          </a:endParaRPr>
        </a:p>
      </dgm:t>
    </dgm:pt>
    <dgm:pt modelId="{7D55D1B4-8C6B-4FCA-850E-67A6841F6DEC}" type="parTrans" cxnId="{52310BCD-EF64-456E-AD9A-A52499CCEDD0}">
      <dgm:prSet/>
      <dgm:spPr/>
      <dgm:t>
        <a:bodyPr/>
        <a:lstStyle/>
        <a:p>
          <a:pPr algn="just"/>
          <a:endParaRPr lang="en-US" sz="2000">
            <a:solidFill>
              <a:schemeClr val="tx1"/>
            </a:solidFill>
            <a:latin typeface="+mj-lt"/>
          </a:endParaRPr>
        </a:p>
      </dgm:t>
    </dgm:pt>
    <dgm:pt modelId="{FDE3C1E0-E5F5-4C7C-9385-DFEB99348213}" type="sibTrans" cxnId="{52310BCD-EF64-456E-AD9A-A52499CCEDD0}">
      <dgm:prSet/>
      <dgm:spPr/>
      <dgm:t>
        <a:bodyPr/>
        <a:lstStyle/>
        <a:p>
          <a:pPr algn="just"/>
          <a:endParaRPr lang="en-US" sz="2000">
            <a:solidFill>
              <a:schemeClr val="tx1"/>
            </a:solidFill>
            <a:latin typeface="+mj-lt"/>
          </a:endParaRPr>
        </a:p>
      </dgm:t>
    </dgm:pt>
    <dgm:pt modelId="{670E2EC0-AACD-4406-921F-2B92B2138E3E}">
      <dgm:prSet custT="1"/>
      <dgm:spPr/>
      <dgm:t>
        <a:bodyPr/>
        <a:lstStyle/>
        <a:p>
          <a:pPr algn="just"/>
          <a:r>
            <a:rPr lang="en-IE" sz="2000" b="1" u="sng" dirty="0">
              <a:latin typeface="+mj-lt"/>
            </a:rPr>
            <a:t>Examples:</a:t>
          </a:r>
          <a:r>
            <a:rPr lang="en-IE" sz="2000" dirty="0">
              <a:latin typeface="+mj-lt"/>
            </a:rPr>
            <a:t> hunger, homelessness, disease, the need for protection from domestic violence, or racism </a:t>
          </a:r>
          <a:endParaRPr lang="en-US" sz="2000" dirty="0">
            <a:latin typeface="+mj-lt"/>
          </a:endParaRPr>
        </a:p>
      </dgm:t>
    </dgm:pt>
    <dgm:pt modelId="{A4CD774E-64EC-4AF0-93CB-19948B0E07B5}" type="parTrans" cxnId="{096C2208-D6A0-42FC-982C-5A3B57A9E08A}">
      <dgm:prSet/>
      <dgm:spPr/>
      <dgm:t>
        <a:bodyPr/>
        <a:lstStyle/>
        <a:p>
          <a:pPr algn="just"/>
          <a:endParaRPr lang="en-US" sz="2000">
            <a:solidFill>
              <a:schemeClr val="tx1"/>
            </a:solidFill>
            <a:latin typeface="+mj-lt"/>
          </a:endParaRPr>
        </a:p>
      </dgm:t>
    </dgm:pt>
    <dgm:pt modelId="{75828A71-7A00-451F-8D34-16B72E755272}" type="sibTrans" cxnId="{096C2208-D6A0-42FC-982C-5A3B57A9E08A}">
      <dgm:prSet/>
      <dgm:spPr/>
      <dgm:t>
        <a:bodyPr/>
        <a:lstStyle/>
        <a:p>
          <a:pPr algn="just"/>
          <a:endParaRPr lang="en-US" sz="2000">
            <a:solidFill>
              <a:schemeClr val="tx1"/>
            </a:solidFill>
            <a:latin typeface="+mj-lt"/>
          </a:endParaRPr>
        </a:p>
      </dgm:t>
    </dgm:pt>
    <dgm:pt modelId="{E00EE7AC-52D0-4540-A651-FFE746138BC0}" type="pres">
      <dgm:prSet presAssocID="{56F00834-17AF-42C4-9104-89EE73643907}" presName="linear" presStyleCnt="0">
        <dgm:presLayoutVars>
          <dgm:animLvl val="lvl"/>
          <dgm:resizeHandles val="exact"/>
        </dgm:presLayoutVars>
      </dgm:prSet>
      <dgm:spPr/>
    </dgm:pt>
    <dgm:pt modelId="{82447D88-FDBE-1341-ABBC-9B24F0665990}" type="pres">
      <dgm:prSet presAssocID="{A86824F5-886A-4DCB-982E-268D263E0720}" presName="parentText" presStyleLbl="node1" presStyleIdx="0" presStyleCnt="1">
        <dgm:presLayoutVars>
          <dgm:chMax val="0"/>
          <dgm:bulletEnabled val="1"/>
        </dgm:presLayoutVars>
      </dgm:prSet>
      <dgm:spPr/>
    </dgm:pt>
    <dgm:pt modelId="{4F781C22-5F2F-F648-B207-AE633F6EAC2F}" type="pres">
      <dgm:prSet presAssocID="{A86824F5-886A-4DCB-982E-268D263E0720}" presName="childText" presStyleLbl="revTx" presStyleIdx="0" presStyleCnt="1">
        <dgm:presLayoutVars>
          <dgm:bulletEnabled val="1"/>
        </dgm:presLayoutVars>
      </dgm:prSet>
      <dgm:spPr/>
    </dgm:pt>
  </dgm:ptLst>
  <dgm:cxnLst>
    <dgm:cxn modelId="{6027B103-9EC6-FB45-B6D8-9A67833E1078}" type="presOf" srcId="{A86824F5-886A-4DCB-982E-268D263E0720}" destId="{82447D88-FDBE-1341-ABBC-9B24F0665990}" srcOrd="0" destOrd="0" presId="urn:microsoft.com/office/officeart/2005/8/layout/vList2"/>
    <dgm:cxn modelId="{096C2208-D6A0-42FC-982C-5A3B57A9E08A}" srcId="{A86824F5-886A-4DCB-982E-268D263E0720}" destId="{670E2EC0-AACD-4406-921F-2B92B2138E3E}" srcOrd="1" destOrd="0" parTransId="{A4CD774E-64EC-4AF0-93CB-19948B0E07B5}" sibTransId="{75828A71-7A00-451F-8D34-16B72E755272}"/>
    <dgm:cxn modelId="{B97EC437-B2F8-3441-AC25-CB89C212BBB6}" type="presOf" srcId="{56F00834-17AF-42C4-9104-89EE73643907}" destId="{E00EE7AC-52D0-4540-A651-FFE746138BC0}" srcOrd="0" destOrd="0" presId="urn:microsoft.com/office/officeart/2005/8/layout/vList2"/>
    <dgm:cxn modelId="{D0B21B59-8A34-443C-91AD-3BDB8CC57253}" srcId="{56F00834-17AF-42C4-9104-89EE73643907}" destId="{A86824F5-886A-4DCB-982E-268D263E0720}" srcOrd="0" destOrd="0" parTransId="{A5FFEEBB-905A-47FB-B008-1ECE83002DD5}" sibTransId="{6BB10983-F78F-4CE4-9440-0A9C0C744635}"/>
    <dgm:cxn modelId="{177A78B5-59B8-B545-BFCE-BF69D5A3C7B9}" type="presOf" srcId="{670E2EC0-AACD-4406-921F-2B92B2138E3E}" destId="{4F781C22-5F2F-F648-B207-AE633F6EAC2F}" srcOrd="0" destOrd="1" presId="urn:microsoft.com/office/officeart/2005/8/layout/vList2"/>
    <dgm:cxn modelId="{52310BCD-EF64-456E-AD9A-A52499CCEDD0}" srcId="{A86824F5-886A-4DCB-982E-268D263E0720}" destId="{7DDF2C5E-5519-4711-9CA8-742AD1A508A8}" srcOrd="0" destOrd="0" parTransId="{7D55D1B4-8C6B-4FCA-850E-67A6841F6DEC}" sibTransId="{FDE3C1E0-E5F5-4C7C-9385-DFEB99348213}"/>
    <dgm:cxn modelId="{40943EE1-BC9D-2E47-831F-218CDCADDDE2}" type="presOf" srcId="{7DDF2C5E-5519-4711-9CA8-742AD1A508A8}" destId="{4F781C22-5F2F-F648-B207-AE633F6EAC2F}" srcOrd="0" destOrd="0" presId="urn:microsoft.com/office/officeart/2005/8/layout/vList2"/>
    <dgm:cxn modelId="{9FA4CCA0-B6E7-BB48-AB92-B4F3E084830A}" type="presParOf" srcId="{E00EE7AC-52D0-4540-A651-FFE746138BC0}" destId="{82447D88-FDBE-1341-ABBC-9B24F0665990}" srcOrd="0" destOrd="0" presId="urn:microsoft.com/office/officeart/2005/8/layout/vList2"/>
    <dgm:cxn modelId="{D5EB9DF8-17A3-D849-A08F-DCB11D448D0A}" type="presParOf" srcId="{E00EE7AC-52D0-4540-A651-FFE746138BC0}" destId="{4F781C22-5F2F-F648-B207-AE633F6EAC2F}"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81245D1-9EFB-4600-8C2D-2EFCEF989784}"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7121C990-57D7-4360-BDAB-A848F22AB6FF}">
      <dgm:prSet custT="1"/>
      <dgm:spPr/>
      <dgm:t>
        <a:bodyPr/>
        <a:lstStyle/>
        <a:p>
          <a:r>
            <a:rPr lang="en-IE" sz="2000" b="1">
              <a:latin typeface="+mj-lt"/>
            </a:rPr>
            <a:t>2 - Developing, prototyping and piloting ideas</a:t>
          </a:r>
          <a:endParaRPr lang="en-US" sz="2000">
            <a:latin typeface="+mj-lt"/>
          </a:endParaRPr>
        </a:p>
      </dgm:t>
    </dgm:pt>
    <dgm:pt modelId="{6C3CFD4C-50B7-4DF4-9148-90BEF8A8CACB}" type="parTrans" cxnId="{822013AC-7758-494E-85A4-F269BBB0698A}">
      <dgm:prSet/>
      <dgm:spPr/>
      <dgm:t>
        <a:bodyPr/>
        <a:lstStyle/>
        <a:p>
          <a:endParaRPr lang="en-US" sz="2000">
            <a:solidFill>
              <a:schemeClr val="tx1"/>
            </a:solidFill>
            <a:latin typeface="+mj-lt"/>
          </a:endParaRPr>
        </a:p>
      </dgm:t>
    </dgm:pt>
    <dgm:pt modelId="{88EBFE29-FCED-43CF-AF81-0FB3BA163573}" type="sibTrans" cxnId="{822013AC-7758-494E-85A4-F269BBB0698A}">
      <dgm:prSet/>
      <dgm:spPr/>
      <dgm:t>
        <a:bodyPr/>
        <a:lstStyle/>
        <a:p>
          <a:endParaRPr lang="en-US" sz="2000">
            <a:solidFill>
              <a:schemeClr val="tx1"/>
            </a:solidFill>
            <a:latin typeface="+mj-lt"/>
          </a:endParaRPr>
        </a:p>
      </dgm:t>
    </dgm:pt>
    <dgm:pt modelId="{EEE99CCD-D3A5-47BF-9041-8CEFD913F9EB}">
      <dgm:prSet custT="1"/>
      <dgm:spPr/>
      <dgm:t>
        <a:bodyPr/>
        <a:lstStyle/>
        <a:p>
          <a:r>
            <a:rPr lang="en-IE" sz="2000">
              <a:latin typeface="+mj-lt"/>
            </a:rPr>
            <a:t>The second stage is taking a promising idea and testing it in practice</a:t>
          </a:r>
          <a:endParaRPr lang="en-US" sz="2000">
            <a:latin typeface="+mj-lt"/>
          </a:endParaRPr>
        </a:p>
      </dgm:t>
    </dgm:pt>
    <dgm:pt modelId="{CEA5AEBF-8A97-41B1-91E6-45D38FE526E2}" type="parTrans" cxnId="{6532890C-4411-4399-960A-1DE273A4E1CD}">
      <dgm:prSet/>
      <dgm:spPr/>
      <dgm:t>
        <a:bodyPr/>
        <a:lstStyle/>
        <a:p>
          <a:endParaRPr lang="en-US" sz="2000">
            <a:solidFill>
              <a:schemeClr val="tx1"/>
            </a:solidFill>
            <a:latin typeface="+mj-lt"/>
          </a:endParaRPr>
        </a:p>
      </dgm:t>
    </dgm:pt>
    <dgm:pt modelId="{44C97DC4-498F-4377-9986-F713947301A6}" type="sibTrans" cxnId="{6532890C-4411-4399-960A-1DE273A4E1CD}">
      <dgm:prSet/>
      <dgm:spPr/>
      <dgm:t>
        <a:bodyPr/>
        <a:lstStyle/>
        <a:p>
          <a:endParaRPr lang="en-US" sz="2000">
            <a:solidFill>
              <a:schemeClr val="tx1"/>
            </a:solidFill>
            <a:latin typeface="+mj-lt"/>
          </a:endParaRPr>
        </a:p>
      </dgm:t>
    </dgm:pt>
    <dgm:pt modelId="{099280C0-6487-4AFD-859C-317B93CD6660}">
      <dgm:prSet custT="1"/>
      <dgm:spPr/>
      <dgm:t>
        <a:bodyPr/>
        <a:lstStyle/>
        <a:p>
          <a:r>
            <a:rPr lang="en-IE" sz="2000">
              <a:latin typeface="+mj-lt"/>
            </a:rPr>
            <a:t>Formal market research or desk analysis</a:t>
          </a:r>
          <a:endParaRPr lang="en-US" sz="2000">
            <a:latin typeface="+mj-lt"/>
          </a:endParaRPr>
        </a:p>
      </dgm:t>
    </dgm:pt>
    <dgm:pt modelId="{1E7F0260-88FF-48E1-AD15-20960D11C541}" type="parTrans" cxnId="{B5241D8B-57E8-4049-A6C9-1CFCE3023AD6}">
      <dgm:prSet/>
      <dgm:spPr/>
      <dgm:t>
        <a:bodyPr/>
        <a:lstStyle/>
        <a:p>
          <a:endParaRPr lang="en-US" sz="2000">
            <a:solidFill>
              <a:schemeClr val="tx1"/>
            </a:solidFill>
            <a:latin typeface="+mj-lt"/>
          </a:endParaRPr>
        </a:p>
      </dgm:t>
    </dgm:pt>
    <dgm:pt modelId="{8AF76935-5B9D-4965-A5BE-AC9E8CD306B1}" type="sibTrans" cxnId="{B5241D8B-57E8-4049-A6C9-1CFCE3023AD6}">
      <dgm:prSet/>
      <dgm:spPr/>
      <dgm:t>
        <a:bodyPr/>
        <a:lstStyle/>
        <a:p>
          <a:endParaRPr lang="en-US" sz="2000">
            <a:solidFill>
              <a:schemeClr val="tx1"/>
            </a:solidFill>
            <a:latin typeface="+mj-lt"/>
          </a:endParaRPr>
        </a:p>
      </dgm:t>
    </dgm:pt>
    <dgm:pt modelId="{B944927F-962D-4A1C-AA10-381353CC809D}">
      <dgm:prSet custT="1"/>
      <dgm:spPr/>
      <dgm:t>
        <a:bodyPr/>
        <a:lstStyle/>
        <a:p>
          <a:r>
            <a:rPr lang="en-IE" sz="2000">
              <a:latin typeface="+mj-lt"/>
            </a:rPr>
            <a:t>Testing can be done in a sample of the intended audience</a:t>
          </a:r>
          <a:endParaRPr lang="en-US" sz="2000" dirty="0">
            <a:latin typeface="+mj-lt"/>
          </a:endParaRPr>
        </a:p>
      </dgm:t>
    </dgm:pt>
    <dgm:pt modelId="{54E39EDD-BFD6-4F96-90CB-BCC08AB255EF}" type="parTrans" cxnId="{B384C1DD-2232-4076-8160-3074D285972E}">
      <dgm:prSet/>
      <dgm:spPr/>
      <dgm:t>
        <a:bodyPr/>
        <a:lstStyle/>
        <a:p>
          <a:endParaRPr lang="en-US" sz="2000">
            <a:solidFill>
              <a:schemeClr val="tx1"/>
            </a:solidFill>
            <a:latin typeface="+mj-lt"/>
          </a:endParaRPr>
        </a:p>
      </dgm:t>
    </dgm:pt>
    <dgm:pt modelId="{71CF779C-D0E0-45AC-BBD8-E81F7BC1C262}" type="sibTrans" cxnId="{B384C1DD-2232-4076-8160-3074D285972E}">
      <dgm:prSet/>
      <dgm:spPr/>
      <dgm:t>
        <a:bodyPr/>
        <a:lstStyle/>
        <a:p>
          <a:endParaRPr lang="en-US" sz="2000">
            <a:solidFill>
              <a:schemeClr val="tx1"/>
            </a:solidFill>
            <a:latin typeface="+mj-lt"/>
          </a:endParaRPr>
        </a:p>
      </dgm:t>
    </dgm:pt>
    <dgm:pt modelId="{F1AC51F9-D24F-4DFB-8152-534338DCFFD1}">
      <dgm:prSet custT="1"/>
      <dgm:spPr/>
      <dgm:t>
        <a:bodyPr/>
        <a:lstStyle/>
        <a:p>
          <a:r>
            <a:rPr lang="en-IE" sz="2000">
              <a:latin typeface="+mj-lt"/>
            </a:rPr>
            <a:t>Social innovations are often implemented early as those involved are either highly motivated or too impatient to wait for governments or third parties to act.</a:t>
          </a:r>
          <a:endParaRPr lang="en-US" sz="2000" dirty="0">
            <a:latin typeface="+mj-lt"/>
          </a:endParaRPr>
        </a:p>
      </dgm:t>
    </dgm:pt>
    <dgm:pt modelId="{CC36811F-F8C0-4451-8505-F0B3C7C82DA4}" type="parTrans" cxnId="{944B4DD7-3BD5-412B-9A36-E71289A32E1B}">
      <dgm:prSet/>
      <dgm:spPr/>
      <dgm:t>
        <a:bodyPr/>
        <a:lstStyle/>
        <a:p>
          <a:endParaRPr lang="en-US" sz="2000">
            <a:solidFill>
              <a:schemeClr val="tx1"/>
            </a:solidFill>
            <a:latin typeface="+mj-lt"/>
          </a:endParaRPr>
        </a:p>
      </dgm:t>
    </dgm:pt>
    <dgm:pt modelId="{B3218607-1060-4B0B-9466-DB19F7EFEF44}" type="sibTrans" cxnId="{944B4DD7-3BD5-412B-9A36-E71289A32E1B}">
      <dgm:prSet/>
      <dgm:spPr/>
      <dgm:t>
        <a:bodyPr/>
        <a:lstStyle/>
        <a:p>
          <a:endParaRPr lang="en-US" sz="2000">
            <a:solidFill>
              <a:schemeClr val="tx1"/>
            </a:solidFill>
            <a:latin typeface="+mj-lt"/>
          </a:endParaRPr>
        </a:p>
      </dgm:t>
    </dgm:pt>
    <dgm:pt modelId="{BFB1C877-B2E1-6843-907B-373AF0290050}" type="pres">
      <dgm:prSet presAssocID="{381245D1-9EFB-4600-8C2D-2EFCEF989784}" presName="linear" presStyleCnt="0">
        <dgm:presLayoutVars>
          <dgm:animLvl val="lvl"/>
          <dgm:resizeHandles val="exact"/>
        </dgm:presLayoutVars>
      </dgm:prSet>
      <dgm:spPr/>
    </dgm:pt>
    <dgm:pt modelId="{3A2C9535-9612-F540-B3DF-E4B1C8882FCE}" type="pres">
      <dgm:prSet presAssocID="{7121C990-57D7-4360-BDAB-A848F22AB6FF}" presName="parentText" presStyleLbl="node1" presStyleIdx="0" presStyleCnt="1">
        <dgm:presLayoutVars>
          <dgm:chMax val="0"/>
          <dgm:bulletEnabled val="1"/>
        </dgm:presLayoutVars>
      </dgm:prSet>
      <dgm:spPr/>
    </dgm:pt>
    <dgm:pt modelId="{A9F212A3-E820-9848-A944-6CDEFE36F835}" type="pres">
      <dgm:prSet presAssocID="{7121C990-57D7-4360-BDAB-A848F22AB6FF}" presName="childText" presStyleLbl="revTx" presStyleIdx="0" presStyleCnt="1">
        <dgm:presLayoutVars>
          <dgm:bulletEnabled val="1"/>
        </dgm:presLayoutVars>
      </dgm:prSet>
      <dgm:spPr/>
    </dgm:pt>
  </dgm:ptLst>
  <dgm:cxnLst>
    <dgm:cxn modelId="{35DB1309-611B-014D-9412-CEAAA859E40A}" type="presOf" srcId="{381245D1-9EFB-4600-8C2D-2EFCEF989784}" destId="{BFB1C877-B2E1-6843-907B-373AF0290050}" srcOrd="0" destOrd="0" presId="urn:microsoft.com/office/officeart/2005/8/layout/vList2"/>
    <dgm:cxn modelId="{6532890C-4411-4399-960A-1DE273A4E1CD}" srcId="{7121C990-57D7-4360-BDAB-A848F22AB6FF}" destId="{EEE99CCD-D3A5-47BF-9041-8CEFD913F9EB}" srcOrd="0" destOrd="0" parTransId="{CEA5AEBF-8A97-41B1-91E6-45D38FE526E2}" sibTransId="{44C97DC4-498F-4377-9986-F713947301A6}"/>
    <dgm:cxn modelId="{AA9BF622-BE51-6F43-B649-0B3BAB25013B}" type="presOf" srcId="{099280C0-6487-4AFD-859C-317B93CD6660}" destId="{A9F212A3-E820-9848-A944-6CDEFE36F835}" srcOrd="0" destOrd="1" presId="urn:microsoft.com/office/officeart/2005/8/layout/vList2"/>
    <dgm:cxn modelId="{AFBB6A77-E4CC-3044-B56C-9AB2551C54DF}" type="presOf" srcId="{7121C990-57D7-4360-BDAB-A848F22AB6FF}" destId="{3A2C9535-9612-F540-B3DF-E4B1C8882FCE}" srcOrd="0" destOrd="0" presId="urn:microsoft.com/office/officeart/2005/8/layout/vList2"/>
    <dgm:cxn modelId="{B5241D8B-57E8-4049-A6C9-1CFCE3023AD6}" srcId="{7121C990-57D7-4360-BDAB-A848F22AB6FF}" destId="{099280C0-6487-4AFD-859C-317B93CD6660}" srcOrd="1" destOrd="0" parTransId="{1E7F0260-88FF-48E1-AD15-20960D11C541}" sibTransId="{8AF76935-5B9D-4965-A5BE-AC9E8CD306B1}"/>
    <dgm:cxn modelId="{822013AC-7758-494E-85A4-F269BBB0698A}" srcId="{381245D1-9EFB-4600-8C2D-2EFCEF989784}" destId="{7121C990-57D7-4360-BDAB-A848F22AB6FF}" srcOrd="0" destOrd="0" parTransId="{6C3CFD4C-50B7-4DF4-9148-90BEF8A8CACB}" sibTransId="{88EBFE29-FCED-43CF-AF81-0FB3BA163573}"/>
    <dgm:cxn modelId="{944B4DD7-3BD5-412B-9A36-E71289A32E1B}" srcId="{7121C990-57D7-4360-BDAB-A848F22AB6FF}" destId="{F1AC51F9-D24F-4DFB-8152-534338DCFFD1}" srcOrd="3" destOrd="0" parTransId="{CC36811F-F8C0-4451-8505-F0B3C7C82DA4}" sibTransId="{B3218607-1060-4B0B-9466-DB19F7EFEF44}"/>
    <dgm:cxn modelId="{C1B942DD-6D91-6647-AFF7-4E727BC4D75B}" type="presOf" srcId="{B944927F-962D-4A1C-AA10-381353CC809D}" destId="{A9F212A3-E820-9848-A944-6CDEFE36F835}" srcOrd="0" destOrd="2" presId="urn:microsoft.com/office/officeart/2005/8/layout/vList2"/>
    <dgm:cxn modelId="{B384C1DD-2232-4076-8160-3074D285972E}" srcId="{7121C990-57D7-4360-BDAB-A848F22AB6FF}" destId="{B944927F-962D-4A1C-AA10-381353CC809D}" srcOrd="2" destOrd="0" parTransId="{54E39EDD-BFD6-4F96-90CB-BCC08AB255EF}" sibTransId="{71CF779C-D0E0-45AC-BBD8-E81F7BC1C262}"/>
    <dgm:cxn modelId="{0A89A2FC-B021-B542-824A-1221182FB478}" type="presOf" srcId="{F1AC51F9-D24F-4DFB-8152-534338DCFFD1}" destId="{A9F212A3-E820-9848-A944-6CDEFE36F835}" srcOrd="0" destOrd="3" presId="urn:microsoft.com/office/officeart/2005/8/layout/vList2"/>
    <dgm:cxn modelId="{1F2322FE-C6A7-9949-B53D-4E007FD77958}" type="presOf" srcId="{EEE99CCD-D3A5-47BF-9041-8CEFD913F9EB}" destId="{A9F212A3-E820-9848-A944-6CDEFE36F835}" srcOrd="0" destOrd="0" presId="urn:microsoft.com/office/officeart/2005/8/layout/vList2"/>
    <dgm:cxn modelId="{8DB0B234-1FAB-9D42-AF86-E9EFB2E54501}" type="presParOf" srcId="{BFB1C877-B2E1-6843-907B-373AF0290050}" destId="{3A2C9535-9612-F540-B3DF-E4B1C8882FCE}" srcOrd="0" destOrd="0" presId="urn:microsoft.com/office/officeart/2005/8/layout/vList2"/>
    <dgm:cxn modelId="{0A70B684-5684-7648-8997-E3C2D1EB2A81}" type="presParOf" srcId="{BFB1C877-B2E1-6843-907B-373AF0290050}" destId="{A9F212A3-E820-9848-A944-6CDEFE36F83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D67BB72-F469-47B0-9C2D-EDAF9DBB9BF9}"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en-US"/>
        </a:p>
      </dgm:t>
    </dgm:pt>
    <dgm:pt modelId="{2B7CBD89-2487-4291-8106-0F0F29AF8E6F}">
      <dgm:prSet custT="1"/>
      <dgm:spPr/>
      <dgm:t>
        <a:bodyPr/>
        <a:lstStyle/>
        <a:p>
          <a:r>
            <a:rPr lang="en-US" sz="2000" b="1">
              <a:latin typeface="+mj-lt"/>
            </a:rPr>
            <a:t>3 – </a:t>
          </a:r>
          <a:r>
            <a:rPr lang="en-IE" sz="2000" b="1">
              <a:latin typeface="+mj-lt"/>
            </a:rPr>
            <a:t>Assessing ideas then scaling up and diffusing the good ones</a:t>
          </a:r>
          <a:endParaRPr lang="en-US" sz="2000" dirty="0">
            <a:latin typeface="+mj-lt"/>
          </a:endParaRPr>
        </a:p>
      </dgm:t>
    </dgm:pt>
    <dgm:pt modelId="{58116D1D-A4A1-4E39-B23E-47B4A044C315}" type="parTrans" cxnId="{A00A5591-86F8-44D7-A5F2-58DB5C029C42}">
      <dgm:prSet/>
      <dgm:spPr/>
      <dgm:t>
        <a:bodyPr/>
        <a:lstStyle/>
        <a:p>
          <a:endParaRPr lang="en-US" sz="2000">
            <a:solidFill>
              <a:schemeClr val="tx1"/>
            </a:solidFill>
            <a:latin typeface="+mj-lt"/>
          </a:endParaRPr>
        </a:p>
      </dgm:t>
    </dgm:pt>
    <dgm:pt modelId="{E7579364-1FEE-4018-BE73-85E085FD0348}" type="sibTrans" cxnId="{A00A5591-86F8-44D7-A5F2-58DB5C029C42}">
      <dgm:prSet/>
      <dgm:spPr/>
      <dgm:t>
        <a:bodyPr/>
        <a:lstStyle/>
        <a:p>
          <a:endParaRPr lang="en-US" sz="2000">
            <a:solidFill>
              <a:schemeClr val="tx1"/>
            </a:solidFill>
            <a:latin typeface="+mj-lt"/>
          </a:endParaRPr>
        </a:p>
      </dgm:t>
    </dgm:pt>
    <dgm:pt modelId="{1A890351-4E5E-4DA0-8D5C-5ACAEE800817}">
      <dgm:prSet custT="1"/>
      <dgm:spPr/>
      <dgm:t>
        <a:bodyPr/>
        <a:lstStyle/>
        <a:p>
          <a:r>
            <a:rPr lang="en-IE" sz="2000">
              <a:latin typeface="+mj-lt"/>
            </a:rPr>
            <a:t>The third stage starts when an idea shows promising after being proven itself in practice</a:t>
          </a:r>
          <a:endParaRPr lang="en-US" sz="2000">
            <a:latin typeface="+mj-lt"/>
          </a:endParaRPr>
        </a:p>
      </dgm:t>
    </dgm:pt>
    <dgm:pt modelId="{FBEE098F-DD84-4A4D-9645-C3B4E166E4FC}" type="parTrans" cxnId="{7970C99B-7015-494D-B9B2-5739CE886C1F}">
      <dgm:prSet/>
      <dgm:spPr/>
      <dgm:t>
        <a:bodyPr/>
        <a:lstStyle/>
        <a:p>
          <a:endParaRPr lang="en-US" sz="2000">
            <a:solidFill>
              <a:schemeClr val="tx1"/>
            </a:solidFill>
            <a:latin typeface="+mj-lt"/>
          </a:endParaRPr>
        </a:p>
      </dgm:t>
    </dgm:pt>
    <dgm:pt modelId="{4BF2A267-C936-46D7-B4F6-6469E8906B2B}" type="sibTrans" cxnId="{7970C99B-7015-494D-B9B2-5739CE886C1F}">
      <dgm:prSet/>
      <dgm:spPr/>
      <dgm:t>
        <a:bodyPr/>
        <a:lstStyle/>
        <a:p>
          <a:endParaRPr lang="en-US" sz="2000">
            <a:solidFill>
              <a:schemeClr val="tx1"/>
            </a:solidFill>
            <a:latin typeface="+mj-lt"/>
          </a:endParaRPr>
        </a:p>
      </dgm:t>
    </dgm:pt>
    <dgm:pt modelId="{C38E6A86-3DB8-4A13-9CAF-C14838993EB2}">
      <dgm:prSet custT="1"/>
      <dgm:spPr/>
      <dgm:t>
        <a:bodyPr/>
        <a:lstStyle/>
        <a:p>
          <a:r>
            <a:rPr lang="en-IE" sz="2000">
              <a:latin typeface="+mj-lt"/>
            </a:rPr>
            <a:t>The idea can grow, replicate, adapt or be franchaised</a:t>
          </a:r>
          <a:endParaRPr lang="en-US" sz="2000">
            <a:latin typeface="+mj-lt"/>
          </a:endParaRPr>
        </a:p>
      </dgm:t>
    </dgm:pt>
    <dgm:pt modelId="{3C5DD687-86F7-45A2-B671-91785FB94F06}" type="parTrans" cxnId="{A69CD2F1-C7B7-43A9-9B41-E1B384D22CB1}">
      <dgm:prSet/>
      <dgm:spPr/>
      <dgm:t>
        <a:bodyPr/>
        <a:lstStyle/>
        <a:p>
          <a:endParaRPr lang="en-US" sz="2000">
            <a:solidFill>
              <a:schemeClr val="tx1"/>
            </a:solidFill>
            <a:latin typeface="+mj-lt"/>
          </a:endParaRPr>
        </a:p>
      </dgm:t>
    </dgm:pt>
    <dgm:pt modelId="{FBCA6EA7-E575-4D0E-BB5F-16DDAAD859BA}" type="sibTrans" cxnId="{A69CD2F1-C7B7-43A9-9B41-E1B384D22CB1}">
      <dgm:prSet/>
      <dgm:spPr/>
      <dgm:t>
        <a:bodyPr/>
        <a:lstStyle/>
        <a:p>
          <a:endParaRPr lang="en-US" sz="2000">
            <a:solidFill>
              <a:schemeClr val="tx1"/>
            </a:solidFill>
            <a:latin typeface="+mj-lt"/>
          </a:endParaRPr>
        </a:p>
      </dgm:t>
    </dgm:pt>
    <dgm:pt modelId="{AE593A03-7745-4820-9966-20DC3ABB77DA}">
      <dgm:prSet custT="1"/>
      <dgm:spPr/>
      <dgm:t>
        <a:bodyPr/>
        <a:lstStyle/>
        <a:p>
          <a:r>
            <a:rPr lang="en-IE" sz="2000">
              <a:latin typeface="+mj-lt"/>
            </a:rPr>
            <a:t>Innovations commonly spread in an ‘s curve’, with an early phase of slow growth amongst a small group of committed supporters, then a phase of rapid take-off, and then a slowing down as saturation and maturity are achieved.</a:t>
          </a:r>
          <a:endParaRPr lang="en-US" sz="2000" dirty="0">
            <a:latin typeface="+mj-lt"/>
          </a:endParaRPr>
        </a:p>
      </dgm:t>
    </dgm:pt>
    <dgm:pt modelId="{4AE33B13-9A7F-4B6C-A33D-27496E17B13F}" type="parTrans" cxnId="{E6C86C6B-0F19-40B7-AC71-95BF7A45C4CD}">
      <dgm:prSet/>
      <dgm:spPr/>
      <dgm:t>
        <a:bodyPr/>
        <a:lstStyle/>
        <a:p>
          <a:endParaRPr lang="en-US" sz="2000">
            <a:solidFill>
              <a:schemeClr val="tx1"/>
            </a:solidFill>
            <a:latin typeface="+mj-lt"/>
          </a:endParaRPr>
        </a:p>
      </dgm:t>
    </dgm:pt>
    <dgm:pt modelId="{66AA3D15-1FC5-4AA0-972B-01FED2A74045}" type="sibTrans" cxnId="{E6C86C6B-0F19-40B7-AC71-95BF7A45C4CD}">
      <dgm:prSet/>
      <dgm:spPr/>
      <dgm:t>
        <a:bodyPr/>
        <a:lstStyle/>
        <a:p>
          <a:endParaRPr lang="en-US" sz="2000">
            <a:solidFill>
              <a:schemeClr val="tx1"/>
            </a:solidFill>
            <a:latin typeface="+mj-lt"/>
          </a:endParaRPr>
        </a:p>
      </dgm:t>
    </dgm:pt>
    <dgm:pt modelId="{9A0A9BD3-FBFC-4879-8389-4286F95E3C85}">
      <dgm:prSet custT="1"/>
      <dgm:spPr/>
      <dgm:t>
        <a:bodyPr/>
        <a:lstStyle/>
        <a:p>
          <a:r>
            <a:rPr lang="en-IE" sz="2000">
              <a:latin typeface="+mj-lt"/>
            </a:rPr>
            <a:t>Taking a good idea to scale requires skilful strategy and coherent vision, combined with the ability to marshal resources and support and identify the key points of leverage</a:t>
          </a:r>
          <a:endParaRPr lang="en-US" sz="2000">
            <a:latin typeface="+mj-lt"/>
          </a:endParaRPr>
        </a:p>
      </dgm:t>
    </dgm:pt>
    <dgm:pt modelId="{7A908316-4108-4F79-AA6B-6EAE3B186962}" type="parTrans" cxnId="{3BAE96B1-142B-4918-B692-D869DC7F695D}">
      <dgm:prSet/>
      <dgm:spPr/>
      <dgm:t>
        <a:bodyPr/>
        <a:lstStyle/>
        <a:p>
          <a:endParaRPr lang="en-US" sz="2000">
            <a:solidFill>
              <a:schemeClr val="tx1"/>
            </a:solidFill>
            <a:latin typeface="+mj-lt"/>
          </a:endParaRPr>
        </a:p>
      </dgm:t>
    </dgm:pt>
    <dgm:pt modelId="{55C9AC43-6F71-4B38-8FA8-B946CDE66A42}" type="sibTrans" cxnId="{3BAE96B1-142B-4918-B692-D869DC7F695D}">
      <dgm:prSet/>
      <dgm:spPr/>
      <dgm:t>
        <a:bodyPr/>
        <a:lstStyle/>
        <a:p>
          <a:endParaRPr lang="en-US" sz="2000">
            <a:solidFill>
              <a:schemeClr val="tx1"/>
            </a:solidFill>
            <a:latin typeface="+mj-lt"/>
          </a:endParaRPr>
        </a:p>
      </dgm:t>
    </dgm:pt>
    <dgm:pt modelId="{E120C881-FF34-134B-A443-51E55A2B8338}" type="pres">
      <dgm:prSet presAssocID="{FD67BB72-F469-47B0-9C2D-EDAF9DBB9BF9}" presName="linear" presStyleCnt="0">
        <dgm:presLayoutVars>
          <dgm:animLvl val="lvl"/>
          <dgm:resizeHandles val="exact"/>
        </dgm:presLayoutVars>
      </dgm:prSet>
      <dgm:spPr/>
    </dgm:pt>
    <dgm:pt modelId="{5BF7485B-087E-D644-979C-6011A7543114}" type="pres">
      <dgm:prSet presAssocID="{2B7CBD89-2487-4291-8106-0F0F29AF8E6F}" presName="parentText" presStyleLbl="node1" presStyleIdx="0" presStyleCnt="1">
        <dgm:presLayoutVars>
          <dgm:chMax val="0"/>
          <dgm:bulletEnabled val="1"/>
        </dgm:presLayoutVars>
      </dgm:prSet>
      <dgm:spPr/>
    </dgm:pt>
    <dgm:pt modelId="{1BE4A8C8-2F82-9E47-B4CA-D9C6F0464419}" type="pres">
      <dgm:prSet presAssocID="{2B7CBD89-2487-4291-8106-0F0F29AF8E6F}" presName="childText" presStyleLbl="revTx" presStyleIdx="0" presStyleCnt="1">
        <dgm:presLayoutVars>
          <dgm:bulletEnabled val="1"/>
        </dgm:presLayoutVars>
      </dgm:prSet>
      <dgm:spPr/>
    </dgm:pt>
  </dgm:ptLst>
  <dgm:cxnLst>
    <dgm:cxn modelId="{9DE18210-DB3B-564E-816D-FA81A3BA71C1}" type="presOf" srcId="{AE593A03-7745-4820-9966-20DC3ABB77DA}" destId="{1BE4A8C8-2F82-9E47-B4CA-D9C6F0464419}" srcOrd="0" destOrd="2" presId="urn:microsoft.com/office/officeart/2005/8/layout/vList2"/>
    <dgm:cxn modelId="{1C44451A-4DB6-EF48-BF33-C6AF2A5B0594}" type="presOf" srcId="{2B7CBD89-2487-4291-8106-0F0F29AF8E6F}" destId="{5BF7485B-087E-D644-979C-6011A7543114}" srcOrd="0" destOrd="0" presId="urn:microsoft.com/office/officeart/2005/8/layout/vList2"/>
    <dgm:cxn modelId="{1B04D132-9013-B64B-B315-81F9D94CA6ED}" type="presOf" srcId="{C38E6A86-3DB8-4A13-9CAF-C14838993EB2}" destId="{1BE4A8C8-2F82-9E47-B4CA-D9C6F0464419}" srcOrd="0" destOrd="1" presId="urn:microsoft.com/office/officeart/2005/8/layout/vList2"/>
    <dgm:cxn modelId="{97F2CE3C-EC1E-F145-8C7D-A962096F47A3}" type="presOf" srcId="{FD67BB72-F469-47B0-9C2D-EDAF9DBB9BF9}" destId="{E120C881-FF34-134B-A443-51E55A2B8338}" srcOrd="0" destOrd="0" presId="urn:microsoft.com/office/officeart/2005/8/layout/vList2"/>
    <dgm:cxn modelId="{E6C86C6B-0F19-40B7-AC71-95BF7A45C4CD}" srcId="{2B7CBD89-2487-4291-8106-0F0F29AF8E6F}" destId="{AE593A03-7745-4820-9966-20DC3ABB77DA}" srcOrd="2" destOrd="0" parTransId="{4AE33B13-9A7F-4B6C-A33D-27496E17B13F}" sibTransId="{66AA3D15-1FC5-4AA0-972B-01FED2A74045}"/>
    <dgm:cxn modelId="{A00A5591-86F8-44D7-A5F2-58DB5C029C42}" srcId="{FD67BB72-F469-47B0-9C2D-EDAF9DBB9BF9}" destId="{2B7CBD89-2487-4291-8106-0F0F29AF8E6F}" srcOrd="0" destOrd="0" parTransId="{58116D1D-A4A1-4E39-B23E-47B4A044C315}" sibTransId="{E7579364-1FEE-4018-BE73-85E085FD0348}"/>
    <dgm:cxn modelId="{7970C99B-7015-494D-B9B2-5739CE886C1F}" srcId="{2B7CBD89-2487-4291-8106-0F0F29AF8E6F}" destId="{1A890351-4E5E-4DA0-8D5C-5ACAEE800817}" srcOrd="0" destOrd="0" parTransId="{FBEE098F-DD84-4A4D-9645-C3B4E166E4FC}" sibTransId="{4BF2A267-C936-46D7-B4F6-6469E8906B2B}"/>
    <dgm:cxn modelId="{F6B4A6AF-061F-4A49-B2D7-F4B81C214411}" type="presOf" srcId="{1A890351-4E5E-4DA0-8D5C-5ACAEE800817}" destId="{1BE4A8C8-2F82-9E47-B4CA-D9C6F0464419}" srcOrd="0" destOrd="0" presId="urn:microsoft.com/office/officeart/2005/8/layout/vList2"/>
    <dgm:cxn modelId="{3BAE96B1-142B-4918-B692-D869DC7F695D}" srcId="{2B7CBD89-2487-4291-8106-0F0F29AF8E6F}" destId="{9A0A9BD3-FBFC-4879-8389-4286F95E3C85}" srcOrd="3" destOrd="0" parTransId="{7A908316-4108-4F79-AA6B-6EAE3B186962}" sibTransId="{55C9AC43-6F71-4B38-8FA8-B946CDE66A42}"/>
    <dgm:cxn modelId="{B08333D4-141F-2345-9FFE-32B9030774A9}" type="presOf" srcId="{9A0A9BD3-FBFC-4879-8389-4286F95E3C85}" destId="{1BE4A8C8-2F82-9E47-B4CA-D9C6F0464419}" srcOrd="0" destOrd="3" presId="urn:microsoft.com/office/officeart/2005/8/layout/vList2"/>
    <dgm:cxn modelId="{A69CD2F1-C7B7-43A9-9B41-E1B384D22CB1}" srcId="{2B7CBD89-2487-4291-8106-0F0F29AF8E6F}" destId="{C38E6A86-3DB8-4A13-9CAF-C14838993EB2}" srcOrd="1" destOrd="0" parTransId="{3C5DD687-86F7-45A2-B671-91785FB94F06}" sibTransId="{FBCA6EA7-E575-4D0E-BB5F-16DDAAD859BA}"/>
    <dgm:cxn modelId="{17ED429D-0C5F-2B4C-849D-45B0D1872E24}" type="presParOf" srcId="{E120C881-FF34-134B-A443-51E55A2B8338}" destId="{5BF7485B-087E-D644-979C-6011A7543114}" srcOrd="0" destOrd="0" presId="urn:microsoft.com/office/officeart/2005/8/layout/vList2"/>
    <dgm:cxn modelId="{EB136665-9639-B044-A06F-31AC48893C60}" type="presParOf" srcId="{E120C881-FF34-134B-A443-51E55A2B8338}" destId="{1BE4A8C8-2F82-9E47-B4CA-D9C6F046441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D67BB72-F469-47B0-9C2D-EDAF9DBB9BF9}"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n-US"/>
        </a:p>
      </dgm:t>
    </dgm:pt>
    <dgm:pt modelId="{2B7CBD89-2487-4291-8106-0F0F29AF8E6F}">
      <dgm:prSet custT="1"/>
      <dgm:spPr/>
      <dgm:t>
        <a:bodyPr/>
        <a:lstStyle/>
        <a:p>
          <a:pPr algn="just"/>
          <a:r>
            <a:rPr lang="en-US" sz="2000" b="1">
              <a:latin typeface="+mj-lt"/>
            </a:rPr>
            <a:t>4 – </a:t>
          </a:r>
          <a:r>
            <a:rPr lang="en-IE" sz="2000" b="1">
              <a:latin typeface="+mj-lt"/>
            </a:rPr>
            <a:t>Learning and evolving</a:t>
          </a:r>
          <a:endParaRPr lang="en-US" sz="2000" dirty="0">
            <a:latin typeface="+mj-lt"/>
          </a:endParaRPr>
        </a:p>
      </dgm:t>
    </dgm:pt>
    <dgm:pt modelId="{58116D1D-A4A1-4E39-B23E-47B4A044C315}" type="parTrans" cxnId="{A00A5591-86F8-44D7-A5F2-58DB5C029C42}">
      <dgm:prSet/>
      <dgm:spPr/>
      <dgm:t>
        <a:bodyPr/>
        <a:lstStyle/>
        <a:p>
          <a:pPr algn="just"/>
          <a:endParaRPr lang="en-US" sz="2000">
            <a:solidFill>
              <a:schemeClr val="tx1"/>
            </a:solidFill>
            <a:latin typeface="+mj-lt"/>
          </a:endParaRPr>
        </a:p>
      </dgm:t>
    </dgm:pt>
    <dgm:pt modelId="{E7579364-1FEE-4018-BE73-85E085FD0348}" type="sibTrans" cxnId="{A00A5591-86F8-44D7-A5F2-58DB5C029C42}">
      <dgm:prSet/>
      <dgm:spPr/>
      <dgm:t>
        <a:bodyPr/>
        <a:lstStyle/>
        <a:p>
          <a:pPr algn="just"/>
          <a:endParaRPr lang="en-US" sz="2000">
            <a:solidFill>
              <a:schemeClr val="tx1"/>
            </a:solidFill>
            <a:latin typeface="+mj-lt"/>
          </a:endParaRPr>
        </a:p>
      </dgm:t>
    </dgm:pt>
    <dgm:pt modelId="{1A890351-4E5E-4DA0-8D5C-5ACAEE800817}">
      <dgm:prSet custT="1"/>
      <dgm:spPr/>
      <dgm:t>
        <a:bodyPr/>
        <a:lstStyle/>
        <a:p>
          <a:pPr algn="just"/>
          <a:r>
            <a:rPr lang="en-IE" sz="2000">
              <a:latin typeface="+mj-lt"/>
            </a:rPr>
            <a:t>This stage turns the ideas into forms that may be very different from the expectations of the pioneers.</a:t>
          </a:r>
          <a:endParaRPr lang="en-US" sz="2000" dirty="0">
            <a:latin typeface="+mj-lt"/>
          </a:endParaRPr>
        </a:p>
      </dgm:t>
    </dgm:pt>
    <dgm:pt modelId="{FBEE098F-DD84-4A4D-9645-C3B4E166E4FC}" type="parTrans" cxnId="{7970C99B-7015-494D-B9B2-5739CE886C1F}">
      <dgm:prSet/>
      <dgm:spPr/>
      <dgm:t>
        <a:bodyPr/>
        <a:lstStyle/>
        <a:p>
          <a:pPr algn="just"/>
          <a:endParaRPr lang="en-US" sz="2000">
            <a:solidFill>
              <a:schemeClr val="tx1"/>
            </a:solidFill>
            <a:latin typeface="+mj-lt"/>
          </a:endParaRPr>
        </a:p>
      </dgm:t>
    </dgm:pt>
    <dgm:pt modelId="{4BF2A267-C936-46D7-B4F6-6469E8906B2B}" type="sibTrans" cxnId="{7970C99B-7015-494D-B9B2-5739CE886C1F}">
      <dgm:prSet/>
      <dgm:spPr/>
      <dgm:t>
        <a:bodyPr/>
        <a:lstStyle/>
        <a:p>
          <a:pPr algn="just"/>
          <a:endParaRPr lang="en-US" sz="2000">
            <a:solidFill>
              <a:schemeClr val="tx1"/>
            </a:solidFill>
            <a:latin typeface="+mj-lt"/>
          </a:endParaRPr>
        </a:p>
      </dgm:t>
    </dgm:pt>
    <dgm:pt modelId="{50CE5842-9B6F-E141-84AD-5D9472F15269}">
      <dgm:prSet custT="1"/>
      <dgm:spPr/>
      <dgm:t>
        <a:bodyPr/>
        <a:lstStyle/>
        <a:p>
          <a:pPr algn="just"/>
          <a:r>
            <a:rPr lang="en-IE" sz="2000">
              <a:latin typeface="+mj-lt"/>
            </a:rPr>
            <a:t>Experience may show unintended consequences, or unexpected applications.</a:t>
          </a:r>
          <a:endParaRPr lang="en-IE" sz="2000" dirty="0">
            <a:latin typeface="+mj-lt"/>
          </a:endParaRPr>
        </a:p>
      </dgm:t>
    </dgm:pt>
    <dgm:pt modelId="{93CDF263-53B7-EF4D-8C6F-C2CEB705C314}" type="parTrans" cxnId="{EB6B032C-8884-0445-BF59-CBB82CB68119}">
      <dgm:prSet/>
      <dgm:spPr/>
      <dgm:t>
        <a:bodyPr/>
        <a:lstStyle/>
        <a:p>
          <a:pPr algn="just"/>
          <a:endParaRPr lang="en-GB" sz="2000">
            <a:solidFill>
              <a:schemeClr val="tx1"/>
            </a:solidFill>
            <a:latin typeface="+mj-lt"/>
          </a:endParaRPr>
        </a:p>
      </dgm:t>
    </dgm:pt>
    <dgm:pt modelId="{6DDD9F74-FC17-5F46-AD36-D871C8EB7132}" type="sibTrans" cxnId="{EB6B032C-8884-0445-BF59-CBB82CB68119}">
      <dgm:prSet/>
      <dgm:spPr/>
      <dgm:t>
        <a:bodyPr/>
        <a:lstStyle/>
        <a:p>
          <a:pPr algn="just"/>
          <a:endParaRPr lang="en-GB" sz="2000">
            <a:solidFill>
              <a:schemeClr val="tx1"/>
            </a:solidFill>
            <a:latin typeface="+mj-lt"/>
          </a:endParaRPr>
        </a:p>
      </dgm:t>
    </dgm:pt>
    <dgm:pt modelId="{D9C65A86-3AD4-3643-8AF2-1AA7EBFFDEC8}">
      <dgm:prSet custT="1"/>
      <dgm:spPr/>
      <dgm:t>
        <a:bodyPr/>
        <a:lstStyle/>
        <a:p>
          <a:pPr algn="l"/>
          <a:r>
            <a:rPr lang="en-IE" sz="2000">
              <a:latin typeface="+mj-lt"/>
            </a:rPr>
            <a:t>In competitive markets and in the public sector, there is an increasingly sophisticated understanding of how learning takes place. </a:t>
          </a:r>
          <a:endParaRPr lang="en-IE" sz="2000" dirty="0">
            <a:latin typeface="+mj-lt"/>
          </a:endParaRPr>
        </a:p>
      </dgm:t>
    </dgm:pt>
    <dgm:pt modelId="{19014DAD-3516-F640-9F44-EC22BC12D662}" type="parTrans" cxnId="{1E378B7A-8E95-AE4B-A8A9-CDADAD392307}">
      <dgm:prSet/>
      <dgm:spPr/>
      <dgm:t>
        <a:bodyPr/>
        <a:lstStyle/>
        <a:p>
          <a:pPr algn="just"/>
          <a:endParaRPr lang="en-GB" sz="2000">
            <a:solidFill>
              <a:schemeClr val="tx1"/>
            </a:solidFill>
            <a:latin typeface="+mj-lt"/>
          </a:endParaRPr>
        </a:p>
      </dgm:t>
    </dgm:pt>
    <dgm:pt modelId="{1D0BC375-721A-E244-AE2B-BD94DF34B7A2}" type="sibTrans" cxnId="{1E378B7A-8E95-AE4B-A8A9-CDADAD392307}">
      <dgm:prSet/>
      <dgm:spPr/>
      <dgm:t>
        <a:bodyPr/>
        <a:lstStyle/>
        <a:p>
          <a:pPr algn="just"/>
          <a:endParaRPr lang="en-GB" sz="2000">
            <a:solidFill>
              <a:schemeClr val="tx1"/>
            </a:solidFill>
            <a:latin typeface="+mj-lt"/>
          </a:endParaRPr>
        </a:p>
      </dgm:t>
    </dgm:pt>
    <dgm:pt modelId="{E120C881-FF34-134B-A443-51E55A2B8338}" type="pres">
      <dgm:prSet presAssocID="{FD67BB72-F469-47B0-9C2D-EDAF9DBB9BF9}" presName="linear" presStyleCnt="0">
        <dgm:presLayoutVars>
          <dgm:animLvl val="lvl"/>
          <dgm:resizeHandles val="exact"/>
        </dgm:presLayoutVars>
      </dgm:prSet>
      <dgm:spPr/>
    </dgm:pt>
    <dgm:pt modelId="{5BF7485B-087E-D644-979C-6011A7543114}" type="pres">
      <dgm:prSet presAssocID="{2B7CBD89-2487-4291-8106-0F0F29AF8E6F}" presName="parentText" presStyleLbl="node1" presStyleIdx="0" presStyleCnt="1">
        <dgm:presLayoutVars>
          <dgm:chMax val="0"/>
          <dgm:bulletEnabled val="1"/>
        </dgm:presLayoutVars>
      </dgm:prSet>
      <dgm:spPr/>
    </dgm:pt>
    <dgm:pt modelId="{1BE4A8C8-2F82-9E47-B4CA-D9C6F0464419}" type="pres">
      <dgm:prSet presAssocID="{2B7CBD89-2487-4291-8106-0F0F29AF8E6F}" presName="childText" presStyleLbl="revTx" presStyleIdx="0" presStyleCnt="1">
        <dgm:presLayoutVars>
          <dgm:bulletEnabled val="1"/>
        </dgm:presLayoutVars>
      </dgm:prSet>
      <dgm:spPr/>
    </dgm:pt>
  </dgm:ptLst>
  <dgm:cxnLst>
    <dgm:cxn modelId="{1C44451A-4DB6-EF48-BF33-C6AF2A5B0594}" type="presOf" srcId="{2B7CBD89-2487-4291-8106-0F0F29AF8E6F}" destId="{5BF7485B-087E-D644-979C-6011A7543114}" srcOrd="0" destOrd="0" presId="urn:microsoft.com/office/officeart/2005/8/layout/vList2"/>
    <dgm:cxn modelId="{EB6B032C-8884-0445-BF59-CBB82CB68119}" srcId="{2B7CBD89-2487-4291-8106-0F0F29AF8E6F}" destId="{50CE5842-9B6F-E141-84AD-5D9472F15269}" srcOrd="1" destOrd="0" parTransId="{93CDF263-53B7-EF4D-8C6F-C2CEB705C314}" sibTransId="{6DDD9F74-FC17-5F46-AD36-D871C8EB7132}"/>
    <dgm:cxn modelId="{07AC673A-4885-AC48-ABFE-D907D4ED1B90}" type="presOf" srcId="{D9C65A86-3AD4-3643-8AF2-1AA7EBFFDEC8}" destId="{1BE4A8C8-2F82-9E47-B4CA-D9C6F0464419}" srcOrd="0" destOrd="2" presId="urn:microsoft.com/office/officeart/2005/8/layout/vList2"/>
    <dgm:cxn modelId="{97F2CE3C-EC1E-F145-8C7D-A962096F47A3}" type="presOf" srcId="{FD67BB72-F469-47B0-9C2D-EDAF9DBB9BF9}" destId="{E120C881-FF34-134B-A443-51E55A2B8338}" srcOrd="0" destOrd="0" presId="urn:microsoft.com/office/officeart/2005/8/layout/vList2"/>
    <dgm:cxn modelId="{1E378B7A-8E95-AE4B-A8A9-CDADAD392307}" srcId="{2B7CBD89-2487-4291-8106-0F0F29AF8E6F}" destId="{D9C65A86-3AD4-3643-8AF2-1AA7EBFFDEC8}" srcOrd="2" destOrd="0" parTransId="{19014DAD-3516-F640-9F44-EC22BC12D662}" sibTransId="{1D0BC375-721A-E244-AE2B-BD94DF34B7A2}"/>
    <dgm:cxn modelId="{A00A5591-86F8-44D7-A5F2-58DB5C029C42}" srcId="{FD67BB72-F469-47B0-9C2D-EDAF9DBB9BF9}" destId="{2B7CBD89-2487-4291-8106-0F0F29AF8E6F}" srcOrd="0" destOrd="0" parTransId="{58116D1D-A4A1-4E39-B23E-47B4A044C315}" sibTransId="{E7579364-1FEE-4018-BE73-85E085FD0348}"/>
    <dgm:cxn modelId="{7970C99B-7015-494D-B9B2-5739CE886C1F}" srcId="{2B7CBD89-2487-4291-8106-0F0F29AF8E6F}" destId="{1A890351-4E5E-4DA0-8D5C-5ACAEE800817}" srcOrd="0" destOrd="0" parTransId="{FBEE098F-DD84-4A4D-9645-C3B4E166E4FC}" sibTransId="{4BF2A267-C936-46D7-B4F6-6469E8906B2B}"/>
    <dgm:cxn modelId="{F6B4A6AF-061F-4A49-B2D7-F4B81C214411}" type="presOf" srcId="{1A890351-4E5E-4DA0-8D5C-5ACAEE800817}" destId="{1BE4A8C8-2F82-9E47-B4CA-D9C6F0464419}" srcOrd="0" destOrd="0" presId="urn:microsoft.com/office/officeart/2005/8/layout/vList2"/>
    <dgm:cxn modelId="{7348A3BA-FBAE-5445-8AFB-751F2613F0B0}" type="presOf" srcId="{50CE5842-9B6F-E141-84AD-5D9472F15269}" destId="{1BE4A8C8-2F82-9E47-B4CA-D9C6F0464419}" srcOrd="0" destOrd="1" presId="urn:microsoft.com/office/officeart/2005/8/layout/vList2"/>
    <dgm:cxn modelId="{17ED429D-0C5F-2B4C-849D-45B0D1872E24}" type="presParOf" srcId="{E120C881-FF34-134B-A443-51E55A2B8338}" destId="{5BF7485B-087E-D644-979C-6011A7543114}" srcOrd="0" destOrd="0" presId="urn:microsoft.com/office/officeart/2005/8/layout/vList2"/>
    <dgm:cxn modelId="{EB136665-9639-B044-A06F-31AC48893C60}" type="presParOf" srcId="{E120C881-FF34-134B-A443-51E55A2B8338}" destId="{1BE4A8C8-2F82-9E47-B4CA-D9C6F0464419}"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0BDA9E-327E-41CF-A3EE-0DB92F67AD29}">
      <dsp:nvSpPr>
        <dsp:cNvPr id="0" name=""/>
        <dsp:cNvSpPr/>
      </dsp:nvSpPr>
      <dsp:spPr>
        <a:xfrm>
          <a:off x="0" y="613682"/>
          <a:ext cx="5420011" cy="1132953"/>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14CE260-100D-4F5B-BBDA-6236EA2F3675}">
      <dsp:nvSpPr>
        <dsp:cNvPr id="0" name=""/>
        <dsp:cNvSpPr/>
      </dsp:nvSpPr>
      <dsp:spPr>
        <a:xfrm>
          <a:off x="342718" y="868597"/>
          <a:ext cx="623124" cy="6231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D8625EB-7818-4079-9AF0-5C7DD93FD367}">
      <dsp:nvSpPr>
        <dsp:cNvPr id="0" name=""/>
        <dsp:cNvSpPr/>
      </dsp:nvSpPr>
      <dsp:spPr>
        <a:xfrm>
          <a:off x="1308560" y="613682"/>
          <a:ext cx="4111450" cy="1132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4" tIns="119904" rIns="119904" bIns="119904" numCol="1" spcCol="1270" anchor="ctr" anchorCtr="0">
          <a:noAutofit/>
        </a:bodyPr>
        <a:lstStyle/>
        <a:p>
          <a:pPr marL="0" lvl="0" indent="0" algn="l" defTabSz="755650">
            <a:lnSpc>
              <a:spcPct val="100000"/>
            </a:lnSpc>
            <a:spcBef>
              <a:spcPct val="0"/>
            </a:spcBef>
            <a:spcAft>
              <a:spcPct val="35000"/>
            </a:spcAft>
            <a:buNone/>
          </a:pPr>
          <a:r>
            <a:rPr lang="en-US" sz="1700" kern="1200"/>
            <a:t>Case study driven methodology, including case-study individual work and self-directed desk research</a:t>
          </a:r>
          <a:endParaRPr lang="en-US" sz="1700" kern="1200" dirty="0"/>
        </a:p>
      </dsp:txBody>
      <dsp:txXfrm>
        <a:off x="1308560" y="613682"/>
        <a:ext cx="4111450" cy="1132953"/>
      </dsp:txXfrm>
    </dsp:sp>
    <dsp:sp modelId="{23D081E3-5FD3-4A42-B483-D0D5355098DD}">
      <dsp:nvSpPr>
        <dsp:cNvPr id="0" name=""/>
        <dsp:cNvSpPr/>
      </dsp:nvSpPr>
      <dsp:spPr>
        <a:xfrm>
          <a:off x="0" y="2029874"/>
          <a:ext cx="5420011" cy="1132953"/>
        </a:xfrm>
        <a:prstGeom prst="roundRect">
          <a:avLst>
            <a:gd name="adj" fmla="val 10000"/>
          </a:avLst>
        </a:prstGeom>
        <a:solidFill>
          <a:schemeClr val="dk1">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FE90C93-E63B-4BDA-8A13-C01E03B427BB}">
      <dsp:nvSpPr>
        <dsp:cNvPr id="0" name=""/>
        <dsp:cNvSpPr/>
      </dsp:nvSpPr>
      <dsp:spPr>
        <a:xfrm>
          <a:off x="342718" y="2284788"/>
          <a:ext cx="623124" cy="6231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4CDABF3B-0BE7-47E3-B929-6514A0E3E669}">
      <dsp:nvSpPr>
        <dsp:cNvPr id="0" name=""/>
        <dsp:cNvSpPr/>
      </dsp:nvSpPr>
      <dsp:spPr>
        <a:xfrm>
          <a:off x="1308560" y="2029874"/>
          <a:ext cx="4111450" cy="11329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904" tIns="119904" rIns="119904" bIns="119904" numCol="1" spcCol="1270" anchor="ctr" anchorCtr="0">
          <a:noAutofit/>
        </a:bodyPr>
        <a:lstStyle/>
        <a:p>
          <a:pPr marL="0" lvl="0" indent="0" algn="l" defTabSz="755650">
            <a:lnSpc>
              <a:spcPct val="100000"/>
            </a:lnSpc>
            <a:spcBef>
              <a:spcPct val="0"/>
            </a:spcBef>
            <a:spcAft>
              <a:spcPct val="35000"/>
            </a:spcAft>
            <a:buNone/>
          </a:pPr>
          <a:r>
            <a:rPr lang="en-US" sz="1700" kern="1200" dirty="0"/>
            <a:t>Lecturer designed case study essay</a:t>
          </a:r>
        </a:p>
      </dsp:txBody>
      <dsp:txXfrm>
        <a:off x="1308560" y="2029874"/>
        <a:ext cx="4111450" cy="11329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6D6C3C-28E8-5B44-8FC5-20F1B2D5A7FE}">
      <dsp:nvSpPr>
        <dsp:cNvPr id="0" name=""/>
        <dsp:cNvSpPr/>
      </dsp:nvSpPr>
      <dsp:spPr>
        <a:xfrm>
          <a:off x="0" y="820218"/>
          <a:ext cx="3414946" cy="204896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latin typeface="+mj-lt"/>
            </a:rPr>
            <a:t>Barriers to lasting growth (e.g. climate change and ageing populations) can only be overcome with the help of social innovation, and partly because of rising demands for economic growth that enhance (rather than damage) human relationships and well being.</a:t>
          </a:r>
          <a:endParaRPr lang="en-US" sz="1600" kern="1200" dirty="0">
            <a:latin typeface="+mj-lt"/>
          </a:endParaRPr>
        </a:p>
      </dsp:txBody>
      <dsp:txXfrm>
        <a:off x="0" y="820218"/>
        <a:ext cx="3414946" cy="2048967"/>
      </dsp:txXfrm>
    </dsp:sp>
    <dsp:sp modelId="{C2B16E3E-F7FC-054B-8E26-9AE2481D4B56}">
      <dsp:nvSpPr>
        <dsp:cNvPr id="0" name=""/>
        <dsp:cNvSpPr/>
      </dsp:nvSpPr>
      <dsp:spPr>
        <a:xfrm>
          <a:off x="3682336" y="813026"/>
          <a:ext cx="3414946" cy="204896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mj-lt"/>
            </a:rPr>
            <a:t>Regional and national development </a:t>
          </a:r>
          <a:r>
            <a:rPr lang="en-US" sz="1600" b="1" u="sng" kern="1200" dirty="0">
              <a:latin typeface="+mj-lt"/>
            </a:rPr>
            <a:t>require SOCIAL INNOVATION</a:t>
          </a:r>
        </a:p>
      </dsp:txBody>
      <dsp:txXfrm>
        <a:off x="3682336" y="813026"/>
        <a:ext cx="3414946" cy="2048967"/>
      </dsp:txXfrm>
    </dsp:sp>
    <dsp:sp modelId="{84B80FD9-9A1C-E34A-8484-4CCC0E5195DA}">
      <dsp:nvSpPr>
        <dsp:cNvPr id="0" name=""/>
        <dsp:cNvSpPr/>
      </dsp:nvSpPr>
      <dsp:spPr>
        <a:xfrm>
          <a:off x="7512882" y="820218"/>
          <a:ext cx="3414946" cy="204896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IE" sz="1600" kern="1200" dirty="0">
              <a:latin typeface="+mj-lt"/>
            </a:rPr>
            <a:t>However, little is known about social innovation compared to the vast research into business innovation</a:t>
          </a:r>
          <a:endParaRPr lang="en-US" sz="1600" kern="1200" dirty="0">
            <a:latin typeface="+mj-lt"/>
          </a:endParaRPr>
        </a:p>
      </dsp:txBody>
      <dsp:txXfrm>
        <a:off x="7512882" y="820218"/>
        <a:ext cx="3414946" cy="204896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A5393A-81E9-B345-B685-DE68FACE7B6C}">
      <dsp:nvSpPr>
        <dsp:cNvPr id="0" name=""/>
        <dsp:cNvSpPr/>
      </dsp:nvSpPr>
      <dsp:spPr>
        <a:xfrm>
          <a:off x="582645" y="1178"/>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1" kern="1200" dirty="0"/>
            <a:t>Linux software</a:t>
          </a:r>
          <a:endParaRPr lang="en-US" sz="2100" kern="1200" dirty="0"/>
        </a:p>
      </dsp:txBody>
      <dsp:txXfrm>
        <a:off x="582645" y="1178"/>
        <a:ext cx="2174490" cy="1304694"/>
      </dsp:txXfrm>
    </dsp:sp>
    <dsp:sp modelId="{0203BA5B-9D23-8240-8620-B16A8F199E15}">
      <dsp:nvSpPr>
        <dsp:cNvPr id="0" name=""/>
        <dsp:cNvSpPr/>
      </dsp:nvSpPr>
      <dsp:spPr>
        <a:xfrm>
          <a:off x="2974584" y="1178"/>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Trade unions</a:t>
          </a:r>
          <a:endParaRPr lang="en-US" sz="2100" kern="1200"/>
        </a:p>
      </dsp:txBody>
      <dsp:txXfrm>
        <a:off x="2974584" y="1178"/>
        <a:ext cx="2174490" cy="1304694"/>
      </dsp:txXfrm>
    </dsp:sp>
    <dsp:sp modelId="{3603B66D-A3E0-F74E-9DAB-20FF784CB261}">
      <dsp:nvSpPr>
        <dsp:cNvPr id="0" name=""/>
        <dsp:cNvSpPr/>
      </dsp:nvSpPr>
      <dsp:spPr>
        <a:xfrm>
          <a:off x="5366524" y="1178"/>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dirty="0"/>
            <a:t>Democracy</a:t>
          </a:r>
          <a:endParaRPr lang="en-US" sz="2100" kern="1200" dirty="0"/>
        </a:p>
      </dsp:txBody>
      <dsp:txXfrm>
        <a:off x="5366524" y="1178"/>
        <a:ext cx="2174490" cy="1304694"/>
      </dsp:txXfrm>
    </dsp:sp>
    <dsp:sp modelId="{15A9E2BB-9A3E-6A44-8996-471FFA506975}">
      <dsp:nvSpPr>
        <dsp:cNvPr id="0" name=""/>
        <dsp:cNvSpPr/>
      </dsp:nvSpPr>
      <dsp:spPr>
        <a:xfrm>
          <a:off x="7758464" y="1178"/>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Feminism</a:t>
          </a:r>
          <a:endParaRPr lang="en-US" sz="2100" kern="1200"/>
        </a:p>
      </dsp:txBody>
      <dsp:txXfrm>
        <a:off x="7758464" y="1178"/>
        <a:ext cx="2174490" cy="1304694"/>
      </dsp:txXfrm>
    </dsp:sp>
    <dsp:sp modelId="{4F1501B1-6519-1044-BF09-2CA8CD4C989F}">
      <dsp:nvSpPr>
        <dsp:cNvPr id="0" name=""/>
        <dsp:cNvSpPr/>
      </dsp:nvSpPr>
      <dsp:spPr>
        <a:xfrm>
          <a:off x="582645" y="1523321"/>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Environmentalism</a:t>
          </a:r>
          <a:endParaRPr lang="en-US" sz="2100" kern="1200"/>
        </a:p>
      </dsp:txBody>
      <dsp:txXfrm>
        <a:off x="582645" y="1523321"/>
        <a:ext cx="2174490" cy="1304694"/>
      </dsp:txXfrm>
    </dsp:sp>
    <dsp:sp modelId="{6149A191-9555-9C44-A00B-123AD14A8222}">
      <dsp:nvSpPr>
        <dsp:cNvPr id="0" name=""/>
        <dsp:cNvSpPr/>
      </dsp:nvSpPr>
      <dsp:spPr>
        <a:xfrm>
          <a:off x="2974584" y="1523321"/>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Hospices</a:t>
          </a:r>
          <a:endParaRPr lang="en-US" sz="2100" kern="1200"/>
        </a:p>
      </dsp:txBody>
      <dsp:txXfrm>
        <a:off x="2974584" y="1523321"/>
        <a:ext cx="2174490" cy="1304694"/>
      </dsp:txXfrm>
    </dsp:sp>
    <dsp:sp modelId="{994B033D-BDA0-7648-94AF-F3AA11C249AA}">
      <dsp:nvSpPr>
        <dsp:cNvPr id="0" name=""/>
        <dsp:cNvSpPr/>
      </dsp:nvSpPr>
      <dsp:spPr>
        <a:xfrm>
          <a:off x="5366524" y="1523321"/>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b="1" kern="1200"/>
            <a:t>Kindergartens</a:t>
          </a:r>
          <a:endParaRPr lang="en-US" sz="2100" kern="1200"/>
        </a:p>
      </dsp:txBody>
      <dsp:txXfrm>
        <a:off x="5366524" y="1523321"/>
        <a:ext cx="2174490" cy="1304694"/>
      </dsp:txXfrm>
    </dsp:sp>
    <dsp:sp modelId="{85687484-902B-A14B-A2AC-50A643C986A3}">
      <dsp:nvSpPr>
        <dsp:cNvPr id="0" name=""/>
        <dsp:cNvSpPr/>
      </dsp:nvSpPr>
      <dsp:spPr>
        <a:xfrm>
          <a:off x="7758464" y="1523321"/>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1" kern="1200"/>
            <a:t>The open university</a:t>
          </a:r>
          <a:endParaRPr lang="en-US" sz="2100" kern="1200"/>
        </a:p>
      </dsp:txBody>
      <dsp:txXfrm>
        <a:off x="7758464" y="1523321"/>
        <a:ext cx="2174490" cy="1304694"/>
      </dsp:txXfrm>
    </dsp:sp>
    <dsp:sp modelId="{F8BC39CD-566D-3043-B5A5-7B127D672119}">
      <dsp:nvSpPr>
        <dsp:cNvPr id="0" name=""/>
        <dsp:cNvSpPr/>
      </dsp:nvSpPr>
      <dsp:spPr>
        <a:xfrm>
          <a:off x="1778615" y="3045465"/>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1" kern="1200"/>
            <a:t>Fair trade</a:t>
          </a:r>
          <a:endParaRPr lang="en-US" sz="2100" kern="1200"/>
        </a:p>
      </dsp:txBody>
      <dsp:txXfrm>
        <a:off x="1778615" y="3045465"/>
        <a:ext cx="2174490" cy="1304694"/>
      </dsp:txXfrm>
    </dsp:sp>
    <dsp:sp modelId="{D76F6B17-830D-7B4E-9C74-1342A189E3A1}">
      <dsp:nvSpPr>
        <dsp:cNvPr id="0" name=""/>
        <dsp:cNvSpPr/>
      </dsp:nvSpPr>
      <dsp:spPr>
        <a:xfrm>
          <a:off x="4170554" y="3045465"/>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1" kern="1200"/>
            <a:t>Greenpeace</a:t>
          </a:r>
          <a:endParaRPr lang="en-US" sz="2100" kern="1200"/>
        </a:p>
      </dsp:txBody>
      <dsp:txXfrm>
        <a:off x="4170554" y="3045465"/>
        <a:ext cx="2174490" cy="1304694"/>
      </dsp:txXfrm>
    </dsp:sp>
    <dsp:sp modelId="{4B27B766-5471-C94B-A87B-1D80740F5E9D}">
      <dsp:nvSpPr>
        <dsp:cNvPr id="0" name=""/>
        <dsp:cNvSpPr/>
      </dsp:nvSpPr>
      <dsp:spPr>
        <a:xfrm>
          <a:off x="6562494" y="3045465"/>
          <a:ext cx="2174490" cy="1304694"/>
        </a:xfrm>
        <a:prstGeom prst="rect">
          <a:avLst/>
        </a:prstGeom>
        <a:solidFill>
          <a:schemeClr val="lt1">
            <a:hueOff val="0"/>
            <a:satOff val="0"/>
            <a:lumOff val="0"/>
            <a:alphaOff val="0"/>
          </a:schemeClr>
        </a:solidFill>
        <a:ln w="19050" cap="flat" cmpd="sng" algn="ctr">
          <a:solidFill>
            <a:schemeClr val="dk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IE" sz="2100" b="1" kern="1200" dirty="0"/>
            <a:t>Amnesty international</a:t>
          </a:r>
          <a:endParaRPr lang="en-US" sz="2100" kern="1200" dirty="0"/>
        </a:p>
      </dsp:txBody>
      <dsp:txXfrm>
        <a:off x="6562494" y="3045465"/>
        <a:ext cx="2174490" cy="13046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0FA371-7C8A-4BE6-A427-057D3A1B9479}">
      <dsp:nvSpPr>
        <dsp:cNvPr id="0" name=""/>
        <dsp:cNvSpPr/>
      </dsp:nvSpPr>
      <dsp:spPr>
        <a:xfrm>
          <a:off x="0" y="2659"/>
          <a:ext cx="5701145" cy="120580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8722C0-7AFE-4174-B807-D2C62D96DD34}">
      <dsp:nvSpPr>
        <dsp:cNvPr id="0" name=""/>
        <dsp:cNvSpPr/>
      </dsp:nvSpPr>
      <dsp:spPr>
        <a:xfrm>
          <a:off x="364756" y="273965"/>
          <a:ext cx="663841" cy="66319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ABDA58-5CFF-4595-A27D-ADA7C5FF43FE}">
      <dsp:nvSpPr>
        <dsp:cNvPr id="0" name=""/>
        <dsp:cNvSpPr/>
      </dsp:nvSpPr>
      <dsp:spPr>
        <a:xfrm>
          <a:off x="1393354" y="2659"/>
          <a:ext cx="4286332" cy="124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602" tIns="131602" rIns="131602" bIns="131602" numCol="1" spcCol="1270" anchor="ctr" anchorCtr="0">
          <a:noAutofit/>
        </a:bodyPr>
        <a:lstStyle/>
        <a:p>
          <a:pPr marL="0" lvl="0" indent="0" algn="l" defTabSz="577850">
            <a:lnSpc>
              <a:spcPct val="100000"/>
            </a:lnSpc>
            <a:spcBef>
              <a:spcPct val="0"/>
            </a:spcBef>
            <a:spcAft>
              <a:spcPct val="35000"/>
            </a:spcAft>
            <a:buNone/>
          </a:pPr>
          <a:r>
            <a:rPr lang="en-US" sz="1300" b="1" kern="1200" dirty="0">
              <a:latin typeface="+mj-lt"/>
            </a:rPr>
            <a:t>Individuals:</a:t>
          </a:r>
          <a:r>
            <a:rPr lang="en-US" sz="1300" kern="1200" dirty="0">
              <a:latin typeface="+mj-lt"/>
            </a:rPr>
            <a:t> </a:t>
          </a:r>
          <a:r>
            <a:rPr lang="en-IE" sz="1300" kern="1200" dirty="0">
              <a:latin typeface="+mj-lt"/>
            </a:rPr>
            <a:t>a very small number of heroic, energetic and impatient individuals do social innovation, persuading by persuading the lazy and timid majority into change.</a:t>
          </a:r>
          <a:endParaRPr lang="en-US" sz="1300" kern="1200" dirty="0">
            <a:latin typeface="+mj-lt"/>
          </a:endParaRPr>
        </a:p>
      </dsp:txBody>
      <dsp:txXfrm>
        <a:off x="1393354" y="2659"/>
        <a:ext cx="4286332" cy="1243487"/>
      </dsp:txXfrm>
    </dsp:sp>
    <dsp:sp modelId="{5E7E3366-3A30-47F6-8360-DE4AEA0B0119}">
      <dsp:nvSpPr>
        <dsp:cNvPr id="0" name=""/>
        <dsp:cNvSpPr/>
      </dsp:nvSpPr>
      <dsp:spPr>
        <a:xfrm>
          <a:off x="0" y="1557018"/>
          <a:ext cx="5701145" cy="120580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E0169A-B535-46B2-89C4-AD2ACCB4C5E0}">
      <dsp:nvSpPr>
        <dsp:cNvPr id="0" name=""/>
        <dsp:cNvSpPr/>
      </dsp:nvSpPr>
      <dsp:spPr>
        <a:xfrm>
          <a:off x="364756" y="1828324"/>
          <a:ext cx="663841" cy="6631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B9895B-E1FC-4650-B6AF-639954F9FF25}">
      <dsp:nvSpPr>
        <dsp:cNvPr id="0" name=""/>
        <dsp:cNvSpPr/>
      </dsp:nvSpPr>
      <dsp:spPr>
        <a:xfrm>
          <a:off x="1393354" y="1557018"/>
          <a:ext cx="4286332" cy="124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602" tIns="131602" rIns="131602" bIns="131602" numCol="1" spcCol="1270" anchor="ctr" anchorCtr="0">
          <a:noAutofit/>
        </a:bodyPr>
        <a:lstStyle/>
        <a:p>
          <a:pPr marL="0" lvl="0" indent="0" algn="l" defTabSz="577850">
            <a:lnSpc>
              <a:spcPct val="100000"/>
            </a:lnSpc>
            <a:spcBef>
              <a:spcPct val="0"/>
            </a:spcBef>
            <a:spcAft>
              <a:spcPct val="35000"/>
            </a:spcAft>
            <a:buNone/>
          </a:pPr>
          <a:r>
            <a:rPr lang="en-US" sz="1300" b="1" kern="1200">
              <a:latin typeface="+mj-lt"/>
            </a:rPr>
            <a:t>Movements:</a:t>
          </a:r>
          <a:r>
            <a:rPr lang="en-US" sz="1300" kern="1200">
              <a:latin typeface="+mj-lt"/>
            </a:rPr>
            <a:t> </a:t>
          </a:r>
          <a:r>
            <a:rPr lang="en-IE" sz="1300" kern="1200">
              <a:latin typeface="+mj-lt"/>
            </a:rPr>
            <a:t>the role of individuals quickly fades into the background due to the involvement of millions of people, many intellectuals and leading organisations. The involved key parties are involved with following and channelling changes in public consciousness as they direct them. </a:t>
          </a:r>
          <a:endParaRPr lang="en-US" sz="1300" kern="1200">
            <a:latin typeface="+mj-lt"/>
          </a:endParaRPr>
        </a:p>
      </dsp:txBody>
      <dsp:txXfrm>
        <a:off x="1393354" y="1557018"/>
        <a:ext cx="4286332" cy="1243487"/>
      </dsp:txXfrm>
    </dsp:sp>
    <dsp:sp modelId="{DCCA2E3E-1D34-49DC-B44D-301BA0242420}">
      <dsp:nvSpPr>
        <dsp:cNvPr id="0" name=""/>
        <dsp:cNvSpPr/>
      </dsp:nvSpPr>
      <dsp:spPr>
        <a:xfrm>
          <a:off x="0" y="3111377"/>
          <a:ext cx="5701145" cy="1205805"/>
        </a:xfrm>
        <a:prstGeom prst="roundRect">
          <a:avLst>
            <a:gd name="adj" fmla="val 10000"/>
          </a:avLst>
        </a:prstGeom>
        <a:solidFill>
          <a:schemeClr val="dk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2C80074-0F01-4B83-B60F-24FB56BDC8F9}">
      <dsp:nvSpPr>
        <dsp:cNvPr id="0" name=""/>
        <dsp:cNvSpPr/>
      </dsp:nvSpPr>
      <dsp:spPr>
        <a:xfrm>
          <a:off x="364756" y="3382683"/>
          <a:ext cx="663841" cy="6631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4A5053E-94F5-4CE3-A3A9-4246A81DA612}">
      <dsp:nvSpPr>
        <dsp:cNvPr id="0" name=""/>
        <dsp:cNvSpPr/>
      </dsp:nvSpPr>
      <dsp:spPr>
        <a:xfrm>
          <a:off x="1393354" y="3111377"/>
          <a:ext cx="4286332" cy="12434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602" tIns="131602" rIns="131602" bIns="131602" numCol="1" spcCol="1270" anchor="ctr" anchorCtr="0">
          <a:noAutofit/>
        </a:bodyPr>
        <a:lstStyle/>
        <a:p>
          <a:pPr marL="0" lvl="0" indent="0" algn="l" defTabSz="577850">
            <a:lnSpc>
              <a:spcPct val="100000"/>
            </a:lnSpc>
            <a:spcBef>
              <a:spcPct val="0"/>
            </a:spcBef>
            <a:spcAft>
              <a:spcPct val="35000"/>
            </a:spcAft>
            <a:buNone/>
          </a:pPr>
          <a:r>
            <a:rPr lang="en-US" sz="1300" b="1" kern="1200" dirty="0" err="1">
              <a:latin typeface="+mj-lt"/>
            </a:rPr>
            <a:t>Organisations</a:t>
          </a:r>
          <a:r>
            <a:rPr lang="en-US" sz="1300" b="1" kern="1200" dirty="0">
              <a:latin typeface="+mj-lt"/>
            </a:rPr>
            <a:t>:</a:t>
          </a:r>
          <a:r>
            <a:rPr lang="en-US" sz="1300" kern="1200" dirty="0">
              <a:latin typeface="+mj-lt"/>
            </a:rPr>
            <a:t> </a:t>
          </a:r>
          <a:r>
            <a:rPr lang="en-IE" sz="1300" kern="1200" dirty="0">
              <a:latin typeface="+mj-lt"/>
            </a:rPr>
            <a:t>those simultaneously focusing on existing activities, emerging ones and more radical possibilities that could be the mainstream activities of the future. </a:t>
          </a:r>
          <a:endParaRPr lang="en-US" sz="1300" kern="1200" dirty="0">
            <a:latin typeface="+mj-lt"/>
          </a:endParaRPr>
        </a:p>
      </dsp:txBody>
      <dsp:txXfrm>
        <a:off x="1393354" y="3111377"/>
        <a:ext cx="4286332" cy="12434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447D88-FDBE-1341-ABBC-9B24F0665990}">
      <dsp:nvSpPr>
        <dsp:cNvPr id="0" name=""/>
        <dsp:cNvSpPr/>
      </dsp:nvSpPr>
      <dsp:spPr>
        <a:xfrm>
          <a:off x="0" y="807576"/>
          <a:ext cx="11233264"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IE" sz="2000" b="1" kern="1200">
              <a:latin typeface="+mj-lt"/>
            </a:rPr>
            <a:t>1 - Generating ideas by understanding needs and identifying potential solutions</a:t>
          </a:r>
          <a:endParaRPr lang="en-US" sz="2000" kern="1200" dirty="0">
            <a:latin typeface="+mj-lt"/>
          </a:endParaRPr>
        </a:p>
      </dsp:txBody>
      <dsp:txXfrm>
        <a:off x="59399" y="866975"/>
        <a:ext cx="11114466" cy="1098002"/>
      </dsp:txXfrm>
    </dsp:sp>
    <dsp:sp modelId="{4F781C22-5F2F-F648-B207-AE633F6EAC2F}">
      <dsp:nvSpPr>
        <dsp:cNvPr id="0" name=""/>
        <dsp:cNvSpPr/>
      </dsp:nvSpPr>
      <dsp:spPr>
        <a:xfrm>
          <a:off x="0" y="2024376"/>
          <a:ext cx="11233264" cy="1076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6656"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n-IE" sz="2000" kern="1200">
              <a:latin typeface="+mj-lt"/>
            </a:rPr>
            <a:t>The first stage is identifying a  need or problem and </a:t>
          </a:r>
          <a:r>
            <a:rPr lang="en-IE" sz="2000" strike="noStrike" kern="1200">
              <a:latin typeface="+mj-lt"/>
            </a:rPr>
            <a:t>the way </a:t>
          </a:r>
          <a:r>
            <a:rPr lang="en-IE" sz="2000" kern="1200">
              <a:latin typeface="+mj-lt"/>
            </a:rPr>
            <a:t>how it could be </a:t>
          </a:r>
          <a:r>
            <a:rPr lang="en-IE" sz="2000" strike="noStrike" kern="1200">
              <a:latin typeface="+mj-lt"/>
            </a:rPr>
            <a:t>solved in </a:t>
          </a:r>
          <a:r>
            <a:rPr lang="pt-PT" sz="2000" b="0" i="0" kern="1200">
              <a:latin typeface="+mj-lt"/>
            </a:rPr>
            <a:t> a subsidiarity </a:t>
          </a:r>
          <a:r>
            <a:rPr lang="en-IE" sz="2000" strike="noStrike" kern="1200">
              <a:latin typeface="+mj-lt"/>
            </a:rPr>
            <a:t>perspective</a:t>
          </a:r>
          <a:endParaRPr lang="en-US" sz="2000" strike="noStrike" kern="1200" dirty="0">
            <a:latin typeface="+mj-lt"/>
          </a:endParaRPr>
        </a:p>
        <a:p>
          <a:pPr marL="228600" lvl="1" indent="-228600" algn="just" defTabSz="889000">
            <a:lnSpc>
              <a:spcPct val="90000"/>
            </a:lnSpc>
            <a:spcBef>
              <a:spcPct val="0"/>
            </a:spcBef>
            <a:spcAft>
              <a:spcPct val="20000"/>
            </a:spcAft>
            <a:buChar char="•"/>
          </a:pPr>
          <a:r>
            <a:rPr lang="en-IE" sz="2000" b="1" u="sng" kern="1200" dirty="0">
              <a:latin typeface="+mj-lt"/>
            </a:rPr>
            <a:t>Examples:</a:t>
          </a:r>
          <a:r>
            <a:rPr lang="en-IE" sz="2000" kern="1200" dirty="0">
              <a:latin typeface="+mj-lt"/>
            </a:rPr>
            <a:t> hunger, homelessness, disease, the need for protection from domestic violence, or racism </a:t>
          </a:r>
          <a:endParaRPr lang="en-US" sz="2000" kern="1200" dirty="0">
            <a:latin typeface="+mj-lt"/>
          </a:endParaRPr>
        </a:p>
      </dsp:txBody>
      <dsp:txXfrm>
        <a:off x="0" y="2024376"/>
        <a:ext cx="11233264" cy="10764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C9535-9612-F540-B3DF-E4B1C8882FCE}">
      <dsp:nvSpPr>
        <dsp:cNvPr id="0" name=""/>
        <dsp:cNvSpPr/>
      </dsp:nvSpPr>
      <dsp:spPr>
        <a:xfrm>
          <a:off x="0" y="521657"/>
          <a:ext cx="11371810"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IE" sz="2000" b="1" kern="1200">
              <a:latin typeface="+mj-lt"/>
            </a:rPr>
            <a:t>2 - Developing, prototyping and piloting ideas</a:t>
          </a:r>
          <a:endParaRPr lang="en-US" sz="2000" kern="1200">
            <a:latin typeface="+mj-lt"/>
          </a:endParaRPr>
        </a:p>
      </dsp:txBody>
      <dsp:txXfrm>
        <a:off x="59399" y="581056"/>
        <a:ext cx="11253012" cy="1098002"/>
      </dsp:txXfrm>
    </dsp:sp>
    <dsp:sp modelId="{A9F212A3-E820-9848-A944-6CDEFE36F835}">
      <dsp:nvSpPr>
        <dsp:cNvPr id="0" name=""/>
        <dsp:cNvSpPr/>
      </dsp:nvSpPr>
      <dsp:spPr>
        <a:xfrm>
          <a:off x="0" y="1738457"/>
          <a:ext cx="11371810" cy="16482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61055"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E" sz="2000" kern="1200">
              <a:latin typeface="+mj-lt"/>
            </a:rPr>
            <a:t>The second stage is taking a promising idea and testing it in practice</a:t>
          </a:r>
          <a:endParaRPr lang="en-US" sz="2000" kern="1200">
            <a:latin typeface="+mj-lt"/>
          </a:endParaRPr>
        </a:p>
        <a:p>
          <a:pPr marL="228600" lvl="1" indent="-228600" algn="l" defTabSz="889000">
            <a:lnSpc>
              <a:spcPct val="90000"/>
            </a:lnSpc>
            <a:spcBef>
              <a:spcPct val="0"/>
            </a:spcBef>
            <a:spcAft>
              <a:spcPct val="20000"/>
            </a:spcAft>
            <a:buChar char="•"/>
          </a:pPr>
          <a:r>
            <a:rPr lang="en-IE" sz="2000" kern="1200">
              <a:latin typeface="+mj-lt"/>
            </a:rPr>
            <a:t>Formal market research or desk analysis</a:t>
          </a:r>
          <a:endParaRPr lang="en-US" sz="2000" kern="1200">
            <a:latin typeface="+mj-lt"/>
          </a:endParaRPr>
        </a:p>
        <a:p>
          <a:pPr marL="228600" lvl="1" indent="-228600" algn="l" defTabSz="889000">
            <a:lnSpc>
              <a:spcPct val="90000"/>
            </a:lnSpc>
            <a:spcBef>
              <a:spcPct val="0"/>
            </a:spcBef>
            <a:spcAft>
              <a:spcPct val="20000"/>
            </a:spcAft>
            <a:buChar char="•"/>
          </a:pPr>
          <a:r>
            <a:rPr lang="en-IE" sz="2000" kern="1200">
              <a:latin typeface="+mj-lt"/>
            </a:rPr>
            <a:t>Testing can be done in a sample of the intended audience</a:t>
          </a:r>
          <a:endParaRPr lang="en-US" sz="2000" kern="1200" dirty="0">
            <a:latin typeface="+mj-lt"/>
          </a:endParaRPr>
        </a:p>
        <a:p>
          <a:pPr marL="228600" lvl="1" indent="-228600" algn="l" defTabSz="889000">
            <a:lnSpc>
              <a:spcPct val="90000"/>
            </a:lnSpc>
            <a:spcBef>
              <a:spcPct val="0"/>
            </a:spcBef>
            <a:spcAft>
              <a:spcPct val="20000"/>
            </a:spcAft>
            <a:buChar char="•"/>
          </a:pPr>
          <a:r>
            <a:rPr lang="en-IE" sz="2000" kern="1200">
              <a:latin typeface="+mj-lt"/>
            </a:rPr>
            <a:t>Social innovations are often implemented early as those involved are either highly motivated or too impatient to wait for governments or third parties to act.</a:t>
          </a:r>
          <a:endParaRPr lang="en-US" sz="2000" kern="1200" dirty="0">
            <a:latin typeface="+mj-lt"/>
          </a:endParaRPr>
        </a:p>
      </dsp:txBody>
      <dsp:txXfrm>
        <a:off x="0" y="1738457"/>
        <a:ext cx="11371810" cy="164823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7485B-087E-D644-979C-6011A7543114}">
      <dsp:nvSpPr>
        <dsp:cNvPr id="0" name=""/>
        <dsp:cNvSpPr/>
      </dsp:nvSpPr>
      <dsp:spPr>
        <a:xfrm>
          <a:off x="0" y="405781"/>
          <a:ext cx="10965316"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a:latin typeface="+mj-lt"/>
            </a:rPr>
            <a:t>3 – </a:t>
          </a:r>
          <a:r>
            <a:rPr lang="en-IE" sz="2000" b="1" kern="1200">
              <a:latin typeface="+mj-lt"/>
            </a:rPr>
            <a:t>Assessing ideas then scaling up and diffusing the good ones</a:t>
          </a:r>
          <a:endParaRPr lang="en-US" sz="2000" kern="1200" dirty="0">
            <a:latin typeface="+mj-lt"/>
          </a:endParaRPr>
        </a:p>
      </dsp:txBody>
      <dsp:txXfrm>
        <a:off x="59399" y="465180"/>
        <a:ext cx="10846518" cy="1098002"/>
      </dsp:txXfrm>
    </dsp:sp>
    <dsp:sp modelId="{1BE4A8C8-2F82-9E47-B4CA-D9C6F0464419}">
      <dsp:nvSpPr>
        <dsp:cNvPr id="0" name=""/>
        <dsp:cNvSpPr/>
      </dsp:nvSpPr>
      <dsp:spPr>
        <a:xfrm>
          <a:off x="0" y="1622582"/>
          <a:ext cx="10965316" cy="22200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149" tIns="25400" rIns="142240" bIns="25400" numCol="1" spcCol="1270" anchor="t" anchorCtr="0">
          <a:noAutofit/>
        </a:bodyPr>
        <a:lstStyle/>
        <a:p>
          <a:pPr marL="228600" lvl="1" indent="-228600" algn="l" defTabSz="889000">
            <a:lnSpc>
              <a:spcPct val="90000"/>
            </a:lnSpc>
            <a:spcBef>
              <a:spcPct val="0"/>
            </a:spcBef>
            <a:spcAft>
              <a:spcPct val="20000"/>
            </a:spcAft>
            <a:buChar char="•"/>
          </a:pPr>
          <a:r>
            <a:rPr lang="en-IE" sz="2000" kern="1200">
              <a:latin typeface="+mj-lt"/>
            </a:rPr>
            <a:t>The third stage starts when an idea shows promising after being proven itself in practice</a:t>
          </a:r>
          <a:endParaRPr lang="en-US" sz="2000" kern="1200">
            <a:latin typeface="+mj-lt"/>
          </a:endParaRPr>
        </a:p>
        <a:p>
          <a:pPr marL="228600" lvl="1" indent="-228600" algn="l" defTabSz="889000">
            <a:lnSpc>
              <a:spcPct val="90000"/>
            </a:lnSpc>
            <a:spcBef>
              <a:spcPct val="0"/>
            </a:spcBef>
            <a:spcAft>
              <a:spcPct val="20000"/>
            </a:spcAft>
            <a:buChar char="•"/>
          </a:pPr>
          <a:r>
            <a:rPr lang="en-IE" sz="2000" kern="1200">
              <a:latin typeface="+mj-lt"/>
            </a:rPr>
            <a:t>The idea can grow, replicate, adapt or be franchaised</a:t>
          </a:r>
          <a:endParaRPr lang="en-US" sz="2000" kern="1200">
            <a:latin typeface="+mj-lt"/>
          </a:endParaRPr>
        </a:p>
        <a:p>
          <a:pPr marL="228600" lvl="1" indent="-228600" algn="l" defTabSz="889000">
            <a:lnSpc>
              <a:spcPct val="90000"/>
            </a:lnSpc>
            <a:spcBef>
              <a:spcPct val="0"/>
            </a:spcBef>
            <a:spcAft>
              <a:spcPct val="20000"/>
            </a:spcAft>
            <a:buChar char="•"/>
          </a:pPr>
          <a:r>
            <a:rPr lang="en-IE" sz="2000" kern="1200">
              <a:latin typeface="+mj-lt"/>
            </a:rPr>
            <a:t>Innovations commonly spread in an ‘s curve’, with an early phase of slow growth amongst a small group of committed supporters, then a phase of rapid take-off, and then a slowing down as saturation and maturity are achieved.</a:t>
          </a:r>
          <a:endParaRPr lang="en-US" sz="2000" kern="1200" dirty="0">
            <a:latin typeface="+mj-lt"/>
          </a:endParaRPr>
        </a:p>
        <a:p>
          <a:pPr marL="228600" lvl="1" indent="-228600" algn="l" defTabSz="889000">
            <a:lnSpc>
              <a:spcPct val="90000"/>
            </a:lnSpc>
            <a:spcBef>
              <a:spcPct val="0"/>
            </a:spcBef>
            <a:spcAft>
              <a:spcPct val="20000"/>
            </a:spcAft>
            <a:buChar char="•"/>
          </a:pPr>
          <a:r>
            <a:rPr lang="en-IE" sz="2000" kern="1200">
              <a:latin typeface="+mj-lt"/>
            </a:rPr>
            <a:t>Taking a good idea to scale requires skilful strategy and coherent vision, combined with the ability to marshal resources and support and identify the key points of leverage</a:t>
          </a:r>
          <a:endParaRPr lang="en-US" sz="2000" kern="1200">
            <a:latin typeface="+mj-lt"/>
          </a:endParaRPr>
        </a:p>
      </dsp:txBody>
      <dsp:txXfrm>
        <a:off x="0" y="1622582"/>
        <a:ext cx="10965316" cy="222007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7485B-087E-D644-979C-6011A7543114}">
      <dsp:nvSpPr>
        <dsp:cNvPr id="0" name=""/>
        <dsp:cNvSpPr/>
      </dsp:nvSpPr>
      <dsp:spPr>
        <a:xfrm>
          <a:off x="0" y="759117"/>
          <a:ext cx="11316393" cy="121680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n-US" sz="2000" b="1" kern="1200">
              <a:latin typeface="+mj-lt"/>
            </a:rPr>
            <a:t>4 – </a:t>
          </a:r>
          <a:r>
            <a:rPr lang="en-IE" sz="2000" b="1" kern="1200">
              <a:latin typeface="+mj-lt"/>
            </a:rPr>
            <a:t>Learning and evolving</a:t>
          </a:r>
          <a:endParaRPr lang="en-US" sz="2000" kern="1200" dirty="0">
            <a:latin typeface="+mj-lt"/>
          </a:endParaRPr>
        </a:p>
      </dsp:txBody>
      <dsp:txXfrm>
        <a:off x="59399" y="818516"/>
        <a:ext cx="11197595" cy="1098002"/>
      </dsp:txXfrm>
    </dsp:sp>
    <dsp:sp modelId="{1BE4A8C8-2F82-9E47-B4CA-D9C6F0464419}">
      <dsp:nvSpPr>
        <dsp:cNvPr id="0" name=""/>
        <dsp:cNvSpPr/>
      </dsp:nvSpPr>
      <dsp:spPr>
        <a:xfrm>
          <a:off x="0" y="1975917"/>
          <a:ext cx="11316393" cy="13118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9295" tIns="25400" rIns="142240" bIns="25400" numCol="1" spcCol="1270" anchor="t" anchorCtr="0">
          <a:noAutofit/>
        </a:bodyPr>
        <a:lstStyle/>
        <a:p>
          <a:pPr marL="228600" lvl="1" indent="-228600" algn="just" defTabSz="889000">
            <a:lnSpc>
              <a:spcPct val="90000"/>
            </a:lnSpc>
            <a:spcBef>
              <a:spcPct val="0"/>
            </a:spcBef>
            <a:spcAft>
              <a:spcPct val="20000"/>
            </a:spcAft>
            <a:buChar char="•"/>
          </a:pPr>
          <a:r>
            <a:rPr lang="en-IE" sz="2000" kern="1200">
              <a:latin typeface="+mj-lt"/>
            </a:rPr>
            <a:t>This stage turns the ideas into forms that may be very different from the expectations of the pioneers.</a:t>
          </a:r>
          <a:endParaRPr lang="en-US" sz="2000" kern="1200" dirty="0">
            <a:latin typeface="+mj-lt"/>
          </a:endParaRPr>
        </a:p>
        <a:p>
          <a:pPr marL="228600" lvl="1" indent="-228600" algn="just" defTabSz="889000">
            <a:lnSpc>
              <a:spcPct val="90000"/>
            </a:lnSpc>
            <a:spcBef>
              <a:spcPct val="0"/>
            </a:spcBef>
            <a:spcAft>
              <a:spcPct val="20000"/>
            </a:spcAft>
            <a:buChar char="•"/>
          </a:pPr>
          <a:r>
            <a:rPr lang="en-IE" sz="2000" kern="1200">
              <a:latin typeface="+mj-lt"/>
            </a:rPr>
            <a:t>Experience may show unintended consequences, or unexpected applications.</a:t>
          </a:r>
          <a:endParaRPr lang="en-IE" sz="2000" kern="1200" dirty="0">
            <a:latin typeface="+mj-lt"/>
          </a:endParaRPr>
        </a:p>
        <a:p>
          <a:pPr marL="228600" lvl="1" indent="-228600" algn="l" defTabSz="889000">
            <a:lnSpc>
              <a:spcPct val="90000"/>
            </a:lnSpc>
            <a:spcBef>
              <a:spcPct val="0"/>
            </a:spcBef>
            <a:spcAft>
              <a:spcPct val="20000"/>
            </a:spcAft>
            <a:buChar char="•"/>
          </a:pPr>
          <a:r>
            <a:rPr lang="en-IE" sz="2000" kern="1200">
              <a:latin typeface="+mj-lt"/>
            </a:rPr>
            <a:t>In competitive markets and in the public sector, there is an increasingly sophisticated understanding of how learning takes place. </a:t>
          </a:r>
          <a:endParaRPr lang="en-IE" sz="2000" kern="1200" dirty="0">
            <a:latin typeface="+mj-lt"/>
          </a:endParaRPr>
        </a:p>
      </dsp:txBody>
      <dsp:txXfrm>
        <a:off x="0" y="1975917"/>
        <a:ext cx="11316393" cy="131186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lt-L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lt-LT"/>
          </a:p>
        </p:txBody>
      </p:sp>
      <p:sp>
        <p:nvSpPr>
          <p:cNvPr id="4" name="Date Placeholder 3"/>
          <p:cNvSpPr>
            <a:spLocks noGrp="1"/>
          </p:cNvSpPr>
          <p:nvPr>
            <p:ph type="dt" sz="half" idx="10"/>
          </p:nvPr>
        </p:nvSpPr>
        <p:spPr/>
        <p:txBody>
          <a:bodyPr/>
          <a:lstStyle/>
          <a:p>
            <a:fld id="{25A9113B-259F-46FB-998D-17AC6B49C076}" type="datetimeFigureOut">
              <a:rPr lang="lt-LT" smtClean="0"/>
              <a:t>2022-04-22</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139759B5-0371-4F46-85FC-D42C332D98C7}" type="slidenum">
              <a:rPr lang="lt-LT" smtClean="0"/>
              <a:t>‹nº›</a:t>
            </a:fld>
            <a:endParaRPr lang="lt-LT"/>
          </a:p>
        </p:txBody>
      </p:sp>
    </p:spTree>
    <p:extLst>
      <p:ext uri="{BB962C8B-B14F-4D97-AF65-F5344CB8AC3E}">
        <p14:creationId xmlns:p14="http://schemas.microsoft.com/office/powerpoint/2010/main" val="410711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7010" y="365125"/>
            <a:ext cx="10718277" cy="1325563"/>
          </a:xfrm>
        </p:spPr>
        <p:txBody>
          <a:bodyPr/>
          <a:lstStyle/>
          <a:p>
            <a:r>
              <a:rPr lang="en-US"/>
              <a:t>Click to edit Master title style</a:t>
            </a:r>
            <a:endParaRPr lang="lt-LT"/>
          </a:p>
        </p:txBody>
      </p:sp>
      <p:sp>
        <p:nvSpPr>
          <p:cNvPr id="3" name="Content Placeholder 2"/>
          <p:cNvSpPr>
            <a:spLocks noGrp="1"/>
          </p:cNvSpPr>
          <p:nvPr>
            <p:ph idx="1"/>
          </p:nvPr>
        </p:nvSpPr>
        <p:spPr>
          <a:xfrm>
            <a:off x="395925" y="2045615"/>
            <a:ext cx="11406433" cy="444725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lt-LT" dirty="0"/>
          </a:p>
        </p:txBody>
      </p:sp>
    </p:spTree>
    <p:extLst>
      <p:ext uri="{BB962C8B-B14F-4D97-AF65-F5344CB8AC3E}">
        <p14:creationId xmlns:p14="http://schemas.microsoft.com/office/powerpoint/2010/main" val="3121253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vigubas teks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3" name="Content Placeholder 2"/>
          <p:cNvSpPr>
            <a:spLocks noGrp="1"/>
          </p:cNvSpPr>
          <p:nvPr>
            <p:ph sz="half" idx="1"/>
          </p:nvPr>
        </p:nvSpPr>
        <p:spPr>
          <a:xfrm>
            <a:off x="405353" y="2055043"/>
            <a:ext cx="5614447"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Content Placeholder 3"/>
          <p:cNvSpPr>
            <a:spLocks noGrp="1"/>
          </p:cNvSpPr>
          <p:nvPr>
            <p:ph sz="half" idx="2"/>
          </p:nvPr>
        </p:nvSpPr>
        <p:spPr>
          <a:xfrm>
            <a:off x="6172200" y="2055043"/>
            <a:ext cx="5614446" cy="45531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Tree>
    <p:extLst>
      <p:ext uri="{BB962C8B-B14F-4D97-AF65-F5344CB8AC3E}">
        <p14:creationId xmlns:p14="http://schemas.microsoft.com/office/powerpoint/2010/main" val="129366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ui">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lt-LT"/>
          </a:p>
        </p:txBody>
      </p:sp>
      <p:sp>
        <p:nvSpPr>
          <p:cNvPr id="6" name="Text Placeholder 3">
            <a:extLst>
              <a:ext uri="{FF2B5EF4-FFF2-40B4-BE49-F238E27FC236}">
                <a16:creationId xmlns:a16="http://schemas.microsoft.com/office/drawing/2014/main" id="{0E97DC43-FBE2-45E4-BD9A-17461F09A149}"/>
              </a:ext>
            </a:extLst>
          </p:cNvPr>
          <p:cNvSpPr>
            <a:spLocks noGrp="1"/>
          </p:cNvSpPr>
          <p:nvPr>
            <p:ph type="body" sz="half" idx="2" hasCustomPrompt="1"/>
          </p:nvPr>
        </p:nvSpPr>
        <p:spPr>
          <a:xfrm>
            <a:off x="395925" y="1998482"/>
            <a:ext cx="11397007" cy="4581426"/>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42631776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Foto skaidrėj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5670" y="457200"/>
            <a:ext cx="4845377" cy="956821"/>
          </a:xfrm>
        </p:spPr>
        <p:txBody>
          <a:bodyPr anchor="b"/>
          <a:lstStyle>
            <a:lvl1pPr>
              <a:defRPr sz="3200"/>
            </a:lvl1pPr>
          </a:lstStyle>
          <a:p>
            <a:r>
              <a:rPr lang="en-US"/>
              <a:t>Click to edit Master title style</a:t>
            </a:r>
            <a:endParaRPr lang="lt-LT"/>
          </a:p>
        </p:txBody>
      </p:sp>
      <p:sp>
        <p:nvSpPr>
          <p:cNvPr id="3" name="Content Placeholder 2"/>
          <p:cNvSpPr>
            <a:spLocks noGrp="1"/>
          </p:cNvSpPr>
          <p:nvPr>
            <p:ph idx="1"/>
          </p:nvPr>
        </p:nvSpPr>
        <p:spPr>
          <a:xfrm>
            <a:off x="6297104" y="282804"/>
            <a:ext cx="5659226" cy="6353665"/>
          </a:xfrm>
        </p:spPr>
        <p:txBody>
          <a:bodyPr/>
          <a:lstStyle>
            <a:lvl1pPr marL="0" indent="0">
              <a:buNone/>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endParaRPr lang="lt-LT" dirty="0"/>
          </a:p>
        </p:txBody>
      </p:sp>
      <p:sp>
        <p:nvSpPr>
          <p:cNvPr id="4" name="Text Placeholder 3"/>
          <p:cNvSpPr>
            <a:spLocks noGrp="1"/>
          </p:cNvSpPr>
          <p:nvPr>
            <p:ph type="body" sz="half" idx="2" hasCustomPrompt="1"/>
          </p:nvPr>
        </p:nvSpPr>
        <p:spPr>
          <a:xfrm>
            <a:off x="235670" y="1649691"/>
            <a:ext cx="5005633" cy="4986778"/>
          </a:xfrm>
        </p:spPr>
        <p:txBody>
          <a:bodyPr>
            <a:normAutofit/>
          </a:bodyPr>
          <a:lstStyle>
            <a:lvl1pPr marL="285750" indent="-285750">
              <a:buFont typeface="Arial" panose="020B0604020202020204" pitchFamily="34" charset="0"/>
              <a:buChar char="•"/>
              <a:defRPr sz="2400"/>
            </a:lvl1pPr>
            <a:lvl2pPr marL="742950" indent="-285750">
              <a:buFont typeface="Arial" panose="020B0604020202020204" pitchFamily="34" charset="0"/>
              <a:buChar char="•"/>
              <a:defRPr sz="2000"/>
            </a:lvl2pPr>
            <a:lvl3pPr marL="1085850" indent="-171450">
              <a:buFont typeface="Arial" panose="020B0604020202020204" pitchFamily="34" charset="0"/>
              <a:buChar char="•"/>
              <a:defRPr sz="1800"/>
            </a:lvl3pPr>
            <a:lvl4pPr marL="1543050" indent="-171450">
              <a:buFont typeface="Arial" panose="020B0604020202020204" pitchFamily="34" charset="0"/>
              <a:buChar char="•"/>
              <a:defRPr sz="16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18183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 logo fon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hasCustomPrompt="1"/>
          </p:nvPr>
        </p:nvSpPr>
        <p:spPr>
          <a:xfrm>
            <a:off x="358219" y="1875933"/>
            <a:ext cx="6080288" cy="4703975"/>
          </a:xfrm>
        </p:spPr>
        <p:txBody>
          <a:bodyPr>
            <a:normAutofit/>
          </a:bodyPr>
          <a:lstStyle>
            <a:lvl1pPr marL="0" indent="0">
              <a:buNone/>
              <a:defRPr sz="2800"/>
            </a:lvl1pPr>
            <a:lvl2pPr marL="742950" indent="-285750">
              <a:buFont typeface="Arial" panose="020B0604020202020204" pitchFamily="34" charset="0"/>
              <a:buChar char="•"/>
              <a:defRPr sz="1800"/>
            </a:lvl2pPr>
            <a:lvl3pPr marL="1085850" indent="-171450">
              <a:buFont typeface="Arial" panose="020B0604020202020204" pitchFamily="34" charset="0"/>
              <a:buChar char="•"/>
              <a:defRPr sz="1600"/>
            </a:lvl3pPr>
            <a:lvl4pPr marL="1657350" indent="-285750">
              <a:buFont typeface="Arial" panose="020B0604020202020204" pitchFamily="34" charset="0"/>
              <a:buChar char="•"/>
              <a:defRPr sz="14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Title 1">
            <a:extLst>
              <a:ext uri="{FF2B5EF4-FFF2-40B4-BE49-F238E27FC236}">
                <a16:creationId xmlns:a16="http://schemas.microsoft.com/office/drawing/2014/main" id="{A4452D47-15E9-4FC9-B5D0-7E4DE369E89E}"/>
              </a:ext>
            </a:extLst>
          </p:cNvPr>
          <p:cNvSpPr>
            <a:spLocks noGrp="1"/>
          </p:cNvSpPr>
          <p:nvPr>
            <p:ph type="title"/>
          </p:nvPr>
        </p:nvSpPr>
        <p:spPr>
          <a:xfrm>
            <a:off x="358219" y="365125"/>
            <a:ext cx="11415859" cy="1325563"/>
          </a:xfrm>
        </p:spPr>
        <p:txBody>
          <a:bodyPr/>
          <a:lstStyle>
            <a:lvl1pPr>
              <a:defRPr>
                <a:solidFill>
                  <a:srgbClr val="FF9900"/>
                </a:solidFill>
              </a:defRPr>
            </a:lvl1pPr>
          </a:lstStyle>
          <a:p>
            <a:r>
              <a:rPr lang="en-US" dirty="0"/>
              <a:t>Click to edit Master title style</a:t>
            </a:r>
            <a:endParaRPr lang="lt-LT" dirty="0"/>
          </a:p>
        </p:txBody>
      </p:sp>
    </p:spTree>
    <p:extLst>
      <p:ext uri="{BB962C8B-B14F-4D97-AF65-F5344CB8AC3E}">
        <p14:creationId xmlns:p14="http://schemas.microsoft.com/office/powerpoint/2010/main" val="26219417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lt-L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lt-L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9113B-259F-46FB-998D-17AC6B49C076}" type="datetimeFigureOut">
              <a:rPr lang="lt-LT" smtClean="0"/>
              <a:t>2022-04-22</a:t>
            </a:fld>
            <a:endParaRPr lang="lt-L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t-L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9759B5-0371-4F46-85FC-D42C332D98C7}" type="slidenum">
              <a:rPr lang="lt-LT" smtClean="0"/>
              <a:t>‹nº›</a:t>
            </a:fld>
            <a:endParaRPr lang="lt-LT"/>
          </a:p>
        </p:txBody>
      </p:sp>
    </p:spTree>
    <p:extLst>
      <p:ext uri="{BB962C8B-B14F-4D97-AF65-F5344CB8AC3E}">
        <p14:creationId xmlns:p14="http://schemas.microsoft.com/office/powerpoint/2010/main" val="302068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6" r:id="rId5"/>
    <p:sldLayoutId id="214748365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1.xml.rels><?xml version="1.0" encoding="UTF-8" standalone="yes"?>
<Relationships xmlns="http://schemas.openxmlformats.org/package/2006/relationships"><Relationship Id="rId8" Type="http://schemas.openxmlformats.org/officeDocument/2006/relationships/hyperlink" Target="https://doi.org/10.1080/14479338.2016.1268924" TargetMode="External"/><Relationship Id="rId3" Type="http://schemas.openxmlformats.org/officeDocument/2006/relationships/hyperlink" Target="https://youngfoundation.org/wp-content/uploads/2012/12/TEPSIE.D1.1.Report.DefiningSocialInnovation.Part-1-defining-social-innovation.pdf" TargetMode="External"/><Relationship Id="rId7" Type="http://schemas.openxmlformats.org/officeDocument/2006/relationships/hyperlink" Target="https://ssir.org/articles/entry/rediscovering_social_innovation" TargetMode="External"/><Relationship Id="rId2" Type="http://schemas.openxmlformats.org/officeDocument/2006/relationships/hyperlink" Target="http://csembrace.eu/wp-content/uploads/2021/06/D8-website-version_09.pdf" TargetMode="External"/><Relationship Id="rId1" Type="http://schemas.openxmlformats.org/officeDocument/2006/relationships/slideLayout" Target="../slideLayouts/slideLayout6.xml"/><Relationship Id="rId6" Type="http://schemas.openxmlformats.org/officeDocument/2006/relationships/hyperlink" Target="https://ec.europa.eu/migrant-integration/library-document/empowering-people-driving-change-social-innovation-european-union_en" TargetMode="External"/><Relationship Id="rId5" Type="http://schemas.openxmlformats.org/officeDocument/2006/relationships/hyperlink" Target="https://iversity.org/en/my/courses/social-innovation-mooc-en-november-2015/lesson_units" TargetMode="External"/><Relationship Id="rId4" Type="http://schemas.openxmlformats.org/officeDocument/2006/relationships/hyperlink" Target="https://ec.europa.eu/growth/industry/strategy/innovation/social_en" TargetMode="External"/><Relationship Id="rId9" Type="http://schemas.openxmlformats.org/officeDocument/2006/relationships/hyperlink" Target="https://www.tandfonline.com/doi/abs/10.1080/14479338.2016.1268924?journalCode=rimp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3535052"/>
            <a:ext cx="6344239" cy="1206630"/>
          </a:xfrm>
        </p:spPr>
        <p:txBody>
          <a:bodyPr>
            <a:noAutofit/>
          </a:bodyPr>
          <a:lstStyle/>
          <a:p>
            <a:r>
              <a:rPr lang="lt-LT" sz="4000" dirty="0" err="1"/>
              <a:t>Introduction</a:t>
            </a:r>
            <a:r>
              <a:rPr lang="lt-LT" sz="4000" dirty="0"/>
              <a:t> to </a:t>
            </a:r>
            <a:r>
              <a:rPr lang="lt-LT" sz="4000" dirty="0" err="1"/>
              <a:t>social</a:t>
            </a:r>
            <a:r>
              <a:rPr lang="lt-LT" sz="4000" dirty="0"/>
              <a:t> </a:t>
            </a:r>
            <a:r>
              <a:rPr lang="lt-LT" sz="4000" dirty="0" err="1"/>
              <a:t>innovation</a:t>
            </a:r>
            <a:endParaRPr lang="lt-LT" sz="4000" dirty="0"/>
          </a:p>
        </p:txBody>
      </p:sp>
      <p:sp>
        <p:nvSpPr>
          <p:cNvPr id="6" name="Rectangle 5"/>
          <p:cNvSpPr/>
          <p:nvPr/>
        </p:nvSpPr>
        <p:spPr>
          <a:xfrm>
            <a:off x="0" y="2865685"/>
            <a:ext cx="6260647" cy="369332"/>
          </a:xfrm>
          <a:prstGeom prst="rect">
            <a:avLst/>
          </a:prstGeom>
        </p:spPr>
        <p:txBody>
          <a:bodyPr wrap="square">
            <a:spAutoFit/>
          </a:bodyPr>
          <a:lstStyle/>
          <a:p>
            <a:pPr algn="ctr"/>
            <a:r>
              <a:rPr lang="en-GB" sz="900" dirty="0">
                <a:ea typeface="Times New Roman" panose="02020603050405020304" pitchFamily="18" charset="0"/>
              </a:rPr>
              <a:t>This programme has been funded with support from the European Commission.</a:t>
            </a:r>
            <a:endParaRPr lang="lt-LT" sz="900" dirty="0">
              <a:ea typeface="Times New Roman" panose="02020603050405020304" pitchFamily="18" charset="0"/>
            </a:endParaRPr>
          </a:p>
          <a:p>
            <a:pPr algn="ctr"/>
            <a:r>
              <a:rPr lang="en-GB" sz="900" dirty="0">
                <a:ea typeface="Times New Roman" panose="02020603050405020304" pitchFamily="18" charset="0"/>
              </a:rPr>
              <a:t> Project No: </a:t>
            </a:r>
            <a:r>
              <a:rPr lang="es-ES" sz="900" dirty="0">
                <a:ea typeface="Times New Roman" panose="02020603050405020304" pitchFamily="18" charset="0"/>
              </a:rPr>
              <a:t>612464-EPP-1-2019-1-IE-EPPKA2-KA</a:t>
            </a:r>
            <a:endParaRPr lang="lt-LT" sz="900" dirty="0"/>
          </a:p>
        </p:txBody>
      </p:sp>
      <p:grpSp>
        <p:nvGrpSpPr>
          <p:cNvPr id="7" name="Group 6">
            <a:extLst>
              <a:ext uri="{FF2B5EF4-FFF2-40B4-BE49-F238E27FC236}">
                <a16:creationId xmlns:a16="http://schemas.microsoft.com/office/drawing/2014/main" id="{296C2FFC-6215-41A0-AEC5-C326A33B3458}"/>
              </a:ext>
            </a:extLst>
          </p:cNvPr>
          <p:cNvGrpSpPr/>
          <p:nvPr/>
        </p:nvGrpSpPr>
        <p:grpSpPr>
          <a:xfrm>
            <a:off x="10499962" y="5733568"/>
            <a:ext cx="1567711" cy="1031509"/>
            <a:chOff x="705712" y="589342"/>
            <a:chExt cx="2103302" cy="1383913"/>
          </a:xfrm>
        </p:grpSpPr>
        <p:pic>
          <p:nvPicPr>
            <p:cNvPr id="8" name="Picture 7">
              <a:extLst>
                <a:ext uri="{FF2B5EF4-FFF2-40B4-BE49-F238E27FC236}">
                  <a16:creationId xmlns:a16="http://schemas.microsoft.com/office/drawing/2014/main" id="{FC18848F-9D32-4630-B8CB-66DD8A29407B}"/>
                </a:ext>
              </a:extLst>
            </p:cNvPr>
            <p:cNvPicPr>
              <a:picLocks noChangeAspect="1"/>
            </p:cNvPicPr>
            <p:nvPr/>
          </p:nvPicPr>
          <p:blipFill>
            <a:blip r:embed="rId3"/>
            <a:stretch>
              <a:fillRect/>
            </a:stretch>
          </p:blipFill>
          <p:spPr>
            <a:xfrm>
              <a:off x="705712" y="589342"/>
              <a:ext cx="2103302" cy="603556"/>
            </a:xfrm>
            <a:prstGeom prst="rect">
              <a:avLst/>
            </a:prstGeom>
          </p:spPr>
        </p:pic>
        <p:pic>
          <p:nvPicPr>
            <p:cNvPr id="9" name="Picture 8">
              <a:extLst>
                <a:ext uri="{FF2B5EF4-FFF2-40B4-BE49-F238E27FC236}">
                  <a16:creationId xmlns:a16="http://schemas.microsoft.com/office/drawing/2014/main" id="{54E2107C-CB23-4C41-9180-1D3437BCFC5D}"/>
                </a:ext>
              </a:extLst>
            </p:cNvPr>
            <p:cNvPicPr>
              <a:picLocks noChangeAspect="1"/>
            </p:cNvPicPr>
            <p:nvPr/>
          </p:nvPicPr>
          <p:blipFill>
            <a:blip r:embed="rId4"/>
            <a:stretch>
              <a:fillRect/>
            </a:stretch>
          </p:blipFill>
          <p:spPr>
            <a:xfrm>
              <a:off x="705712" y="1192899"/>
              <a:ext cx="2103302" cy="780356"/>
            </a:xfrm>
            <a:prstGeom prst="rect">
              <a:avLst/>
            </a:prstGeom>
          </p:spPr>
        </p:pic>
      </p:grpSp>
      <p:sp>
        <p:nvSpPr>
          <p:cNvPr id="3" name="Subtitle 2"/>
          <p:cNvSpPr>
            <a:spLocks noGrp="1"/>
          </p:cNvSpPr>
          <p:nvPr>
            <p:ph type="subTitle" idx="1"/>
          </p:nvPr>
        </p:nvSpPr>
        <p:spPr>
          <a:xfrm>
            <a:off x="0" y="4972420"/>
            <a:ext cx="6344239" cy="410285"/>
          </a:xfrm>
        </p:spPr>
        <p:txBody>
          <a:bodyPr>
            <a:normAutofit lnSpcReduction="10000"/>
          </a:bodyPr>
          <a:lstStyle/>
          <a:p>
            <a:r>
              <a:rPr lang="lt-LT" dirty="0" err="1"/>
              <a:t>Course</a:t>
            </a:r>
            <a:r>
              <a:rPr lang="lt-LT" dirty="0"/>
              <a:t> </a:t>
            </a:r>
            <a:r>
              <a:rPr lang="lt-LT" dirty="0" err="1"/>
              <a:t>part</a:t>
            </a:r>
            <a:r>
              <a:rPr lang="lt-LT" dirty="0"/>
              <a:t> </a:t>
            </a:r>
            <a:r>
              <a:rPr lang="lt-LT" dirty="0" err="1"/>
              <a:t>of</a:t>
            </a:r>
            <a:r>
              <a:rPr lang="lt-LT" dirty="0"/>
              <a:t> </a:t>
            </a:r>
            <a:r>
              <a:rPr lang="lt-LT" dirty="0" err="1"/>
              <a:t>the</a:t>
            </a:r>
            <a:r>
              <a:rPr lang="lt-LT" dirty="0"/>
              <a:t> CSE </a:t>
            </a:r>
            <a:r>
              <a:rPr lang="lt-LT" dirty="0" err="1"/>
              <a:t>Novice</a:t>
            </a:r>
            <a:r>
              <a:rPr lang="lt-LT" dirty="0"/>
              <a:t> Module</a:t>
            </a:r>
          </a:p>
        </p:txBody>
      </p:sp>
    </p:spTree>
    <p:extLst>
      <p:ext uri="{BB962C8B-B14F-4D97-AF65-F5344CB8AC3E}">
        <p14:creationId xmlns:p14="http://schemas.microsoft.com/office/powerpoint/2010/main" val="2405037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4. </a:t>
            </a:r>
            <a:r>
              <a:rPr lang="en-US" b="1" dirty="0"/>
              <a:t>Social innovation | </a:t>
            </a:r>
            <a:r>
              <a:rPr lang="en-US" sz="3600" dirty="0"/>
              <a:t>4.3. Social actors involved</a:t>
            </a:r>
            <a:endParaRPr lang="lt-LT" dirty="0"/>
          </a:p>
        </p:txBody>
      </p:sp>
      <p:graphicFrame>
        <p:nvGraphicFramePr>
          <p:cNvPr id="6" name="Content Placeholder 2">
            <a:extLst>
              <a:ext uri="{FF2B5EF4-FFF2-40B4-BE49-F238E27FC236}">
                <a16:creationId xmlns:a16="http://schemas.microsoft.com/office/drawing/2014/main" id="{2C8A0CEB-7345-CC85-F045-CFF7B9712684}"/>
              </a:ext>
            </a:extLst>
          </p:cNvPr>
          <p:cNvGraphicFramePr>
            <a:graphicFrameLocks/>
          </p:cNvGraphicFramePr>
          <p:nvPr>
            <p:extLst>
              <p:ext uri="{D42A27DB-BD31-4B8C-83A1-F6EECF244321}">
                <p14:modId xmlns:p14="http://schemas.microsoft.com/office/powerpoint/2010/main" val="2592737014"/>
              </p:ext>
            </p:extLst>
          </p:nvPr>
        </p:nvGraphicFramePr>
        <p:xfrm>
          <a:off x="838200" y="1926266"/>
          <a:ext cx="5701145"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12036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417922" y="1884651"/>
            <a:ext cx="5737781" cy="4372899"/>
          </a:xfrm>
        </p:spPr>
        <p:txBody>
          <a:bodyPr>
            <a:noAutofit/>
          </a:bodyPr>
          <a:lstStyle/>
          <a:p>
            <a:pPr marL="285750" indent="-285750" algn="just">
              <a:buFont typeface="Arial" panose="020B0604020202020204" pitchFamily="34" charset="0"/>
              <a:buChar char="•"/>
            </a:pPr>
            <a:r>
              <a:rPr lang="en-IE" sz="1800" b="1" dirty="0">
                <a:latin typeface="+mj-lt"/>
              </a:rPr>
              <a:t>Efficiency</a:t>
            </a:r>
            <a:r>
              <a:rPr lang="en-IE" sz="1800" dirty="0">
                <a:latin typeface="+mj-lt"/>
              </a:rPr>
              <a:t>: people resist even the most appealing reforms because in the short-run they threaten to worsen performance.</a:t>
            </a:r>
          </a:p>
          <a:p>
            <a:pPr marL="285750" indent="-285750" algn="just">
              <a:buFont typeface="Arial" panose="020B0604020202020204" pitchFamily="34" charset="0"/>
              <a:buChar char="•"/>
            </a:pPr>
            <a:r>
              <a:rPr lang="en-IE" sz="1800" b="1" dirty="0">
                <a:latin typeface="+mj-lt"/>
              </a:rPr>
              <a:t>Interests</a:t>
            </a:r>
            <a:r>
              <a:rPr lang="en-IE" sz="1800" dirty="0">
                <a:latin typeface="+mj-lt"/>
              </a:rPr>
              <a:t>: people commonly have high stakes in stability; the risks of change will appear great compared to the benefits of continuity.</a:t>
            </a:r>
          </a:p>
          <a:p>
            <a:pPr marL="285750" indent="-285750" algn="just">
              <a:buFont typeface="Arial" panose="020B0604020202020204" pitchFamily="34" charset="0"/>
              <a:buChar char="•"/>
            </a:pPr>
            <a:r>
              <a:rPr lang="en-IE" sz="1800" b="1" dirty="0">
                <a:latin typeface="+mj-lt"/>
              </a:rPr>
              <a:t>Minds</a:t>
            </a:r>
            <a:r>
              <a:rPr lang="en-IE" sz="1800" dirty="0">
                <a:latin typeface="+mj-lt"/>
              </a:rPr>
              <a:t>: the more the system appears to work, giving people security and prosperity the more its norms will become embedded as part of peoples’ very sense of identity.</a:t>
            </a:r>
          </a:p>
          <a:p>
            <a:pPr marL="285750" indent="-285750" algn="just">
              <a:buFont typeface="Arial" panose="020B0604020202020204" pitchFamily="34" charset="0"/>
              <a:buChar char="•"/>
            </a:pPr>
            <a:r>
              <a:rPr lang="en-IE" sz="1800" b="1" dirty="0">
                <a:latin typeface="+mj-lt"/>
              </a:rPr>
              <a:t>Relationships</a:t>
            </a:r>
            <a:r>
              <a:rPr lang="en-IE" sz="1800" dirty="0">
                <a:solidFill>
                  <a:srgbClr val="0568FB"/>
                </a:solidFill>
                <a:latin typeface="+mj-lt"/>
              </a:rPr>
              <a:t>: e</a:t>
            </a:r>
            <a:r>
              <a:rPr lang="en-IE" sz="1800" dirty="0">
                <a:latin typeface="+mj-lt"/>
              </a:rPr>
              <a:t>vents in the business, government and the social sector depend on personal relationships. Networks of favours and debts can be key for getting things to happen within a stable system, but they are likely to seriously impede any radical change.</a:t>
            </a:r>
          </a:p>
        </p:txBody>
      </p:sp>
      <p:sp>
        <p:nvSpPr>
          <p:cNvPr id="2" name="Title 1"/>
          <p:cNvSpPr>
            <a:spLocks noGrp="1"/>
          </p:cNvSpPr>
          <p:nvPr>
            <p:ph type="title"/>
          </p:nvPr>
        </p:nvSpPr>
        <p:spPr/>
        <p:txBody>
          <a:bodyPr/>
          <a:lstStyle/>
          <a:p>
            <a:r>
              <a:rPr lang="lt-LT" dirty="0"/>
              <a:t>4. </a:t>
            </a:r>
            <a:r>
              <a:rPr lang="en-US" b="1" dirty="0"/>
              <a:t>Social innovation | </a:t>
            </a:r>
            <a:r>
              <a:rPr lang="en-US" sz="3600" dirty="0"/>
              <a:t>4.4. Barriers to social innovation</a:t>
            </a:r>
            <a:endParaRPr lang="lt-LT" dirty="0"/>
          </a:p>
        </p:txBody>
      </p:sp>
    </p:spTree>
    <p:extLst>
      <p:ext uri="{BB962C8B-B14F-4D97-AF65-F5344CB8AC3E}">
        <p14:creationId xmlns:p14="http://schemas.microsoft.com/office/powerpoint/2010/main" val="1335217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b="1" dirty="0"/>
              <a:t>5. </a:t>
            </a:r>
            <a:r>
              <a:rPr lang="pt-PT" b="1" dirty="0" err="1"/>
              <a:t>Innovation</a:t>
            </a:r>
            <a:r>
              <a:rPr lang="pt-PT" b="1" dirty="0"/>
              <a:t> deficits: business </a:t>
            </a:r>
            <a:r>
              <a:rPr lang="pt-PT" b="1" dirty="0" err="1"/>
              <a:t>and</a:t>
            </a:r>
            <a:r>
              <a:rPr lang="pt-PT" b="1" dirty="0"/>
              <a:t> social </a:t>
            </a:r>
            <a:r>
              <a:rPr lang="pt-PT" b="1" dirty="0" err="1"/>
              <a:t>change</a:t>
            </a:r>
            <a:r>
              <a:rPr lang="pt-PT" b="1" dirty="0"/>
              <a:t> </a:t>
            </a:r>
            <a:r>
              <a:rPr lang="pt-PT" b="1" dirty="0" err="1"/>
              <a:t>opportunities</a:t>
            </a:r>
            <a:r>
              <a:rPr lang="pt-PT" b="1" dirty="0"/>
              <a:t>?</a:t>
            </a:r>
            <a:endParaRPr lang="lt-LT" dirty="0"/>
          </a:p>
        </p:txBody>
      </p:sp>
      <p:sp>
        <p:nvSpPr>
          <p:cNvPr id="6" name="Title 1">
            <a:extLst>
              <a:ext uri="{FF2B5EF4-FFF2-40B4-BE49-F238E27FC236}">
                <a16:creationId xmlns:a16="http://schemas.microsoft.com/office/drawing/2014/main" id="{D33CBAA9-C811-C827-C7FC-415FC26AE8AB}"/>
              </a:ext>
            </a:extLst>
          </p:cNvPr>
          <p:cNvSpPr txBox="1">
            <a:spLocks/>
          </p:cNvSpPr>
          <p:nvPr/>
        </p:nvSpPr>
        <p:spPr>
          <a:xfrm>
            <a:off x="2781419" y="3603716"/>
            <a:ext cx="6040121" cy="125341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9900"/>
                </a:solidFill>
                <a:latin typeface="+mj-lt"/>
                <a:ea typeface="+mj-ea"/>
                <a:cs typeface="+mj-cs"/>
              </a:defRPr>
            </a:lvl1pPr>
          </a:lstStyle>
          <a:p>
            <a:pPr algn="ctr"/>
            <a:r>
              <a:rPr lang="en-IE" sz="2400" b="1">
                <a:solidFill>
                  <a:schemeClr val="tx1"/>
                </a:solidFill>
              </a:rPr>
              <a:t>7 fields with severe innovation deficits</a:t>
            </a:r>
            <a:r>
              <a:rPr lang="en-IE" sz="2400">
                <a:solidFill>
                  <a:schemeClr val="tx1"/>
                </a:solidFill>
              </a:rPr>
              <a:t> </a:t>
            </a:r>
            <a:r>
              <a:rPr lang="en-IE" sz="2400" i="1">
                <a:solidFill>
                  <a:schemeClr val="tx1"/>
                </a:solidFill>
              </a:rPr>
              <a:t>(i.e. </a:t>
            </a:r>
            <a:r>
              <a:rPr lang="en-IE" sz="2400" b="1" i="1" u="sng">
                <a:solidFill>
                  <a:schemeClr val="tx1"/>
                </a:solidFill>
              </a:rPr>
              <a:t>great opportunities for business and social change</a:t>
            </a:r>
            <a:r>
              <a:rPr lang="en-IE" sz="2400" i="1">
                <a:solidFill>
                  <a:schemeClr val="tx1"/>
                </a:solidFill>
              </a:rPr>
              <a:t>)</a:t>
            </a:r>
            <a:endParaRPr lang="en-US" sz="2400" i="1" dirty="0">
              <a:solidFill>
                <a:schemeClr val="tx1"/>
              </a:solidFill>
            </a:endParaRPr>
          </a:p>
        </p:txBody>
      </p:sp>
      <p:sp>
        <p:nvSpPr>
          <p:cNvPr id="7" name="Content Placeholder 2">
            <a:extLst>
              <a:ext uri="{FF2B5EF4-FFF2-40B4-BE49-F238E27FC236}">
                <a16:creationId xmlns:a16="http://schemas.microsoft.com/office/drawing/2014/main" id="{E4AA5212-73D2-9D62-5EC9-B3435BF86787}"/>
              </a:ext>
            </a:extLst>
          </p:cNvPr>
          <p:cNvSpPr txBox="1">
            <a:spLocks/>
          </p:cNvSpPr>
          <p:nvPr/>
        </p:nvSpPr>
        <p:spPr>
          <a:xfrm>
            <a:off x="358219" y="2175589"/>
            <a:ext cx="10750180" cy="1253411"/>
          </a:xfrm>
          <a:prstGeom prst="rect">
            <a:avLst/>
          </a:prstGeom>
        </p:spPr>
        <p:style>
          <a:lnRef idx="2">
            <a:schemeClr val="accent2"/>
          </a:lnRef>
          <a:fillRef idx="1">
            <a:schemeClr val="lt1"/>
          </a:fillRef>
          <a:effectRef idx="0">
            <a:schemeClr val="accent2"/>
          </a:effectRef>
          <a:fontRef idx="minor">
            <a:schemeClr val="dk1"/>
          </a:fontRef>
        </p:style>
        <p:txBody>
          <a:bodyPr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ctr">
              <a:buFont typeface="Arial" panose="020B0604020202020204" pitchFamily="34" charset="0"/>
              <a:buNone/>
            </a:pPr>
            <a:r>
              <a:rPr lang="en-IE" sz="2600">
                <a:solidFill>
                  <a:schemeClr val="tx1"/>
                </a:solidFill>
                <a:latin typeface="+mj-lt"/>
              </a:rPr>
              <a:t>Innovation becomes an imperative when problems are getting worse, when systems are not working or when institutions reflect past rather than present problems.</a:t>
            </a:r>
            <a:endParaRPr lang="en-US" sz="2600" dirty="0">
              <a:solidFill>
                <a:schemeClr val="tx1"/>
              </a:solidFill>
              <a:latin typeface="+mj-lt"/>
            </a:endParaRPr>
          </a:p>
        </p:txBody>
      </p:sp>
      <p:sp>
        <p:nvSpPr>
          <p:cNvPr id="8" name="Seta de Movimento para a Direita 7">
            <a:extLst>
              <a:ext uri="{FF2B5EF4-FFF2-40B4-BE49-F238E27FC236}">
                <a16:creationId xmlns:a16="http://schemas.microsoft.com/office/drawing/2014/main" id="{1F3CCCDF-D565-80FA-C30C-83D32C138587}"/>
              </a:ext>
            </a:extLst>
          </p:cNvPr>
          <p:cNvSpPr/>
          <p:nvPr/>
        </p:nvSpPr>
        <p:spPr>
          <a:xfrm rot="5400000">
            <a:off x="5191665" y="5298518"/>
            <a:ext cx="1342825" cy="768632"/>
          </a:xfrm>
          <a:prstGeom prst="stripedRightArrow">
            <a:avLst>
              <a:gd name="adj1" fmla="val 54406"/>
              <a:gd name="adj2" fmla="val 50000"/>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967194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b="1" dirty="0"/>
              <a:t>5. </a:t>
            </a:r>
            <a:r>
              <a:rPr lang="pt-PT" b="1" dirty="0" err="1"/>
              <a:t>Innovation</a:t>
            </a:r>
            <a:r>
              <a:rPr lang="pt-PT" b="1" dirty="0"/>
              <a:t> deficits: business </a:t>
            </a:r>
            <a:r>
              <a:rPr lang="pt-PT" b="1" dirty="0" err="1"/>
              <a:t>and</a:t>
            </a:r>
            <a:r>
              <a:rPr lang="pt-PT" b="1" dirty="0"/>
              <a:t> social </a:t>
            </a:r>
            <a:r>
              <a:rPr lang="pt-PT" b="1" dirty="0" err="1"/>
              <a:t>change</a:t>
            </a:r>
            <a:r>
              <a:rPr lang="pt-PT" b="1" dirty="0"/>
              <a:t> </a:t>
            </a:r>
            <a:r>
              <a:rPr lang="pt-PT" b="1" dirty="0" err="1"/>
              <a:t>opportunities</a:t>
            </a:r>
            <a:r>
              <a:rPr lang="pt-PT" b="1" dirty="0"/>
              <a:t>?</a:t>
            </a:r>
            <a:endParaRPr lang="lt-LT" dirty="0"/>
          </a:p>
        </p:txBody>
      </p:sp>
      <p:sp>
        <p:nvSpPr>
          <p:cNvPr id="9" name="Title 1">
            <a:extLst>
              <a:ext uri="{FF2B5EF4-FFF2-40B4-BE49-F238E27FC236}">
                <a16:creationId xmlns:a16="http://schemas.microsoft.com/office/drawing/2014/main" id="{E4423599-0E11-48A6-D803-E90541BEA9EF}"/>
              </a:ext>
            </a:extLst>
          </p:cNvPr>
          <p:cNvSpPr txBox="1">
            <a:spLocks/>
          </p:cNvSpPr>
          <p:nvPr/>
        </p:nvSpPr>
        <p:spPr>
          <a:xfrm>
            <a:off x="417922" y="1690688"/>
            <a:ext cx="52578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9900"/>
                </a:solidFill>
                <a:latin typeface="+mj-lt"/>
                <a:ea typeface="+mj-ea"/>
                <a:cs typeface="+mj-cs"/>
              </a:defRPr>
            </a:lvl1pPr>
          </a:lstStyle>
          <a:p>
            <a:r>
              <a:rPr lang="en-US" sz="2400" b="1">
                <a:solidFill>
                  <a:schemeClr val="tx1"/>
                </a:solidFill>
              </a:rPr>
              <a:t>1) </a:t>
            </a:r>
            <a:r>
              <a:rPr lang="en-IE" sz="2400" b="1">
                <a:solidFill>
                  <a:schemeClr val="tx1"/>
                </a:solidFill>
              </a:rPr>
              <a:t>Rising life expectancy</a:t>
            </a:r>
            <a:endParaRPr lang="en-US" sz="2400" dirty="0">
              <a:solidFill>
                <a:schemeClr val="tx1"/>
              </a:solidFill>
            </a:endParaRPr>
          </a:p>
        </p:txBody>
      </p:sp>
      <p:sp>
        <p:nvSpPr>
          <p:cNvPr id="10" name="Content Placeholder 2">
            <a:extLst>
              <a:ext uri="{FF2B5EF4-FFF2-40B4-BE49-F238E27FC236}">
                <a16:creationId xmlns:a16="http://schemas.microsoft.com/office/drawing/2014/main" id="{99D9F308-F36E-8405-F565-9EED1956DB39}"/>
              </a:ext>
            </a:extLst>
          </p:cNvPr>
          <p:cNvSpPr txBox="1">
            <a:spLocks/>
          </p:cNvSpPr>
          <p:nvPr/>
        </p:nvSpPr>
        <p:spPr>
          <a:xfrm>
            <a:off x="417922" y="2731731"/>
            <a:ext cx="10515600" cy="1872673"/>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buFont typeface="Arial" panose="020B0604020202020204" pitchFamily="34" charset="0"/>
              <a:buNone/>
            </a:pPr>
            <a:r>
              <a:rPr lang="en-IE" sz="1800" b="1" u="sng" dirty="0">
                <a:solidFill>
                  <a:schemeClr val="tx1"/>
                </a:solidFill>
                <a:latin typeface="+mj-lt"/>
              </a:rPr>
              <a:t>Requires:</a:t>
            </a:r>
          </a:p>
          <a:p>
            <a:pPr algn="just"/>
            <a:r>
              <a:rPr lang="en-IE" sz="1800" dirty="0">
                <a:solidFill>
                  <a:schemeClr val="tx1"/>
                </a:solidFill>
                <a:latin typeface="+mj-lt"/>
              </a:rPr>
              <a:t>New ways of organising pensions, care and mutual support,</a:t>
            </a:r>
          </a:p>
          <a:p>
            <a:pPr algn="just"/>
            <a:r>
              <a:rPr lang="en-IE" sz="1800" dirty="0">
                <a:solidFill>
                  <a:schemeClr val="tx1"/>
                </a:solidFill>
                <a:latin typeface="+mj-lt"/>
              </a:rPr>
              <a:t>New models of housing and urban design (for 4 and 5 generation families and continually changing housing needs)</a:t>
            </a:r>
          </a:p>
          <a:p>
            <a:pPr algn="just"/>
            <a:r>
              <a:rPr lang="en-IE" sz="1800" dirty="0">
                <a:solidFill>
                  <a:schemeClr val="tx1"/>
                </a:solidFill>
                <a:latin typeface="+mj-lt"/>
              </a:rPr>
              <a:t>New methods for countering isolation.</a:t>
            </a:r>
          </a:p>
        </p:txBody>
      </p:sp>
      <p:sp>
        <p:nvSpPr>
          <p:cNvPr id="11" name="Title 1">
            <a:extLst>
              <a:ext uri="{FF2B5EF4-FFF2-40B4-BE49-F238E27FC236}">
                <a16:creationId xmlns:a16="http://schemas.microsoft.com/office/drawing/2014/main" id="{4B1B24B6-895D-A77E-6126-43CD0BE49C8C}"/>
              </a:ext>
            </a:extLst>
          </p:cNvPr>
          <p:cNvSpPr txBox="1">
            <a:spLocks/>
          </p:cNvSpPr>
          <p:nvPr/>
        </p:nvSpPr>
        <p:spPr>
          <a:xfrm>
            <a:off x="417922" y="4617527"/>
            <a:ext cx="4215714" cy="70702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2) Climate change</a:t>
            </a:r>
          </a:p>
        </p:txBody>
      </p:sp>
      <p:sp>
        <p:nvSpPr>
          <p:cNvPr id="12" name="Content Placeholder 2">
            <a:extLst>
              <a:ext uri="{FF2B5EF4-FFF2-40B4-BE49-F238E27FC236}">
                <a16:creationId xmlns:a16="http://schemas.microsoft.com/office/drawing/2014/main" id="{AEF55798-E312-1E08-4916-F7F49BC18121}"/>
              </a:ext>
            </a:extLst>
          </p:cNvPr>
          <p:cNvSpPr txBox="1">
            <a:spLocks/>
          </p:cNvSpPr>
          <p:nvPr/>
        </p:nvSpPr>
        <p:spPr>
          <a:xfrm>
            <a:off x="417922" y="5319063"/>
            <a:ext cx="10515600" cy="1238251"/>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IE" sz="1800" b="1" u="sng" dirty="0">
                <a:latin typeface="+mj-lt"/>
              </a:rPr>
              <a:t>Requires:</a:t>
            </a:r>
            <a:endParaRPr lang="en-IE" sz="1800" dirty="0">
              <a:latin typeface="+mj-lt"/>
            </a:endParaRPr>
          </a:p>
          <a:p>
            <a:pPr algn="just"/>
            <a:r>
              <a:rPr lang="en-IE" sz="1800" dirty="0">
                <a:latin typeface="+mj-lt"/>
              </a:rPr>
              <a:t>Requires new thinking on how to reorder cities, transport systems, energy and housing to dramatically reduce carbon emissions.</a:t>
            </a:r>
          </a:p>
          <a:p>
            <a:pPr algn="just"/>
            <a:r>
              <a:rPr lang="en-IE" sz="1800" dirty="0">
                <a:latin typeface="+mj-lt"/>
              </a:rPr>
              <a:t>Technology has a decisive role to play – but so will social innovations which help to change behaviour.</a:t>
            </a:r>
          </a:p>
        </p:txBody>
      </p:sp>
    </p:spTree>
    <p:extLst>
      <p:ext uri="{BB962C8B-B14F-4D97-AF65-F5344CB8AC3E}">
        <p14:creationId xmlns:p14="http://schemas.microsoft.com/office/powerpoint/2010/main" val="2214005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b="1" dirty="0"/>
              <a:t>5. </a:t>
            </a:r>
            <a:r>
              <a:rPr lang="pt-PT" b="1" dirty="0" err="1"/>
              <a:t>Innovation</a:t>
            </a:r>
            <a:r>
              <a:rPr lang="pt-PT" b="1" dirty="0"/>
              <a:t> deficits: business </a:t>
            </a:r>
            <a:r>
              <a:rPr lang="pt-PT" b="1" dirty="0" err="1"/>
              <a:t>and</a:t>
            </a:r>
            <a:r>
              <a:rPr lang="pt-PT" b="1" dirty="0"/>
              <a:t> social </a:t>
            </a:r>
            <a:r>
              <a:rPr lang="pt-PT" b="1" dirty="0" err="1"/>
              <a:t>change</a:t>
            </a:r>
            <a:r>
              <a:rPr lang="pt-PT" b="1" dirty="0"/>
              <a:t> </a:t>
            </a:r>
            <a:r>
              <a:rPr lang="pt-PT" b="1" dirty="0" err="1"/>
              <a:t>opportunities</a:t>
            </a:r>
            <a:r>
              <a:rPr lang="pt-PT" b="1" dirty="0"/>
              <a:t>?</a:t>
            </a:r>
            <a:endParaRPr lang="lt-LT" dirty="0"/>
          </a:p>
        </p:txBody>
      </p:sp>
      <p:sp>
        <p:nvSpPr>
          <p:cNvPr id="7" name="Title 1">
            <a:extLst>
              <a:ext uri="{FF2B5EF4-FFF2-40B4-BE49-F238E27FC236}">
                <a16:creationId xmlns:a16="http://schemas.microsoft.com/office/drawing/2014/main" id="{E4E8F8DD-5A8F-3D81-64D3-4F81F4011A85}"/>
              </a:ext>
            </a:extLst>
          </p:cNvPr>
          <p:cNvSpPr txBox="1">
            <a:spLocks/>
          </p:cNvSpPr>
          <p:nvPr/>
        </p:nvSpPr>
        <p:spPr>
          <a:xfrm>
            <a:off x="358219" y="1690688"/>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9900"/>
                </a:solidFill>
                <a:latin typeface="+mj-lt"/>
                <a:ea typeface="+mj-ea"/>
                <a:cs typeface="+mj-cs"/>
              </a:defRPr>
            </a:lvl1pPr>
          </a:lstStyle>
          <a:p>
            <a:r>
              <a:rPr lang="en-US" sz="2600" b="1">
                <a:solidFill>
                  <a:schemeClr val="tx1"/>
                </a:solidFill>
              </a:rPr>
              <a:t>3) Severe inequalities</a:t>
            </a:r>
            <a:endParaRPr lang="en-US" sz="2600" b="1" dirty="0">
              <a:solidFill>
                <a:schemeClr val="tx1"/>
              </a:solidFill>
            </a:endParaRPr>
          </a:p>
        </p:txBody>
      </p:sp>
      <p:sp>
        <p:nvSpPr>
          <p:cNvPr id="8" name="Content Placeholder 2">
            <a:extLst>
              <a:ext uri="{FF2B5EF4-FFF2-40B4-BE49-F238E27FC236}">
                <a16:creationId xmlns:a16="http://schemas.microsoft.com/office/drawing/2014/main" id="{4E4C79AD-C390-6B74-7E7D-D222F952FE31}"/>
              </a:ext>
            </a:extLst>
          </p:cNvPr>
          <p:cNvSpPr txBox="1">
            <a:spLocks/>
          </p:cNvSpPr>
          <p:nvPr/>
        </p:nvSpPr>
        <p:spPr>
          <a:xfrm>
            <a:off x="358219" y="2686562"/>
            <a:ext cx="10515600" cy="1295605"/>
          </a:xfrm>
          <a:prstGeom prst="rect">
            <a:avLst/>
          </a:prstGeom>
        </p:spPr>
        <p:style>
          <a:lnRef idx="2">
            <a:schemeClr val="accent2"/>
          </a:lnRef>
          <a:fillRef idx="1">
            <a:schemeClr val="lt1"/>
          </a:fillRef>
          <a:effectRef idx="0">
            <a:schemeClr val="accent2"/>
          </a:effectRef>
          <a:fontRef idx="minor">
            <a:schemeClr val="dk1"/>
          </a:fontRef>
        </p:style>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IE" sz="2000" b="1" u="sng">
                <a:solidFill>
                  <a:schemeClr val="tx1"/>
                </a:solidFill>
                <a:latin typeface="+mj-lt"/>
              </a:rPr>
              <a:t>Requires:</a:t>
            </a:r>
            <a:endParaRPr lang="en-IE" sz="2000">
              <a:solidFill>
                <a:schemeClr val="tx1"/>
              </a:solidFill>
              <a:latin typeface="+mj-lt"/>
            </a:endParaRPr>
          </a:p>
          <a:p>
            <a:r>
              <a:rPr lang="en-IE" sz="2000">
                <a:solidFill>
                  <a:schemeClr val="tx1"/>
                </a:solidFill>
                <a:latin typeface="+mj-lt"/>
              </a:rPr>
              <a:t>They have worsened in many societies and tend to be associated with many other social ills, ranging from violence to mental illness. </a:t>
            </a:r>
          </a:p>
          <a:p>
            <a:endParaRPr lang="en-US" sz="2000" dirty="0">
              <a:solidFill>
                <a:schemeClr val="tx1"/>
              </a:solidFill>
              <a:latin typeface="+mj-lt"/>
            </a:endParaRPr>
          </a:p>
        </p:txBody>
      </p:sp>
      <p:sp>
        <p:nvSpPr>
          <p:cNvPr id="13" name="Title 1">
            <a:extLst>
              <a:ext uri="{FF2B5EF4-FFF2-40B4-BE49-F238E27FC236}">
                <a16:creationId xmlns:a16="http://schemas.microsoft.com/office/drawing/2014/main" id="{A302C62A-C5D6-6EC7-F33C-9BC6110A9F22}"/>
              </a:ext>
            </a:extLst>
          </p:cNvPr>
          <p:cNvSpPr txBox="1">
            <a:spLocks/>
          </p:cNvSpPr>
          <p:nvPr/>
        </p:nvSpPr>
        <p:spPr>
          <a:xfrm>
            <a:off x="358219" y="413882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4) </a:t>
            </a:r>
            <a:r>
              <a:rPr lang="en-IE" sz="2400" b="1" dirty="0"/>
              <a:t>Rising incidence of long-term conditions</a:t>
            </a:r>
            <a:endParaRPr lang="en-US" sz="2400" b="1" dirty="0"/>
          </a:p>
        </p:txBody>
      </p:sp>
      <p:sp>
        <p:nvSpPr>
          <p:cNvPr id="14" name="Content Placeholder 2">
            <a:extLst>
              <a:ext uri="{FF2B5EF4-FFF2-40B4-BE49-F238E27FC236}">
                <a16:creationId xmlns:a16="http://schemas.microsoft.com/office/drawing/2014/main" id="{42E5922A-0BC1-0B4B-9C8A-E4265B7B1672}"/>
              </a:ext>
            </a:extLst>
          </p:cNvPr>
          <p:cNvSpPr txBox="1">
            <a:spLocks/>
          </p:cNvSpPr>
          <p:nvPr/>
        </p:nvSpPr>
        <p:spPr>
          <a:xfrm>
            <a:off x="358219" y="5164010"/>
            <a:ext cx="10515600" cy="109057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000" b="1" u="sng" dirty="0">
                <a:latin typeface="+mj-lt"/>
              </a:rPr>
              <a:t>Requires:</a:t>
            </a:r>
          </a:p>
          <a:p>
            <a:r>
              <a:rPr lang="en-IE" sz="2000" dirty="0">
                <a:latin typeface="+mj-lt"/>
              </a:rPr>
              <a:t>Examples such</a:t>
            </a:r>
            <a:r>
              <a:rPr lang="en-IE" sz="2000" b="1" dirty="0">
                <a:latin typeface="+mj-lt"/>
              </a:rPr>
              <a:t> </a:t>
            </a:r>
            <a:r>
              <a:rPr lang="en-IE" sz="2000" strike="sngStrike" dirty="0">
                <a:latin typeface="+mj-lt"/>
              </a:rPr>
              <a:t>such</a:t>
            </a:r>
            <a:r>
              <a:rPr lang="en-IE" sz="2000" dirty="0">
                <a:latin typeface="+mj-lt"/>
              </a:rPr>
              <a:t> as arthritis, depression, diabetes, cancers and heart diseases demand novel social solutions as well as new models of medical support. </a:t>
            </a:r>
          </a:p>
          <a:p>
            <a:endParaRPr lang="en-US" sz="2000" dirty="0">
              <a:latin typeface="+mj-lt"/>
            </a:endParaRPr>
          </a:p>
        </p:txBody>
      </p:sp>
    </p:spTree>
    <p:extLst>
      <p:ext uri="{BB962C8B-B14F-4D97-AF65-F5344CB8AC3E}">
        <p14:creationId xmlns:p14="http://schemas.microsoft.com/office/powerpoint/2010/main" val="3034298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b="1" dirty="0"/>
              <a:t>5. </a:t>
            </a:r>
            <a:r>
              <a:rPr lang="pt-PT" b="1" dirty="0" err="1"/>
              <a:t>Innovation</a:t>
            </a:r>
            <a:r>
              <a:rPr lang="pt-PT" b="1" dirty="0"/>
              <a:t> deficits: business </a:t>
            </a:r>
            <a:r>
              <a:rPr lang="pt-PT" b="1" dirty="0" err="1"/>
              <a:t>and</a:t>
            </a:r>
            <a:r>
              <a:rPr lang="pt-PT" b="1" dirty="0"/>
              <a:t> social </a:t>
            </a:r>
            <a:r>
              <a:rPr lang="pt-PT" b="1" dirty="0" err="1"/>
              <a:t>change</a:t>
            </a:r>
            <a:r>
              <a:rPr lang="pt-PT" b="1" dirty="0"/>
              <a:t> </a:t>
            </a:r>
            <a:r>
              <a:rPr lang="pt-PT" b="1" dirty="0" err="1"/>
              <a:t>opportunities</a:t>
            </a:r>
            <a:r>
              <a:rPr lang="pt-PT" b="1" dirty="0"/>
              <a:t>?</a:t>
            </a:r>
            <a:endParaRPr lang="lt-LT" dirty="0"/>
          </a:p>
        </p:txBody>
      </p:sp>
      <p:sp>
        <p:nvSpPr>
          <p:cNvPr id="9" name="Title 1">
            <a:extLst>
              <a:ext uri="{FF2B5EF4-FFF2-40B4-BE49-F238E27FC236}">
                <a16:creationId xmlns:a16="http://schemas.microsoft.com/office/drawing/2014/main" id="{AEFDD7BE-85F4-6820-5373-C126CAC2F22A}"/>
              </a:ext>
            </a:extLst>
          </p:cNvPr>
          <p:cNvSpPr txBox="1">
            <a:spLocks/>
          </p:cNvSpPr>
          <p:nvPr/>
        </p:nvSpPr>
        <p:spPr>
          <a:xfrm>
            <a:off x="358219" y="19344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9900"/>
                </a:solidFill>
                <a:latin typeface="+mj-lt"/>
                <a:ea typeface="+mj-ea"/>
                <a:cs typeface="+mj-cs"/>
              </a:defRPr>
            </a:lvl1pPr>
          </a:lstStyle>
          <a:p>
            <a:r>
              <a:rPr lang="en-US" sz="2400" b="1">
                <a:solidFill>
                  <a:schemeClr val="tx1"/>
                </a:solidFill>
              </a:rPr>
              <a:t>5) </a:t>
            </a:r>
            <a:r>
              <a:rPr lang="en-IE" sz="2400" b="1">
                <a:solidFill>
                  <a:schemeClr val="tx1"/>
                </a:solidFill>
              </a:rPr>
              <a:t>Behavioural problems of affluence</a:t>
            </a:r>
            <a:endParaRPr lang="en-US" sz="2400" b="1" dirty="0">
              <a:solidFill>
                <a:schemeClr val="tx1"/>
              </a:solidFill>
            </a:endParaRPr>
          </a:p>
        </p:txBody>
      </p:sp>
      <p:sp>
        <p:nvSpPr>
          <p:cNvPr id="10" name="Content Placeholder 2">
            <a:extLst>
              <a:ext uri="{FF2B5EF4-FFF2-40B4-BE49-F238E27FC236}">
                <a16:creationId xmlns:a16="http://schemas.microsoft.com/office/drawing/2014/main" id="{01AF2672-346C-59E1-B4DD-D9A3CDF6CAA0}"/>
              </a:ext>
            </a:extLst>
          </p:cNvPr>
          <p:cNvSpPr txBox="1">
            <a:spLocks/>
          </p:cNvSpPr>
          <p:nvPr/>
        </p:nvSpPr>
        <p:spPr>
          <a:xfrm>
            <a:off x="358219" y="2920785"/>
            <a:ext cx="10515600" cy="1016429"/>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IE" sz="2000" b="1" u="sng">
                <a:solidFill>
                  <a:schemeClr val="tx1"/>
                </a:solidFill>
                <a:latin typeface="+mj-lt"/>
              </a:rPr>
              <a:t>Requires:</a:t>
            </a:r>
          </a:p>
          <a:p>
            <a:r>
              <a:rPr lang="en-IE" sz="2000">
                <a:solidFill>
                  <a:schemeClr val="tx1"/>
                </a:solidFill>
                <a:latin typeface="+mj-lt"/>
              </a:rPr>
              <a:t>Including obesity, bad diets and inactivity as well as addictions to alcohol, drugs and gambling.</a:t>
            </a:r>
            <a:endParaRPr lang="en-IE" sz="2000" dirty="0">
              <a:solidFill>
                <a:schemeClr val="tx1"/>
              </a:solidFill>
              <a:latin typeface="+mj-lt"/>
            </a:endParaRPr>
          </a:p>
        </p:txBody>
      </p:sp>
      <p:sp>
        <p:nvSpPr>
          <p:cNvPr id="11" name="Title 1">
            <a:extLst>
              <a:ext uri="{FF2B5EF4-FFF2-40B4-BE49-F238E27FC236}">
                <a16:creationId xmlns:a16="http://schemas.microsoft.com/office/drawing/2014/main" id="{32547C7D-02E9-69C1-55E5-E0205F55CDB6}"/>
              </a:ext>
            </a:extLst>
          </p:cNvPr>
          <p:cNvSpPr txBox="1">
            <a:spLocks/>
          </p:cNvSpPr>
          <p:nvPr/>
        </p:nvSpPr>
        <p:spPr>
          <a:xfrm>
            <a:off x="358219" y="4381285"/>
            <a:ext cx="10515600" cy="5422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6) </a:t>
            </a:r>
            <a:r>
              <a:rPr lang="en-IE" sz="2400" b="1" dirty="0"/>
              <a:t>Difficult transitions to adulthood </a:t>
            </a:r>
            <a:endParaRPr lang="en-US" sz="2400" b="1" dirty="0"/>
          </a:p>
        </p:txBody>
      </p:sp>
      <p:sp>
        <p:nvSpPr>
          <p:cNvPr id="12" name="Content Placeholder 2">
            <a:extLst>
              <a:ext uri="{FF2B5EF4-FFF2-40B4-BE49-F238E27FC236}">
                <a16:creationId xmlns:a16="http://schemas.microsoft.com/office/drawing/2014/main" id="{7D6C6394-5A75-9D44-F7C8-802FCCC45AE8}"/>
              </a:ext>
            </a:extLst>
          </p:cNvPr>
          <p:cNvSpPr txBox="1">
            <a:spLocks/>
          </p:cNvSpPr>
          <p:nvPr/>
        </p:nvSpPr>
        <p:spPr>
          <a:xfrm>
            <a:off x="358219" y="5058449"/>
            <a:ext cx="10515600" cy="1016429"/>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IE" sz="2000" b="1" u="sng" dirty="0">
                <a:latin typeface="+mj-lt"/>
              </a:rPr>
              <a:t>Requires:</a:t>
            </a:r>
          </a:p>
          <a:p>
            <a:r>
              <a:rPr lang="en-IE" sz="2000" dirty="0">
                <a:latin typeface="+mj-lt"/>
              </a:rPr>
              <a:t>Requires new ways to help teenagers successfully navigate their way into more stable careers, relationships and lifestyles.</a:t>
            </a:r>
          </a:p>
        </p:txBody>
      </p:sp>
    </p:spTree>
    <p:extLst>
      <p:ext uri="{BB962C8B-B14F-4D97-AF65-F5344CB8AC3E}">
        <p14:creationId xmlns:p14="http://schemas.microsoft.com/office/powerpoint/2010/main" val="2678933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PT" b="1" dirty="0"/>
              <a:t>5. </a:t>
            </a:r>
            <a:r>
              <a:rPr lang="pt-PT" b="1" dirty="0" err="1"/>
              <a:t>Innovation</a:t>
            </a:r>
            <a:r>
              <a:rPr lang="pt-PT" b="1" dirty="0"/>
              <a:t> deficits: business </a:t>
            </a:r>
            <a:r>
              <a:rPr lang="pt-PT" b="1" dirty="0" err="1"/>
              <a:t>and</a:t>
            </a:r>
            <a:r>
              <a:rPr lang="pt-PT" b="1" dirty="0"/>
              <a:t> social </a:t>
            </a:r>
            <a:r>
              <a:rPr lang="pt-PT" b="1" dirty="0" err="1"/>
              <a:t>change</a:t>
            </a:r>
            <a:r>
              <a:rPr lang="pt-PT" b="1" dirty="0"/>
              <a:t> </a:t>
            </a:r>
            <a:r>
              <a:rPr lang="pt-PT" b="1" dirty="0" err="1"/>
              <a:t>opportunities</a:t>
            </a:r>
            <a:r>
              <a:rPr lang="pt-PT" b="1" dirty="0"/>
              <a:t>?</a:t>
            </a:r>
            <a:endParaRPr lang="lt-LT" dirty="0"/>
          </a:p>
        </p:txBody>
      </p:sp>
      <p:sp>
        <p:nvSpPr>
          <p:cNvPr id="7" name="Title 1">
            <a:extLst>
              <a:ext uri="{FF2B5EF4-FFF2-40B4-BE49-F238E27FC236}">
                <a16:creationId xmlns:a16="http://schemas.microsoft.com/office/drawing/2014/main" id="{8570FDB0-9001-7B83-44E6-B78E76DFE3AE}"/>
              </a:ext>
            </a:extLst>
          </p:cNvPr>
          <p:cNvSpPr txBox="1">
            <a:spLocks/>
          </p:cNvSpPr>
          <p:nvPr/>
        </p:nvSpPr>
        <p:spPr>
          <a:xfrm>
            <a:off x="588819" y="1984830"/>
            <a:ext cx="10515600" cy="5847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FF9900"/>
                </a:solidFill>
                <a:latin typeface="+mj-lt"/>
                <a:ea typeface="+mj-ea"/>
                <a:cs typeface="+mj-cs"/>
              </a:defRPr>
            </a:lvl1pPr>
          </a:lstStyle>
          <a:p>
            <a:r>
              <a:rPr lang="en-US" sz="2400" b="1" dirty="0">
                <a:solidFill>
                  <a:schemeClr val="tx1"/>
                </a:solidFill>
              </a:rPr>
              <a:t>7) Happiness</a:t>
            </a:r>
          </a:p>
        </p:txBody>
      </p:sp>
      <p:sp>
        <p:nvSpPr>
          <p:cNvPr id="8" name="Content Placeholder 2">
            <a:extLst>
              <a:ext uri="{FF2B5EF4-FFF2-40B4-BE49-F238E27FC236}">
                <a16:creationId xmlns:a16="http://schemas.microsoft.com/office/drawing/2014/main" id="{A978F37A-382E-B920-EF0F-71510FEEDB9A}"/>
              </a:ext>
            </a:extLst>
          </p:cNvPr>
          <p:cNvSpPr txBox="1">
            <a:spLocks/>
          </p:cNvSpPr>
          <p:nvPr/>
        </p:nvSpPr>
        <p:spPr>
          <a:xfrm>
            <a:off x="588819" y="2704542"/>
            <a:ext cx="10515600" cy="1448916"/>
          </a:xfrm>
          <a:prstGeom prst="rect">
            <a:avLst/>
          </a:prstGeom>
        </p:spPr>
        <p:style>
          <a:lnRef idx="2">
            <a:schemeClr val="accent2"/>
          </a:lnRef>
          <a:fillRef idx="1">
            <a:schemeClr val="lt1"/>
          </a:fillRef>
          <a:effectRef idx="0">
            <a:schemeClr val="accent2"/>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buFont typeface="Arial" panose="020B0604020202020204" pitchFamily="34" charset="0"/>
              <a:buNone/>
            </a:pPr>
            <a:r>
              <a:rPr lang="en-IE" sz="2000" b="1" u="sng">
                <a:latin typeface="+mj-lt"/>
              </a:rPr>
              <a:t>Requires:</a:t>
            </a:r>
          </a:p>
          <a:p>
            <a:r>
              <a:rPr lang="en-IE" sz="2000">
                <a:latin typeface="+mj-lt"/>
              </a:rPr>
              <a:t>The mismatch between growing GDP, stagnant well being and declining real welfare requires new ways of thinking about public policy and civic action.</a:t>
            </a:r>
            <a:endParaRPr lang="en-IE" sz="2000" dirty="0">
              <a:latin typeface="+mj-lt"/>
            </a:endParaRPr>
          </a:p>
        </p:txBody>
      </p:sp>
    </p:spTree>
    <p:extLst>
      <p:ext uri="{BB962C8B-B14F-4D97-AF65-F5344CB8AC3E}">
        <p14:creationId xmlns:p14="http://schemas.microsoft.com/office/powerpoint/2010/main" val="2357966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a:t>
            </a:r>
            <a:r>
              <a:rPr lang="lt-LT" dirty="0" err="1"/>
              <a:t>Guidelines</a:t>
            </a:r>
            <a:r>
              <a:rPr lang="lt-LT" dirty="0"/>
              <a:t> </a:t>
            </a:r>
            <a:r>
              <a:rPr lang="lt-LT" dirty="0" err="1"/>
              <a:t>for</a:t>
            </a:r>
            <a:r>
              <a:rPr lang="lt-LT" dirty="0"/>
              <a:t> </a:t>
            </a:r>
            <a:r>
              <a:rPr lang="lt-LT" dirty="0" err="1"/>
              <a:t>developing</a:t>
            </a:r>
            <a:r>
              <a:rPr lang="lt-LT" dirty="0"/>
              <a:t> </a:t>
            </a:r>
            <a:r>
              <a:rPr lang="lt-LT" dirty="0" err="1"/>
              <a:t>social</a:t>
            </a:r>
            <a:r>
              <a:rPr lang="lt-LT" dirty="0"/>
              <a:t> </a:t>
            </a:r>
            <a:r>
              <a:rPr lang="lt-LT" dirty="0" err="1"/>
              <a:t>innovation</a:t>
            </a:r>
            <a:endParaRPr lang="lt-LT" dirty="0"/>
          </a:p>
        </p:txBody>
      </p:sp>
      <p:graphicFrame>
        <p:nvGraphicFramePr>
          <p:cNvPr id="4" name="Content Placeholder 2">
            <a:extLst>
              <a:ext uri="{FF2B5EF4-FFF2-40B4-BE49-F238E27FC236}">
                <a16:creationId xmlns:a16="http://schemas.microsoft.com/office/drawing/2014/main" id="{00C8C450-521E-2381-E309-A795675628B4}"/>
              </a:ext>
            </a:extLst>
          </p:cNvPr>
          <p:cNvGraphicFramePr>
            <a:graphicFrameLocks noGrp="1"/>
          </p:cNvGraphicFramePr>
          <p:nvPr>
            <p:ph idx="1"/>
            <p:extLst>
              <p:ext uri="{D42A27DB-BD31-4B8C-83A1-F6EECF244321}">
                <p14:modId xmlns:p14="http://schemas.microsoft.com/office/powerpoint/2010/main" val="3278157598"/>
              </p:ext>
            </p:extLst>
          </p:nvPr>
        </p:nvGraphicFramePr>
        <p:xfrm>
          <a:off x="498764" y="2216726"/>
          <a:ext cx="11233265" cy="3908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27820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a:t>
            </a:r>
            <a:r>
              <a:rPr lang="lt-LT" dirty="0" err="1"/>
              <a:t>Guidelines</a:t>
            </a:r>
            <a:r>
              <a:rPr lang="lt-LT" dirty="0"/>
              <a:t> </a:t>
            </a:r>
            <a:r>
              <a:rPr lang="lt-LT" dirty="0" err="1"/>
              <a:t>for</a:t>
            </a:r>
            <a:r>
              <a:rPr lang="lt-LT" dirty="0"/>
              <a:t> </a:t>
            </a:r>
            <a:r>
              <a:rPr lang="lt-LT" dirty="0" err="1"/>
              <a:t>developing</a:t>
            </a:r>
            <a:r>
              <a:rPr lang="lt-LT" dirty="0"/>
              <a:t> </a:t>
            </a:r>
            <a:r>
              <a:rPr lang="lt-LT" dirty="0" err="1"/>
              <a:t>social</a:t>
            </a:r>
            <a:r>
              <a:rPr lang="lt-LT" dirty="0"/>
              <a:t> </a:t>
            </a:r>
            <a:r>
              <a:rPr lang="lt-LT" dirty="0" err="1"/>
              <a:t>innovation</a:t>
            </a:r>
            <a:endParaRPr lang="lt-LT" dirty="0"/>
          </a:p>
        </p:txBody>
      </p:sp>
      <p:graphicFrame>
        <p:nvGraphicFramePr>
          <p:cNvPr id="6" name="Content Placeholder 2">
            <a:extLst>
              <a:ext uri="{FF2B5EF4-FFF2-40B4-BE49-F238E27FC236}">
                <a16:creationId xmlns:a16="http://schemas.microsoft.com/office/drawing/2014/main" id="{78421455-10AA-E85D-2934-7274A9147317}"/>
              </a:ext>
            </a:extLst>
          </p:cNvPr>
          <p:cNvGraphicFramePr>
            <a:graphicFrameLocks noGrp="1"/>
          </p:cNvGraphicFramePr>
          <p:nvPr>
            <p:ph idx="1"/>
            <p:extLst>
              <p:ext uri="{D42A27DB-BD31-4B8C-83A1-F6EECF244321}">
                <p14:modId xmlns:p14="http://schemas.microsoft.com/office/powerpoint/2010/main" val="2740183961"/>
              </p:ext>
            </p:extLst>
          </p:nvPr>
        </p:nvGraphicFramePr>
        <p:xfrm>
          <a:off x="360218" y="2216726"/>
          <a:ext cx="11371811" cy="39083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77244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a:t>
            </a:r>
            <a:r>
              <a:rPr lang="lt-LT" dirty="0" err="1"/>
              <a:t>Guidelines</a:t>
            </a:r>
            <a:r>
              <a:rPr lang="lt-LT" dirty="0"/>
              <a:t> </a:t>
            </a:r>
            <a:r>
              <a:rPr lang="lt-LT" dirty="0" err="1"/>
              <a:t>for</a:t>
            </a:r>
            <a:r>
              <a:rPr lang="lt-LT" dirty="0"/>
              <a:t> </a:t>
            </a:r>
            <a:r>
              <a:rPr lang="lt-LT" dirty="0" err="1"/>
              <a:t>developing</a:t>
            </a:r>
            <a:r>
              <a:rPr lang="lt-LT" dirty="0"/>
              <a:t> </a:t>
            </a:r>
            <a:r>
              <a:rPr lang="lt-LT" dirty="0" err="1"/>
              <a:t>social</a:t>
            </a:r>
            <a:r>
              <a:rPr lang="lt-LT" dirty="0"/>
              <a:t> </a:t>
            </a:r>
            <a:r>
              <a:rPr lang="lt-LT" dirty="0" err="1"/>
              <a:t>innovation</a:t>
            </a:r>
            <a:endParaRPr lang="lt-LT" dirty="0"/>
          </a:p>
        </p:txBody>
      </p:sp>
      <p:graphicFrame>
        <p:nvGraphicFramePr>
          <p:cNvPr id="7" name="Content Placeholder 2">
            <a:extLst>
              <a:ext uri="{FF2B5EF4-FFF2-40B4-BE49-F238E27FC236}">
                <a16:creationId xmlns:a16="http://schemas.microsoft.com/office/drawing/2014/main" id="{546AFFE0-3D37-D556-27D2-A3409C129E76}"/>
              </a:ext>
            </a:extLst>
          </p:cNvPr>
          <p:cNvGraphicFramePr>
            <a:graphicFrameLocks noGrp="1"/>
          </p:cNvGraphicFramePr>
          <p:nvPr>
            <p:ph idx="1"/>
            <p:extLst>
              <p:ext uri="{D42A27DB-BD31-4B8C-83A1-F6EECF244321}">
                <p14:modId xmlns:p14="http://schemas.microsoft.com/office/powerpoint/2010/main" val="3720292585"/>
              </p:ext>
            </p:extLst>
          </p:nvPr>
        </p:nvGraphicFramePr>
        <p:xfrm>
          <a:off x="766713" y="2244435"/>
          <a:ext cx="10965316" cy="42484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37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err="1"/>
              <a:t>Structure</a:t>
            </a:r>
            <a:endParaRPr lang="lt-LT" dirty="0"/>
          </a:p>
        </p:txBody>
      </p:sp>
      <p:sp>
        <p:nvSpPr>
          <p:cNvPr id="3" name="Content Placeholder 2"/>
          <p:cNvSpPr>
            <a:spLocks noGrp="1"/>
          </p:cNvSpPr>
          <p:nvPr>
            <p:ph idx="1"/>
          </p:nvPr>
        </p:nvSpPr>
        <p:spPr/>
        <p:txBody>
          <a:bodyPr>
            <a:normAutofit fontScale="92500" lnSpcReduction="20000"/>
          </a:bodyPr>
          <a:lstStyle/>
          <a:p>
            <a:pPr marL="0" lvl="0" indent="0">
              <a:buNone/>
            </a:pPr>
            <a:r>
              <a:rPr lang="pt-PT" b="1" dirty="0">
                <a:solidFill>
                  <a:srgbClr val="FF9900"/>
                </a:solidFill>
                <a:latin typeface="+mj-lt"/>
              </a:rPr>
              <a:t>1. </a:t>
            </a:r>
            <a:r>
              <a:rPr lang="pt-PT" b="1" dirty="0" err="1">
                <a:latin typeface="+mj-lt"/>
              </a:rPr>
              <a:t>Description</a:t>
            </a:r>
            <a:endParaRPr lang="pt-PT" b="1" dirty="0">
              <a:latin typeface="+mj-lt"/>
            </a:endParaRPr>
          </a:p>
          <a:p>
            <a:pPr marL="0" lvl="0" indent="0">
              <a:buNone/>
            </a:pPr>
            <a:r>
              <a:rPr lang="pt-PT" b="1" dirty="0">
                <a:solidFill>
                  <a:srgbClr val="FF9900"/>
                </a:solidFill>
                <a:latin typeface="+mj-lt"/>
              </a:rPr>
              <a:t>2. </a:t>
            </a:r>
            <a:r>
              <a:rPr lang="pt-PT" b="1" dirty="0" err="1">
                <a:latin typeface="+mj-lt"/>
              </a:rPr>
              <a:t>Didatical</a:t>
            </a:r>
            <a:r>
              <a:rPr lang="pt-PT" b="1" dirty="0">
                <a:latin typeface="+mj-lt"/>
              </a:rPr>
              <a:t> </a:t>
            </a:r>
            <a:r>
              <a:rPr lang="pt-PT" b="1" dirty="0" err="1">
                <a:latin typeface="+mj-lt"/>
              </a:rPr>
              <a:t>form</a:t>
            </a:r>
            <a:r>
              <a:rPr lang="pt-PT" b="1" dirty="0">
                <a:latin typeface="+mj-lt"/>
              </a:rPr>
              <a:t> </a:t>
            </a:r>
            <a:r>
              <a:rPr lang="pt-PT" b="1" dirty="0" err="1">
                <a:latin typeface="+mj-lt"/>
              </a:rPr>
              <a:t>and</a:t>
            </a:r>
            <a:r>
              <a:rPr lang="pt-PT" b="1" dirty="0">
                <a:latin typeface="+mj-lt"/>
              </a:rPr>
              <a:t> </a:t>
            </a:r>
            <a:r>
              <a:rPr lang="pt-PT" b="1" dirty="0" err="1">
                <a:latin typeface="+mj-lt"/>
              </a:rPr>
              <a:t>assessment</a:t>
            </a:r>
            <a:r>
              <a:rPr lang="pt-PT" b="1" dirty="0">
                <a:latin typeface="+mj-lt"/>
              </a:rPr>
              <a:t> </a:t>
            </a:r>
            <a:r>
              <a:rPr lang="pt-PT" b="1" dirty="0" err="1">
                <a:latin typeface="+mj-lt"/>
              </a:rPr>
              <a:t>method</a:t>
            </a:r>
            <a:endParaRPr lang="pt-PT" dirty="0">
              <a:latin typeface="+mj-lt"/>
            </a:endParaRPr>
          </a:p>
          <a:p>
            <a:pPr marL="0" lvl="0" indent="0">
              <a:buNone/>
            </a:pPr>
            <a:r>
              <a:rPr lang="en-US" b="1" dirty="0">
                <a:solidFill>
                  <a:srgbClr val="FF9900"/>
                </a:solidFill>
                <a:latin typeface="+mj-lt"/>
              </a:rPr>
              <a:t>3. </a:t>
            </a:r>
            <a:r>
              <a:rPr lang="en-US" b="1" dirty="0">
                <a:latin typeface="+mj-lt"/>
              </a:rPr>
              <a:t>Innovations that can take business to another level – How?</a:t>
            </a:r>
            <a:endParaRPr lang="pt-PT" dirty="0">
              <a:latin typeface="+mj-lt"/>
            </a:endParaRPr>
          </a:p>
          <a:p>
            <a:pPr marL="0" lvl="0" indent="0">
              <a:buNone/>
            </a:pPr>
            <a:r>
              <a:rPr lang="en-US" b="1" dirty="0">
                <a:solidFill>
                  <a:srgbClr val="FF9900"/>
                </a:solidFill>
                <a:latin typeface="+mj-lt"/>
              </a:rPr>
              <a:t>4. </a:t>
            </a:r>
            <a:r>
              <a:rPr lang="en-US" b="1" dirty="0">
                <a:latin typeface="+mj-lt"/>
              </a:rPr>
              <a:t>Social innovation </a:t>
            </a:r>
            <a:endParaRPr lang="pt-PT" dirty="0">
              <a:latin typeface="+mj-lt"/>
            </a:endParaRPr>
          </a:p>
          <a:p>
            <a:pPr marL="457200" lvl="1" indent="0">
              <a:buNone/>
            </a:pPr>
            <a:r>
              <a:rPr lang="en-US" dirty="0">
                <a:latin typeface="+mj-lt"/>
              </a:rPr>
              <a:t>4.1. What does it mean?</a:t>
            </a:r>
            <a:endParaRPr lang="pt-PT" dirty="0">
              <a:latin typeface="+mj-lt"/>
            </a:endParaRPr>
          </a:p>
          <a:p>
            <a:pPr marL="457200" lvl="1" indent="0">
              <a:buNone/>
            </a:pPr>
            <a:r>
              <a:rPr lang="en-US" dirty="0">
                <a:latin typeface="+mj-lt"/>
              </a:rPr>
              <a:t>4.2. Examples</a:t>
            </a:r>
            <a:endParaRPr lang="pt-PT" dirty="0">
              <a:latin typeface="+mj-lt"/>
            </a:endParaRPr>
          </a:p>
          <a:p>
            <a:pPr marL="457200" lvl="1" indent="0">
              <a:buNone/>
            </a:pPr>
            <a:r>
              <a:rPr lang="en-US" dirty="0">
                <a:latin typeface="+mj-lt"/>
              </a:rPr>
              <a:t>4.3. Social actors involved</a:t>
            </a:r>
            <a:endParaRPr lang="pt-PT" dirty="0">
              <a:latin typeface="+mj-lt"/>
            </a:endParaRPr>
          </a:p>
          <a:p>
            <a:pPr marL="457200" lvl="1" indent="0">
              <a:buNone/>
            </a:pPr>
            <a:r>
              <a:rPr lang="en-US" dirty="0">
                <a:latin typeface="+mj-lt"/>
              </a:rPr>
              <a:t>4.4. Barriers to social innovation</a:t>
            </a:r>
            <a:endParaRPr lang="pt-PT" dirty="0">
              <a:latin typeface="+mj-lt"/>
            </a:endParaRPr>
          </a:p>
          <a:p>
            <a:pPr marL="0" lvl="0" indent="0">
              <a:buNone/>
            </a:pPr>
            <a:r>
              <a:rPr lang="en-US" b="1" dirty="0">
                <a:solidFill>
                  <a:srgbClr val="FF9900"/>
                </a:solidFill>
                <a:latin typeface="+mj-lt"/>
              </a:rPr>
              <a:t>5. </a:t>
            </a:r>
            <a:r>
              <a:rPr lang="en-US" b="1" dirty="0">
                <a:latin typeface="+mj-lt"/>
              </a:rPr>
              <a:t>Innovation deficits: business and social change opportunities?</a:t>
            </a:r>
            <a:endParaRPr lang="pt-PT" dirty="0">
              <a:latin typeface="+mj-lt"/>
            </a:endParaRPr>
          </a:p>
          <a:p>
            <a:pPr marL="0" lvl="0" indent="0">
              <a:buNone/>
            </a:pPr>
            <a:r>
              <a:rPr lang="en-US" b="1" dirty="0">
                <a:solidFill>
                  <a:srgbClr val="FF9900"/>
                </a:solidFill>
                <a:latin typeface="+mj-lt"/>
              </a:rPr>
              <a:t>6 .</a:t>
            </a:r>
            <a:r>
              <a:rPr lang="en-US" b="1" dirty="0">
                <a:latin typeface="+mj-lt"/>
              </a:rPr>
              <a:t>Guidelines for developing social innovation</a:t>
            </a:r>
          </a:p>
          <a:p>
            <a:pPr marL="0" lvl="0" indent="0">
              <a:buNone/>
            </a:pPr>
            <a:endParaRPr lang="en-US" b="1" dirty="0">
              <a:latin typeface="+mj-lt"/>
            </a:endParaRPr>
          </a:p>
          <a:p>
            <a:pPr marL="0" lvl="0" indent="0">
              <a:buNone/>
            </a:pPr>
            <a:r>
              <a:rPr lang="en-US" b="1" dirty="0">
                <a:latin typeface="+mj-lt"/>
              </a:rPr>
              <a:t>Bibliography/ References</a:t>
            </a:r>
            <a:endParaRPr lang="pt-PT" dirty="0">
              <a:latin typeface="+mj-lt"/>
            </a:endParaRPr>
          </a:p>
          <a:p>
            <a:pPr marL="0" indent="0">
              <a:buNone/>
            </a:pPr>
            <a:endParaRPr lang="pt-PT" dirty="0">
              <a:latin typeface="+mj-lt"/>
            </a:endParaRPr>
          </a:p>
          <a:p>
            <a:pPr marL="0" indent="0">
              <a:buNone/>
            </a:pPr>
            <a:endParaRPr lang="lt-LT" dirty="0">
              <a:latin typeface="+mj-lt"/>
            </a:endParaRPr>
          </a:p>
        </p:txBody>
      </p:sp>
    </p:spTree>
    <p:extLst>
      <p:ext uri="{BB962C8B-B14F-4D97-AF65-F5344CB8AC3E}">
        <p14:creationId xmlns:p14="http://schemas.microsoft.com/office/powerpoint/2010/main" val="26332849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6. </a:t>
            </a:r>
            <a:r>
              <a:rPr lang="lt-LT" dirty="0" err="1"/>
              <a:t>Guidelines</a:t>
            </a:r>
            <a:r>
              <a:rPr lang="lt-LT" dirty="0"/>
              <a:t> </a:t>
            </a:r>
            <a:r>
              <a:rPr lang="lt-LT" dirty="0" err="1"/>
              <a:t>for</a:t>
            </a:r>
            <a:r>
              <a:rPr lang="lt-LT" dirty="0"/>
              <a:t> </a:t>
            </a:r>
            <a:r>
              <a:rPr lang="lt-LT" dirty="0" err="1"/>
              <a:t>developing</a:t>
            </a:r>
            <a:r>
              <a:rPr lang="lt-LT" dirty="0"/>
              <a:t> </a:t>
            </a:r>
            <a:r>
              <a:rPr lang="lt-LT" dirty="0" err="1"/>
              <a:t>social</a:t>
            </a:r>
            <a:r>
              <a:rPr lang="lt-LT" dirty="0"/>
              <a:t> </a:t>
            </a:r>
            <a:r>
              <a:rPr lang="lt-LT" dirty="0" err="1"/>
              <a:t>innovation</a:t>
            </a:r>
            <a:endParaRPr lang="lt-LT" dirty="0"/>
          </a:p>
        </p:txBody>
      </p:sp>
      <p:graphicFrame>
        <p:nvGraphicFramePr>
          <p:cNvPr id="6" name="Content Placeholder 2">
            <a:extLst>
              <a:ext uri="{FF2B5EF4-FFF2-40B4-BE49-F238E27FC236}">
                <a16:creationId xmlns:a16="http://schemas.microsoft.com/office/drawing/2014/main" id="{4F588C56-F4B5-01AD-F82E-6CD81AD0176E}"/>
              </a:ext>
            </a:extLst>
          </p:cNvPr>
          <p:cNvGraphicFramePr>
            <a:graphicFrameLocks noGrp="1"/>
          </p:cNvGraphicFramePr>
          <p:nvPr>
            <p:ph idx="1"/>
            <p:extLst>
              <p:ext uri="{D42A27DB-BD31-4B8C-83A1-F6EECF244321}">
                <p14:modId xmlns:p14="http://schemas.microsoft.com/office/powerpoint/2010/main" val="3666930369"/>
              </p:ext>
            </p:extLst>
          </p:nvPr>
        </p:nvGraphicFramePr>
        <p:xfrm>
          <a:off x="415636" y="2078182"/>
          <a:ext cx="11316393" cy="4046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484930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58219" y="1690688"/>
            <a:ext cx="10614581" cy="2640649"/>
          </a:xfrm>
        </p:spPr>
        <p:txBody>
          <a:bodyPr>
            <a:noAutofit/>
          </a:bodyPr>
          <a:lstStyle/>
          <a:p>
            <a:pPr algn="just"/>
            <a:endParaRPr lang="en-US" sz="1200" dirty="0"/>
          </a:p>
          <a:p>
            <a:pPr algn="just"/>
            <a:r>
              <a:rPr lang="en-US" sz="1200" dirty="0"/>
              <a:t>EMBRACE (2020) Handbook for Corporate Social Entrepreneurs. Available at </a:t>
            </a:r>
            <a:r>
              <a:rPr lang="en-US" sz="1200" dirty="0">
                <a:hlinkClick r:id="rId2">
                  <a:extLst>
                    <a:ext uri="{A12FA001-AC4F-418D-AE19-62706E023703}">
                      <ahyp:hlinkClr xmlns:ahyp="http://schemas.microsoft.com/office/drawing/2018/hyperlinkcolor" val="tx"/>
                    </a:ext>
                  </a:extLst>
                </a:hlinkClick>
              </a:rPr>
              <a:t>http://csembrace.eu/wp-content/uploads/2021/06/D8-website-version_09.pdf</a:t>
            </a:r>
            <a:r>
              <a:rPr lang="en-US" sz="1200" dirty="0"/>
              <a:t>.</a:t>
            </a:r>
          </a:p>
          <a:p>
            <a:pPr algn="just"/>
            <a:r>
              <a:rPr lang="pt-PT" sz="1200" dirty="0" err="1"/>
              <a:t>Caulier-Grice</a:t>
            </a:r>
            <a:r>
              <a:rPr lang="pt-PT" sz="1200" dirty="0"/>
              <a:t>, J., </a:t>
            </a:r>
            <a:r>
              <a:rPr lang="pt-PT" sz="1200" dirty="0" err="1"/>
              <a:t>Davies</a:t>
            </a:r>
            <a:r>
              <a:rPr lang="pt-PT" sz="1200" dirty="0"/>
              <a:t>, A., Patrick, R. </a:t>
            </a:r>
            <a:r>
              <a:rPr lang="pt-PT" sz="1200" dirty="0" err="1"/>
              <a:t>and</a:t>
            </a:r>
            <a:r>
              <a:rPr lang="pt-PT" sz="1200" dirty="0"/>
              <a:t> Norman, W. (2012) Social </a:t>
            </a:r>
            <a:r>
              <a:rPr lang="pt-PT" sz="1200" dirty="0" err="1"/>
              <a:t>Innovation</a:t>
            </a:r>
            <a:r>
              <a:rPr lang="pt-PT" sz="1200" dirty="0"/>
              <a:t> </a:t>
            </a:r>
            <a:r>
              <a:rPr lang="pt-PT" sz="1200" dirty="0" err="1"/>
              <a:t>Overview</a:t>
            </a:r>
            <a:r>
              <a:rPr lang="pt-PT" sz="1200" dirty="0"/>
              <a:t>: A </a:t>
            </a:r>
            <a:r>
              <a:rPr lang="pt-PT" sz="1200" dirty="0" err="1"/>
              <a:t>deliverable</a:t>
            </a:r>
            <a:r>
              <a:rPr lang="pt-PT" sz="1200" dirty="0"/>
              <a:t> </a:t>
            </a:r>
            <a:r>
              <a:rPr lang="pt-PT" sz="1200" dirty="0" err="1"/>
              <a:t>of</a:t>
            </a:r>
            <a:r>
              <a:rPr lang="pt-PT" sz="1200" dirty="0"/>
              <a:t> </a:t>
            </a:r>
            <a:r>
              <a:rPr lang="pt-PT" sz="1200" dirty="0" err="1"/>
              <a:t>the</a:t>
            </a:r>
            <a:r>
              <a:rPr lang="pt-PT" sz="1200" dirty="0"/>
              <a:t> </a:t>
            </a:r>
            <a:r>
              <a:rPr lang="pt-PT" sz="1200" dirty="0" err="1"/>
              <a:t>project</a:t>
            </a:r>
            <a:r>
              <a:rPr lang="pt-PT" sz="1200" dirty="0"/>
              <a:t>: “</a:t>
            </a:r>
            <a:r>
              <a:rPr lang="pt-PT" sz="1200" dirty="0" err="1"/>
              <a:t>The</a:t>
            </a:r>
            <a:r>
              <a:rPr lang="pt-PT" sz="1200" dirty="0"/>
              <a:t> </a:t>
            </a:r>
            <a:r>
              <a:rPr lang="pt-PT" sz="1200" dirty="0" err="1"/>
              <a:t>theoretical</a:t>
            </a:r>
            <a:r>
              <a:rPr lang="pt-PT" sz="1200" dirty="0"/>
              <a:t>, </a:t>
            </a:r>
            <a:r>
              <a:rPr lang="pt-PT" sz="1200" dirty="0" err="1"/>
              <a:t>empirical</a:t>
            </a:r>
            <a:r>
              <a:rPr lang="pt-PT" sz="1200" dirty="0"/>
              <a:t> </a:t>
            </a:r>
            <a:r>
              <a:rPr lang="pt-PT" sz="1200" dirty="0" err="1"/>
              <a:t>and</a:t>
            </a:r>
            <a:r>
              <a:rPr lang="pt-PT" sz="1200" dirty="0"/>
              <a:t> </a:t>
            </a:r>
            <a:r>
              <a:rPr lang="pt-PT" sz="1200" dirty="0" err="1"/>
              <a:t>policy</a:t>
            </a:r>
            <a:r>
              <a:rPr lang="pt-PT" sz="1200" dirty="0"/>
              <a:t> </a:t>
            </a:r>
            <a:r>
              <a:rPr lang="pt-PT" sz="1200" dirty="0" err="1"/>
              <a:t>foundations</a:t>
            </a:r>
            <a:r>
              <a:rPr lang="pt-PT" sz="1200" dirty="0"/>
              <a:t> for </a:t>
            </a:r>
            <a:r>
              <a:rPr lang="pt-PT" sz="1200" dirty="0" err="1"/>
              <a:t>building</a:t>
            </a:r>
            <a:r>
              <a:rPr lang="pt-PT" sz="1200" dirty="0"/>
              <a:t> social </a:t>
            </a:r>
            <a:r>
              <a:rPr lang="pt-PT" sz="1200" dirty="0" err="1"/>
              <a:t>innovation</a:t>
            </a:r>
            <a:r>
              <a:rPr lang="pt-PT" sz="1200" dirty="0"/>
              <a:t> in </a:t>
            </a:r>
            <a:r>
              <a:rPr lang="pt-PT" sz="1200" dirty="0" err="1"/>
              <a:t>Europe</a:t>
            </a:r>
            <a:r>
              <a:rPr lang="pt-PT" sz="1200" dirty="0"/>
              <a:t>” (TEPSIE), </a:t>
            </a:r>
            <a:r>
              <a:rPr lang="pt-PT" sz="1200" dirty="0" err="1"/>
              <a:t>European</a:t>
            </a:r>
            <a:r>
              <a:rPr lang="pt-PT" sz="1200" dirty="0"/>
              <a:t> </a:t>
            </a:r>
            <a:r>
              <a:rPr lang="pt-PT" sz="1200" dirty="0" err="1"/>
              <a:t>Commission</a:t>
            </a:r>
            <a:r>
              <a:rPr lang="pt-PT" sz="1200" dirty="0"/>
              <a:t> – 7 </a:t>
            </a:r>
            <a:r>
              <a:rPr lang="pt-PT" sz="1200" dirty="0" err="1"/>
              <a:t>th</a:t>
            </a:r>
            <a:r>
              <a:rPr lang="pt-PT" sz="1200" dirty="0"/>
              <a:t> Framework </a:t>
            </a:r>
            <a:r>
              <a:rPr lang="pt-PT" sz="1200" dirty="0" err="1"/>
              <a:t>Programme</a:t>
            </a:r>
            <a:r>
              <a:rPr lang="pt-PT" sz="1200" dirty="0"/>
              <a:t>, </a:t>
            </a:r>
            <a:r>
              <a:rPr lang="pt-PT" sz="1200" dirty="0" err="1"/>
              <a:t>Brussels</a:t>
            </a:r>
            <a:r>
              <a:rPr lang="pt-PT" sz="1200" dirty="0"/>
              <a:t>: </a:t>
            </a:r>
            <a:r>
              <a:rPr lang="pt-PT" sz="1200" dirty="0" err="1"/>
              <a:t>European</a:t>
            </a:r>
            <a:r>
              <a:rPr lang="pt-PT" sz="1200" dirty="0"/>
              <a:t> </a:t>
            </a:r>
            <a:r>
              <a:rPr lang="pt-PT" sz="1200" dirty="0" err="1"/>
              <a:t>Commission</a:t>
            </a:r>
            <a:r>
              <a:rPr lang="pt-PT" sz="1200" dirty="0"/>
              <a:t>, DG Research. </a:t>
            </a:r>
            <a:r>
              <a:rPr lang="pt-PT" sz="1200" dirty="0" err="1"/>
              <a:t>Available</a:t>
            </a:r>
            <a:r>
              <a:rPr lang="pt-PT" sz="1200" dirty="0"/>
              <a:t> online </a:t>
            </a:r>
            <a:r>
              <a:rPr lang="pt-PT" sz="1200" dirty="0" err="1"/>
              <a:t>at</a:t>
            </a:r>
            <a:r>
              <a:rPr lang="pt-PT" sz="1200" dirty="0"/>
              <a:t> </a:t>
            </a:r>
            <a:r>
              <a:rPr lang="pt-PT" sz="1200" dirty="0">
                <a:hlinkClick r:id="rId3">
                  <a:extLst>
                    <a:ext uri="{A12FA001-AC4F-418D-AE19-62706E023703}">
                      <ahyp:hlinkClr xmlns:ahyp="http://schemas.microsoft.com/office/drawing/2018/hyperlinkcolor" val="tx"/>
                    </a:ext>
                  </a:extLst>
                </a:hlinkClick>
              </a:rPr>
              <a:t>https://youngfoundation.org/wp-content/uploads/2012/12/TEPSIE.D1.1.Report.DefiningSocialInnovation.Part-1-defining-social-innovation.pdf</a:t>
            </a:r>
            <a:r>
              <a:rPr lang="pt-PT" sz="1200" dirty="0"/>
              <a:t>. </a:t>
            </a:r>
          </a:p>
          <a:p>
            <a:pPr algn="just"/>
            <a:r>
              <a:rPr lang="en-US" sz="1200" dirty="0"/>
              <a:t>European Commission (EC) (2022) Social innovation. Available online at </a:t>
            </a:r>
            <a:r>
              <a:rPr lang="en-US" sz="1200" dirty="0">
                <a:hlinkClick r:id="rId4">
                  <a:extLst>
                    <a:ext uri="{A12FA001-AC4F-418D-AE19-62706E023703}">
                      <ahyp:hlinkClr xmlns:ahyp="http://schemas.microsoft.com/office/drawing/2018/hyperlinkcolor" val="tx"/>
                    </a:ext>
                  </a:extLst>
                </a:hlinkClick>
              </a:rPr>
              <a:t>https://ec.europa.eu/growth/industry/strategy/innovation/social_en</a:t>
            </a:r>
            <a:r>
              <a:rPr lang="en-US" sz="1200" dirty="0"/>
              <a:t> (retrieved on 15th February 2022)</a:t>
            </a:r>
          </a:p>
          <a:p>
            <a:pPr algn="just"/>
            <a:endParaRPr lang="en-US" sz="1200" dirty="0"/>
          </a:p>
          <a:p>
            <a:pPr algn="just"/>
            <a:r>
              <a:rPr lang="en-US" sz="1200" dirty="0" err="1"/>
              <a:t>Höll</a:t>
            </a:r>
            <a:r>
              <a:rPr lang="en-US" sz="1200" dirty="0"/>
              <a:t>, R. (2022) </a:t>
            </a:r>
            <a:r>
              <a:rPr lang="en-US" sz="1200" dirty="0" err="1"/>
              <a:t>iVersity</a:t>
            </a:r>
            <a:r>
              <a:rPr lang="en-US" sz="1200" dirty="0"/>
              <a:t>, Social Innovation, Available online at </a:t>
            </a:r>
            <a:r>
              <a:rPr lang="en-US" sz="1200" dirty="0">
                <a:hlinkClick r:id="rId5">
                  <a:extLst>
                    <a:ext uri="{A12FA001-AC4F-418D-AE19-62706E023703}">
                      <ahyp:hlinkClr xmlns:ahyp="http://schemas.microsoft.com/office/drawing/2018/hyperlinkcolor" val="tx"/>
                    </a:ext>
                  </a:extLst>
                </a:hlinkClick>
              </a:rPr>
              <a:t>https://iversity.org/en/my/courses/social-innovation-mooc-en-november-2015/lesson_units</a:t>
            </a:r>
            <a:r>
              <a:rPr lang="en-US" sz="1200" dirty="0"/>
              <a:t> (retrieved on 15th February 2022)</a:t>
            </a:r>
          </a:p>
          <a:p>
            <a:pPr algn="just"/>
            <a:r>
              <a:rPr lang="en-US" sz="1200" dirty="0" err="1"/>
              <a:t>Howaldt</a:t>
            </a:r>
            <a:r>
              <a:rPr lang="en-US" sz="1200" dirty="0"/>
              <a:t>, J. (2022) </a:t>
            </a:r>
            <a:r>
              <a:rPr lang="en-US" sz="1200" dirty="0" err="1"/>
              <a:t>iVersity</a:t>
            </a:r>
            <a:r>
              <a:rPr lang="en-US" sz="1200" dirty="0"/>
              <a:t>, Social Innovation, Available online at </a:t>
            </a:r>
            <a:r>
              <a:rPr lang="en-US" sz="1200" dirty="0">
                <a:hlinkClick r:id="rId5">
                  <a:extLst>
                    <a:ext uri="{A12FA001-AC4F-418D-AE19-62706E023703}">
                      <ahyp:hlinkClr xmlns:ahyp="http://schemas.microsoft.com/office/drawing/2018/hyperlinkcolor" val="tx"/>
                    </a:ext>
                  </a:extLst>
                </a:hlinkClick>
              </a:rPr>
              <a:t>https://iversity.org/en/my/courses/social-innovation-mooc-en-november-2015/lesson_units</a:t>
            </a:r>
            <a:r>
              <a:rPr lang="en-US" sz="1200" dirty="0"/>
              <a:t> (retrieved on 15th February 2022)</a:t>
            </a:r>
          </a:p>
          <a:p>
            <a:pPr algn="just"/>
            <a:r>
              <a:rPr lang="en-US" sz="1200" dirty="0"/>
              <a:t>Huber, A. (2019) - Empowering people, driving change: Social innovation in the European Union. Available online at </a:t>
            </a:r>
            <a:r>
              <a:rPr lang="en-US" sz="1200" dirty="0">
                <a:hlinkClick r:id="rId6">
                  <a:extLst>
                    <a:ext uri="{A12FA001-AC4F-418D-AE19-62706E023703}">
                      <ahyp:hlinkClr xmlns:ahyp="http://schemas.microsoft.com/office/drawing/2018/hyperlinkcolor" val="tx"/>
                    </a:ext>
                  </a:extLst>
                </a:hlinkClick>
              </a:rPr>
              <a:t>https://ec.europa.eu/migrant-integration/library-document/empowering-people-driving-change-social-innovation-european-union_en</a:t>
            </a:r>
            <a:r>
              <a:rPr lang="en-US" sz="1200" dirty="0"/>
              <a:t> </a:t>
            </a:r>
          </a:p>
          <a:p>
            <a:pPr algn="just"/>
            <a:r>
              <a:rPr lang="en-US" sz="1200" dirty="0"/>
              <a:t>Phills, J. A., </a:t>
            </a:r>
            <a:r>
              <a:rPr lang="en-US" sz="1200" dirty="0" err="1"/>
              <a:t>Deiglmeier</a:t>
            </a:r>
            <a:r>
              <a:rPr lang="en-US" sz="1200" dirty="0"/>
              <a:t>, K. and Miller, D. (2008) - Rediscovering Social Innovation, </a:t>
            </a:r>
            <a:r>
              <a:rPr lang="en-US" sz="1200" i="1" dirty="0"/>
              <a:t> Stanford Social Innovation Review.</a:t>
            </a:r>
            <a:r>
              <a:rPr lang="en-US" sz="1200" dirty="0"/>
              <a:t> Available online at </a:t>
            </a:r>
            <a:r>
              <a:rPr lang="en-US" sz="1200" dirty="0">
                <a:hlinkClick r:id="rId7">
                  <a:extLst>
                    <a:ext uri="{A12FA001-AC4F-418D-AE19-62706E023703}">
                      <ahyp:hlinkClr xmlns:ahyp="http://schemas.microsoft.com/office/drawing/2018/hyperlinkcolor" val="tx"/>
                    </a:ext>
                  </a:extLst>
                </a:hlinkClick>
              </a:rPr>
              <a:t>https://ssir.org/articles/entry/rediscovering_social_innovation#</a:t>
            </a:r>
            <a:r>
              <a:rPr lang="en-US" sz="1200" dirty="0"/>
              <a:t>. .</a:t>
            </a:r>
          </a:p>
          <a:p>
            <a:pPr algn="just"/>
            <a:r>
              <a:rPr lang="en-US" sz="1200" dirty="0"/>
              <a:t>Tracey, P., &amp; Stott, N. (2017). Social innovation: a window on alternative ways of organizing and innovating. </a:t>
            </a:r>
            <a:r>
              <a:rPr lang="en-US" sz="1200" i="1" dirty="0"/>
              <a:t>Organization &amp; Management, 19</a:t>
            </a:r>
            <a:r>
              <a:rPr lang="en-US" sz="1200" dirty="0"/>
              <a:t>(1). </a:t>
            </a:r>
            <a:r>
              <a:rPr lang="en-US" sz="1200" dirty="0">
                <a:hlinkClick r:id="rId8">
                  <a:extLst>
                    <a:ext uri="{A12FA001-AC4F-418D-AE19-62706E023703}">
                      <ahyp:hlinkClr xmlns:ahyp="http://schemas.microsoft.com/office/drawing/2018/hyperlinkcolor" val="tx"/>
                    </a:ext>
                  </a:extLst>
                </a:hlinkClick>
              </a:rPr>
              <a:t>https://doi.org/10.1080/14479338.2016.1268924</a:t>
            </a:r>
            <a:r>
              <a:rPr lang="en-US" sz="1200" dirty="0"/>
              <a:t>. Available online at </a:t>
            </a:r>
            <a:r>
              <a:rPr lang="en-US" sz="1200" dirty="0">
                <a:hlinkClick r:id="rId9">
                  <a:extLst>
                    <a:ext uri="{A12FA001-AC4F-418D-AE19-62706E023703}">
                      <ahyp:hlinkClr xmlns:ahyp="http://schemas.microsoft.com/office/drawing/2018/hyperlinkcolor" val="tx"/>
                    </a:ext>
                  </a:extLst>
                </a:hlinkClick>
              </a:rPr>
              <a:t>https://www.tandfonline.com/doi/abs/10.1080/14479338.2016.1268924?journalCode=rimp20</a:t>
            </a:r>
            <a:r>
              <a:rPr lang="en-US" sz="1200" dirty="0"/>
              <a:t>. </a:t>
            </a:r>
          </a:p>
          <a:p>
            <a:pPr algn="just"/>
            <a:r>
              <a:rPr lang="en-US" sz="1200" dirty="0" err="1"/>
              <a:t>iVersity</a:t>
            </a:r>
            <a:r>
              <a:rPr lang="en-US" sz="1200" dirty="0"/>
              <a:t> (2022) Social Innovation, Available online at </a:t>
            </a:r>
            <a:r>
              <a:rPr lang="en-US" sz="1200" dirty="0">
                <a:hlinkClick r:id="rId5">
                  <a:extLst>
                    <a:ext uri="{A12FA001-AC4F-418D-AE19-62706E023703}">
                      <ahyp:hlinkClr xmlns:ahyp="http://schemas.microsoft.com/office/drawing/2018/hyperlinkcolor" val="tx"/>
                    </a:ext>
                  </a:extLst>
                </a:hlinkClick>
              </a:rPr>
              <a:t>https://iversity.org/en/my/courses/social-innovation-mooc-en-november-2015/lesson_units</a:t>
            </a:r>
            <a:r>
              <a:rPr lang="en-US" sz="1200" dirty="0"/>
              <a:t> (retrieved on 15th February 2022)</a:t>
            </a:r>
          </a:p>
          <a:p>
            <a:pPr algn="just"/>
            <a:r>
              <a:rPr lang="en-US" sz="1200" dirty="0" err="1"/>
              <a:t>Mulgan</a:t>
            </a:r>
            <a:r>
              <a:rPr lang="en-US" sz="1200" dirty="0"/>
              <a:t>, G., Tucker, S., Ali, R. and Sanders, B. (2007) </a:t>
            </a:r>
            <a:r>
              <a:rPr lang="en-US" sz="1200" i="1" dirty="0"/>
              <a:t>Social innovation: what it is, why it matters and how it can be accelerated</a:t>
            </a:r>
            <a:r>
              <a:rPr lang="en-US" sz="1200" dirty="0"/>
              <a:t>. Basingstoke Press.</a:t>
            </a:r>
          </a:p>
        </p:txBody>
      </p:sp>
      <p:sp>
        <p:nvSpPr>
          <p:cNvPr id="2" name="Title 1"/>
          <p:cNvSpPr>
            <a:spLocks noGrp="1"/>
          </p:cNvSpPr>
          <p:nvPr>
            <p:ph type="title"/>
          </p:nvPr>
        </p:nvSpPr>
        <p:spPr/>
        <p:txBody>
          <a:bodyPr/>
          <a:lstStyle/>
          <a:p>
            <a:r>
              <a:rPr lang="lt-LT" dirty="0" err="1"/>
              <a:t>Bibliography</a:t>
            </a:r>
            <a:endParaRPr lang="lt-LT" dirty="0"/>
          </a:p>
        </p:txBody>
      </p:sp>
    </p:spTree>
    <p:extLst>
      <p:ext uri="{BB962C8B-B14F-4D97-AF65-F5344CB8AC3E}">
        <p14:creationId xmlns:p14="http://schemas.microsoft.com/office/powerpoint/2010/main" val="3028055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p:txBody>
          <a:bodyPr>
            <a:normAutofit fontScale="85000" lnSpcReduction="10000"/>
          </a:bodyPr>
          <a:lstStyle/>
          <a:p>
            <a:pPr algn="just"/>
            <a:r>
              <a:rPr lang="en-US" dirty="0">
                <a:latin typeface="+mj-lt"/>
              </a:rPr>
              <a:t>This learning unit introduces and discusses key concepts to understand social innovation. This learning unit also explores (</a:t>
            </a:r>
            <a:r>
              <a:rPr lang="en-US" dirty="0" err="1">
                <a:latin typeface="+mj-lt"/>
              </a:rPr>
              <a:t>i</a:t>
            </a:r>
            <a:r>
              <a:rPr lang="en-US" dirty="0">
                <a:latin typeface="+mj-lt"/>
              </a:rPr>
              <a:t>) how sustainability can be considered in business operation and culminate with social innovation; and (ii) the connection between social challenges and business innovation.</a:t>
            </a:r>
          </a:p>
          <a:p>
            <a:pPr algn="just"/>
            <a:endParaRPr lang="en-US" dirty="0">
              <a:latin typeface="+mj-lt"/>
            </a:endParaRPr>
          </a:p>
          <a:p>
            <a:pPr algn="just"/>
            <a:endParaRPr lang="en-US" dirty="0">
              <a:latin typeface="+mj-lt"/>
            </a:endParaRPr>
          </a:p>
          <a:p>
            <a:pPr algn="just"/>
            <a:r>
              <a:rPr lang="en-US" b="1" u="sng" dirty="0">
                <a:latin typeface="+mj-lt"/>
              </a:rPr>
              <a:t>Specific unit content:</a:t>
            </a:r>
          </a:p>
          <a:p>
            <a:pPr marL="457200" indent="-457200" algn="just">
              <a:buFont typeface="Arial" panose="020B0604020202020204" pitchFamily="34" charset="0"/>
              <a:buChar char="•"/>
            </a:pPr>
            <a:r>
              <a:rPr lang="en-US" dirty="0">
                <a:latin typeface="+mj-lt"/>
              </a:rPr>
              <a:t>The issues for sustainability </a:t>
            </a:r>
          </a:p>
          <a:p>
            <a:pPr marL="457200" indent="-457200" algn="just">
              <a:buFont typeface="Arial" panose="020B0604020202020204" pitchFamily="34" charset="0"/>
              <a:buChar char="•"/>
            </a:pPr>
            <a:r>
              <a:rPr lang="en-US" dirty="0">
                <a:latin typeface="+mj-lt"/>
              </a:rPr>
              <a:t>Social innovation concepts</a:t>
            </a:r>
          </a:p>
          <a:p>
            <a:pPr marL="457200" indent="-457200" algn="just">
              <a:buFont typeface="Arial" panose="020B0604020202020204" pitchFamily="34" charset="0"/>
              <a:buChar char="•"/>
            </a:pPr>
            <a:r>
              <a:rPr lang="en-US" dirty="0">
                <a:latin typeface="+mj-lt"/>
              </a:rPr>
              <a:t>Business models for sustainability</a:t>
            </a:r>
          </a:p>
        </p:txBody>
      </p:sp>
      <p:sp>
        <p:nvSpPr>
          <p:cNvPr id="2" name="Title 1"/>
          <p:cNvSpPr>
            <a:spLocks noGrp="1"/>
          </p:cNvSpPr>
          <p:nvPr>
            <p:ph type="title"/>
          </p:nvPr>
        </p:nvSpPr>
        <p:spPr/>
        <p:txBody>
          <a:bodyPr/>
          <a:lstStyle/>
          <a:p>
            <a:r>
              <a:rPr lang="lt-LT" dirty="0"/>
              <a:t>1. </a:t>
            </a:r>
            <a:r>
              <a:rPr lang="lt-LT" dirty="0" err="1"/>
              <a:t>Description</a:t>
            </a:r>
            <a:endParaRPr lang="lt-LT" dirty="0"/>
          </a:p>
        </p:txBody>
      </p:sp>
    </p:spTree>
    <p:extLst>
      <p:ext uri="{BB962C8B-B14F-4D97-AF65-F5344CB8AC3E}">
        <p14:creationId xmlns:p14="http://schemas.microsoft.com/office/powerpoint/2010/main" val="151795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accent2"/>
                </a:solidFill>
              </a:rPr>
              <a:t>2. Didactical form and Assessment method</a:t>
            </a:r>
            <a:endParaRPr lang="lt-LT" dirty="0">
              <a:solidFill>
                <a:schemeClr val="accent2"/>
              </a:solidFill>
            </a:endParaRPr>
          </a:p>
        </p:txBody>
      </p:sp>
      <p:sp>
        <p:nvSpPr>
          <p:cNvPr id="6" name="TextBox 10">
            <a:extLst>
              <a:ext uri="{FF2B5EF4-FFF2-40B4-BE49-F238E27FC236}">
                <a16:creationId xmlns:a16="http://schemas.microsoft.com/office/drawing/2014/main" id="{092E5B72-540B-CC42-4FC6-C32B0D4859DB}"/>
              </a:ext>
            </a:extLst>
          </p:cNvPr>
          <p:cNvSpPr txBox="1"/>
          <p:nvPr/>
        </p:nvSpPr>
        <p:spPr>
          <a:xfrm>
            <a:off x="2665453" y="1838907"/>
            <a:ext cx="805542"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r>
              <a:rPr lang="en-US" dirty="0"/>
              <a:t>1 ECTS</a:t>
            </a:r>
          </a:p>
        </p:txBody>
      </p:sp>
      <p:graphicFrame>
        <p:nvGraphicFramePr>
          <p:cNvPr id="7" name="Content Placeholder 2">
            <a:extLst>
              <a:ext uri="{FF2B5EF4-FFF2-40B4-BE49-F238E27FC236}">
                <a16:creationId xmlns:a16="http://schemas.microsoft.com/office/drawing/2014/main" id="{CD55A672-4E48-CD5A-0171-8AC7AA76A92B}"/>
              </a:ext>
            </a:extLst>
          </p:cNvPr>
          <p:cNvGraphicFramePr>
            <a:graphicFrameLocks/>
          </p:cNvGraphicFramePr>
          <p:nvPr>
            <p:extLst>
              <p:ext uri="{D42A27DB-BD31-4B8C-83A1-F6EECF244321}">
                <p14:modId xmlns:p14="http://schemas.microsoft.com/office/powerpoint/2010/main" val="3041077893"/>
              </p:ext>
            </p:extLst>
          </p:nvPr>
        </p:nvGraphicFramePr>
        <p:xfrm>
          <a:off x="358219" y="2356458"/>
          <a:ext cx="5420011" cy="37765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7548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3. </a:t>
            </a:r>
            <a:r>
              <a:rPr lang="lt-LT" dirty="0" err="1"/>
              <a:t>Innovations</a:t>
            </a:r>
            <a:r>
              <a:rPr lang="lt-LT" dirty="0"/>
              <a:t> </a:t>
            </a:r>
            <a:r>
              <a:rPr lang="lt-LT" dirty="0" err="1"/>
              <a:t>that</a:t>
            </a:r>
            <a:r>
              <a:rPr lang="lt-LT" dirty="0"/>
              <a:t> </a:t>
            </a:r>
            <a:r>
              <a:rPr lang="lt-LT" dirty="0" err="1"/>
              <a:t>can</a:t>
            </a:r>
            <a:r>
              <a:rPr lang="lt-LT" dirty="0"/>
              <a:t> take </a:t>
            </a:r>
            <a:r>
              <a:rPr lang="lt-LT" dirty="0" err="1"/>
              <a:t>business</a:t>
            </a:r>
            <a:r>
              <a:rPr lang="lt-LT" dirty="0"/>
              <a:t> to </a:t>
            </a:r>
            <a:r>
              <a:rPr lang="lt-LT" dirty="0" err="1"/>
              <a:t>another</a:t>
            </a:r>
            <a:r>
              <a:rPr lang="lt-LT" dirty="0"/>
              <a:t> </a:t>
            </a:r>
            <a:r>
              <a:rPr lang="lt-LT" dirty="0" err="1"/>
              <a:t>level</a:t>
            </a:r>
            <a:r>
              <a:rPr lang="lt-LT" dirty="0"/>
              <a:t> – </a:t>
            </a:r>
            <a:r>
              <a:rPr lang="lt-LT" dirty="0" err="1"/>
              <a:t>How</a:t>
            </a:r>
            <a:r>
              <a:rPr lang="lt-LT" dirty="0"/>
              <a:t>?</a:t>
            </a:r>
          </a:p>
        </p:txBody>
      </p:sp>
      <p:graphicFrame>
        <p:nvGraphicFramePr>
          <p:cNvPr id="8" name="Content Placeholder 2">
            <a:extLst>
              <a:ext uri="{FF2B5EF4-FFF2-40B4-BE49-F238E27FC236}">
                <a16:creationId xmlns:a16="http://schemas.microsoft.com/office/drawing/2014/main" id="{595492ED-9618-2981-BA37-233BD7AE0E48}"/>
              </a:ext>
            </a:extLst>
          </p:cNvPr>
          <p:cNvGraphicFramePr>
            <a:graphicFrameLocks/>
          </p:cNvGraphicFramePr>
          <p:nvPr>
            <p:extLst>
              <p:ext uri="{D42A27DB-BD31-4B8C-83A1-F6EECF244321}">
                <p14:modId xmlns:p14="http://schemas.microsoft.com/office/powerpoint/2010/main" val="852003886"/>
              </p:ext>
            </p:extLst>
          </p:nvPr>
        </p:nvGraphicFramePr>
        <p:xfrm>
          <a:off x="632085" y="1925311"/>
          <a:ext cx="10927829" cy="36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CaixaDeTexto 8">
            <a:extLst>
              <a:ext uri="{FF2B5EF4-FFF2-40B4-BE49-F238E27FC236}">
                <a16:creationId xmlns:a16="http://schemas.microsoft.com/office/drawing/2014/main" id="{9A74ABE2-0967-4CCA-CEFB-798277B0B5FD}"/>
              </a:ext>
            </a:extLst>
          </p:cNvPr>
          <p:cNvSpPr txBox="1"/>
          <p:nvPr/>
        </p:nvSpPr>
        <p:spPr>
          <a:xfrm>
            <a:off x="632084" y="5415049"/>
            <a:ext cx="10927828" cy="1200329"/>
          </a:xfrm>
          <a:prstGeom prst="rect">
            <a:avLst/>
          </a:prstGeom>
          <a:solidFill>
            <a:schemeClr val="bg1"/>
          </a:solidFill>
          <a:ln w="28575">
            <a:solidFill>
              <a:schemeClr val="accent2"/>
            </a:solidFill>
          </a:ln>
        </p:spPr>
        <p:txBody>
          <a:bodyPr wrap="square" rtlCol="0">
            <a:spAutoFit/>
          </a:bodyPr>
          <a:lstStyle/>
          <a:p>
            <a:pPr lvl="2"/>
            <a:r>
              <a:rPr lang="pt-PT" b="1" dirty="0">
                <a:latin typeface="+mj-lt"/>
              </a:rPr>
              <a:t>Do </a:t>
            </a:r>
            <a:r>
              <a:rPr lang="pt-PT" b="1" dirty="0" err="1">
                <a:latin typeface="+mj-lt"/>
              </a:rPr>
              <a:t>you</a:t>
            </a:r>
            <a:r>
              <a:rPr lang="pt-PT" b="1" dirty="0">
                <a:latin typeface="+mj-lt"/>
              </a:rPr>
              <a:t> </a:t>
            </a:r>
            <a:r>
              <a:rPr lang="pt-PT" b="1" dirty="0" err="1">
                <a:latin typeface="+mj-lt"/>
              </a:rPr>
              <a:t>remember</a:t>
            </a:r>
            <a:r>
              <a:rPr lang="pt-PT" b="1" dirty="0">
                <a:latin typeface="+mj-lt"/>
              </a:rPr>
              <a:t>? </a:t>
            </a:r>
            <a:r>
              <a:rPr lang="pt-PT" b="1" dirty="0" err="1">
                <a:latin typeface="+mj-lt"/>
              </a:rPr>
              <a:t>Learning</a:t>
            </a:r>
            <a:r>
              <a:rPr lang="pt-PT" b="1" dirty="0">
                <a:latin typeface="+mj-lt"/>
              </a:rPr>
              <a:t> </a:t>
            </a:r>
            <a:r>
              <a:rPr lang="pt-PT" b="1" dirty="0" err="1">
                <a:latin typeface="+mj-lt"/>
              </a:rPr>
              <a:t>Unit</a:t>
            </a:r>
            <a:r>
              <a:rPr lang="pt-PT" b="1" dirty="0">
                <a:latin typeface="+mj-lt"/>
              </a:rPr>
              <a:t> II – </a:t>
            </a:r>
            <a:r>
              <a:rPr lang="pt-PT" b="1" dirty="0" err="1">
                <a:latin typeface="+mj-lt"/>
              </a:rPr>
              <a:t>Innovation</a:t>
            </a:r>
            <a:r>
              <a:rPr lang="pt-PT" b="1" dirty="0">
                <a:latin typeface="+mj-lt"/>
              </a:rPr>
              <a:t> </a:t>
            </a:r>
            <a:r>
              <a:rPr lang="pt-PT" b="1" dirty="0" err="1">
                <a:latin typeface="+mj-lt"/>
              </a:rPr>
              <a:t>and</a:t>
            </a:r>
            <a:r>
              <a:rPr lang="pt-PT" b="1" dirty="0">
                <a:latin typeface="+mj-lt"/>
              </a:rPr>
              <a:t> </a:t>
            </a:r>
            <a:r>
              <a:rPr lang="pt-PT" b="1" dirty="0" err="1">
                <a:latin typeface="+mj-lt"/>
              </a:rPr>
              <a:t>entrepreneurship</a:t>
            </a:r>
            <a:endParaRPr lang="pt-PT" b="1" dirty="0">
              <a:latin typeface="+mj-lt"/>
            </a:endParaRPr>
          </a:p>
          <a:p>
            <a:pPr lvl="2"/>
            <a:r>
              <a:rPr lang="pt-PT" dirty="0" err="1">
                <a:latin typeface="+mj-lt"/>
              </a:rPr>
              <a:t>Innovation</a:t>
            </a:r>
            <a:r>
              <a:rPr lang="pt-PT" dirty="0">
                <a:latin typeface="+mj-lt"/>
              </a:rPr>
              <a:t> </a:t>
            </a:r>
            <a:r>
              <a:rPr lang="pt-PT" dirty="0" err="1">
                <a:latin typeface="+mj-lt"/>
              </a:rPr>
              <a:t>is</a:t>
            </a:r>
            <a:r>
              <a:rPr lang="pt-PT" dirty="0">
                <a:latin typeface="+mj-lt"/>
              </a:rPr>
              <a:t> </a:t>
            </a:r>
            <a:r>
              <a:rPr lang="pt-PT" dirty="0" err="1">
                <a:latin typeface="+mj-lt"/>
              </a:rPr>
              <a:t>considered</a:t>
            </a:r>
            <a:r>
              <a:rPr lang="pt-PT" dirty="0">
                <a:latin typeface="+mj-lt"/>
              </a:rPr>
              <a:t> </a:t>
            </a:r>
            <a:r>
              <a:rPr lang="pt-PT" i="1" dirty="0">
                <a:latin typeface="+mj-lt"/>
              </a:rPr>
              <a:t>“</a:t>
            </a:r>
            <a:r>
              <a:rPr lang="pt-PT" i="1" dirty="0" err="1">
                <a:latin typeface="+mj-lt"/>
              </a:rPr>
              <a:t>innovation</a:t>
            </a:r>
            <a:r>
              <a:rPr lang="pt-PT" i="1" dirty="0">
                <a:latin typeface="+mj-lt"/>
              </a:rPr>
              <a:t> </a:t>
            </a:r>
            <a:r>
              <a:rPr lang="pt-PT" i="1" dirty="0" err="1">
                <a:latin typeface="+mj-lt"/>
              </a:rPr>
              <a:t>is</a:t>
            </a:r>
            <a:r>
              <a:rPr lang="pt-PT" i="1" dirty="0">
                <a:latin typeface="+mj-lt"/>
              </a:rPr>
              <a:t> </a:t>
            </a:r>
            <a:r>
              <a:rPr lang="pt-PT" i="1" dirty="0" err="1">
                <a:latin typeface="+mj-lt"/>
              </a:rPr>
              <a:t>not</a:t>
            </a:r>
            <a:r>
              <a:rPr lang="pt-PT" i="1" dirty="0">
                <a:latin typeface="+mj-lt"/>
              </a:rPr>
              <a:t> a linear, </a:t>
            </a:r>
            <a:r>
              <a:rPr lang="pt-PT" i="1" dirty="0" err="1">
                <a:latin typeface="+mj-lt"/>
              </a:rPr>
              <a:t>sequential</a:t>
            </a:r>
            <a:r>
              <a:rPr lang="pt-PT" i="1" dirty="0">
                <a:latin typeface="+mj-lt"/>
              </a:rPr>
              <a:t> </a:t>
            </a:r>
            <a:r>
              <a:rPr lang="pt-PT" i="1" dirty="0" err="1">
                <a:latin typeface="+mj-lt"/>
              </a:rPr>
              <a:t>process</a:t>
            </a:r>
            <a:r>
              <a:rPr lang="pt-PT" i="1" dirty="0">
                <a:latin typeface="+mj-lt"/>
              </a:rPr>
              <a:t>, </a:t>
            </a:r>
            <a:r>
              <a:rPr lang="pt-PT" i="1" dirty="0" err="1">
                <a:latin typeface="+mj-lt"/>
              </a:rPr>
              <a:t>but</a:t>
            </a:r>
            <a:r>
              <a:rPr lang="pt-PT" i="1" dirty="0">
                <a:latin typeface="+mj-lt"/>
              </a:rPr>
              <a:t> </a:t>
            </a:r>
            <a:r>
              <a:rPr lang="pt-PT" i="1" dirty="0" err="1">
                <a:latin typeface="+mj-lt"/>
              </a:rPr>
              <a:t>involves</a:t>
            </a:r>
            <a:r>
              <a:rPr lang="pt-PT" i="1" dirty="0">
                <a:latin typeface="+mj-lt"/>
              </a:rPr>
              <a:t> </a:t>
            </a:r>
            <a:r>
              <a:rPr lang="pt-PT" i="1" dirty="0" err="1">
                <a:latin typeface="+mj-lt"/>
              </a:rPr>
              <a:t>many</a:t>
            </a:r>
            <a:r>
              <a:rPr lang="pt-PT" i="1" dirty="0">
                <a:latin typeface="+mj-lt"/>
              </a:rPr>
              <a:t> </a:t>
            </a:r>
            <a:r>
              <a:rPr lang="pt-PT" i="1" dirty="0" err="1">
                <a:latin typeface="+mj-lt"/>
              </a:rPr>
              <a:t>interactions</a:t>
            </a:r>
            <a:r>
              <a:rPr lang="pt-PT" i="1" dirty="0">
                <a:latin typeface="+mj-lt"/>
              </a:rPr>
              <a:t> </a:t>
            </a:r>
            <a:r>
              <a:rPr lang="pt-PT" i="1" dirty="0" err="1">
                <a:latin typeface="+mj-lt"/>
              </a:rPr>
              <a:t>and</a:t>
            </a:r>
            <a:r>
              <a:rPr lang="pt-PT" i="1" dirty="0">
                <a:latin typeface="+mj-lt"/>
              </a:rPr>
              <a:t> feedbacks in </a:t>
            </a:r>
            <a:r>
              <a:rPr lang="pt-PT" i="1" dirty="0" err="1">
                <a:latin typeface="+mj-lt"/>
              </a:rPr>
              <a:t>knowledge</a:t>
            </a:r>
            <a:r>
              <a:rPr lang="pt-PT" i="1" dirty="0">
                <a:latin typeface="+mj-lt"/>
              </a:rPr>
              <a:t> </a:t>
            </a:r>
            <a:r>
              <a:rPr lang="pt-PT" i="1" dirty="0" err="1">
                <a:latin typeface="+mj-lt"/>
              </a:rPr>
              <a:t>creation</a:t>
            </a:r>
            <a:r>
              <a:rPr lang="pt-PT" i="1" dirty="0">
                <a:latin typeface="+mj-lt"/>
              </a:rPr>
              <a:t> </a:t>
            </a:r>
            <a:r>
              <a:rPr lang="pt-PT" i="1" dirty="0" err="1">
                <a:latin typeface="+mj-lt"/>
              </a:rPr>
              <a:t>and</a:t>
            </a:r>
            <a:r>
              <a:rPr lang="pt-PT" i="1" dirty="0">
                <a:latin typeface="+mj-lt"/>
              </a:rPr>
              <a:t> use. In </a:t>
            </a:r>
            <a:r>
              <a:rPr lang="pt-PT" i="1" dirty="0" err="1">
                <a:latin typeface="+mj-lt"/>
              </a:rPr>
              <a:t>addition</a:t>
            </a:r>
            <a:r>
              <a:rPr lang="pt-PT" i="1" dirty="0">
                <a:latin typeface="+mj-lt"/>
              </a:rPr>
              <a:t>, </a:t>
            </a:r>
            <a:r>
              <a:rPr lang="pt-PT" i="1" dirty="0" err="1">
                <a:latin typeface="+mj-lt"/>
              </a:rPr>
              <a:t>innovation</a:t>
            </a:r>
            <a:r>
              <a:rPr lang="pt-PT" i="1" dirty="0">
                <a:latin typeface="+mj-lt"/>
              </a:rPr>
              <a:t> </a:t>
            </a:r>
            <a:r>
              <a:rPr lang="pt-PT" i="1" dirty="0" err="1">
                <a:latin typeface="+mj-lt"/>
              </a:rPr>
              <a:t>is</a:t>
            </a:r>
            <a:r>
              <a:rPr lang="pt-PT" i="1" dirty="0">
                <a:latin typeface="+mj-lt"/>
              </a:rPr>
              <a:t> </a:t>
            </a:r>
            <a:r>
              <a:rPr lang="pt-PT" i="1" dirty="0" err="1">
                <a:latin typeface="+mj-lt"/>
              </a:rPr>
              <a:t>based</a:t>
            </a:r>
            <a:r>
              <a:rPr lang="pt-PT" i="1" dirty="0">
                <a:latin typeface="+mj-lt"/>
              </a:rPr>
              <a:t> </a:t>
            </a:r>
            <a:r>
              <a:rPr lang="pt-PT" i="1" dirty="0" err="1">
                <a:latin typeface="+mj-lt"/>
              </a:rPr>
              <a:t>on</a:t>
            </a:r>
            <a:r>
              <a:rPr lang="pt-PT" i="1" dirty="0">
                <a:latin typeface="+mj-lt"/>
              </a:rPr>
              <a:t> a </a:t>
            </a:r>
            <a:r>
              <a:rPr lang="pt-PT" i="1" dirty="0" err="1">
                <a:latin typeface="+mj-lt"/>
              </a:rPr>
              <a:t>learning</a:t>
            </a:r>
            <a:r>
              <a:rPr lang="pt-PT" i="1" dirty="0">
                <a:latin typeface="+mj-lt"/>
              </a:rPr>
              <a:t> </a:t>
            </a:r>
            <a:r>
              <a:rPr lang="pt-PT" i="1" dirty="0" err="1">
                <a:latin typeface="+mj-lt"/>
              </a:rPr>
              <a:t>process</a:t>
            </a:r>
            <a:r>
              <a:rPr lang="pt-PT" i="1" dirty="0">
                <a:latin typeface="+mj-lt"/>
              </a:rPr>
              <a:t> </a:t>
            </a:r>
            <a:r>
              <a:rPr lang="pt-PT" i="1" dirty="0" err="1">
                <a:latin typeface="+mj-lt"/>
              </a:rPr>
              <a:t>that</a:t>
            </a:r>
            <a:r>
              <a:rPr lang="pt-PT" i="1" dirty="0">
                <a:latin typeface="+mj-lt"/>
              </a:rPr>
              <a:t> </a:t>
            </a:r>
            <a:r>
              <a:rPr lang="pt-PT" i="1" dirty="0" err="1">
                <a:latin typeface="+mj-lt"/>
              </a:rPr>
              <a:t>draws</a:t>
            </a:r>
            <a:r>
              <a:rPr lang="pt-PT" i="1" dirty="0">
                <a:latin typeface="+mj-lt"/>
              </a:rPr>
              <a:t> </a:t>
            </a:r>
            <a:r>
              <a:rPr lang="pt-PT" i="1" dirty="0" err="1">
                <a:latin typeface="+mj-lt"/>
              </a:rPr>
              <a:t>on</a:t>
            </a:r>
            <a:r>
              <a:rPr lang="pt-PT" i="1" dirty="0">
                <a:latin typeface="+mj-lt"/>
              </a:rPr>
              <a:t> </a:t>
            </a:r>
            <a:r>
              <a:rPr lang="pt-PT" i="1" dirty="0" err="1">
                <a:latin typeface="+mj-lt"/>
              </a:rPr>
              <a:t>multiple</a:t>
            </a:r>
            <a:r>
              <a:rPr lang="pt-PT" i="1" dirty="0">
                <a:latin typeface="+mj-lt"/>
              </a:rPr>
              <a:t> inputs </a:t>
            </a:r>
            <a:r>
              <a:rPr lang="pt-PT" i="1" dirty="0" err="1">
                <a:latin typeface="+mj-lt"/>
              </a:rPr>
              <a:t>and</a:t>
            </a:r>
            <a:r>
              <a:rPr lang="pt-PT" i="1" dirty="0">
                <a:latin typeface="+mj-lt"/>
              </a:rPr>
              <a:t> </a:t>
            </a:r>
            <a:r>
              <a:rPr lang="pt-PT" i="1" dirty="0" err="1">
                <a:latin typeface="+mj-lt"/>
              </a:rPr>
              <a:t>requires</a:t>
            </a:r>
            <a:r>
              <a:rPr lang="pt-PT" i="1" dirty="0">
                <a:latin typeface="+mj-lt"/>
              </a:rPr>
              <a:t> </a:t>
            </a:r>
            <a:r>
              <a:rPr lang="pt-PT" i="1" dirty="0" err="1">
                <a:latin typeface="+mj-lt"/>
              </a:rPr>
              <a:t>ongoing</a:t>
            </a:r>
            <a:r>
              <a:rPr lang="pt-PT" i="1" dirty="0">
                <a:latin typeface="+mj-lt"/>
              </a:rPr>
              <a:t> </a:t>
            </a:r>
            <a:r>
              <a:rPr lang="pt-PT" i="1" dirty="0" err="1">
                <a:latin typeface="+mj-lt"/>
              </a:rPr>
              <a:t>problem-solving</a:t>
            </a:r>
            <a:r>
              <a:rPr lang="pt-PT" i="1" dirty="0">
                <a:latin typeface="+mj-lt"/>
              </a:rPr>
              <a:t>.”</a:t>
            </a:r>
            <a:r>
              <a:rPr lang="pt-PT" dirty="0">
                <a:latin typeface="+mj-lt"/>
              </a:rPr>
              <a:t> (OCDE, 2018, p.45)</a:t>
            </a:r>
          </a:p>
        </p:txBody>
      </p:sp>
    </p:spTree>
    <p:extLst>
      <p:ext uri="{BB962C8B-B14F-4D97-AF65-F5344CB8AC3E}">
        <p14:creationId xmlns:p14="http://schemas.microsoft.com/office/powerpoint/2010/main" val="2358037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p:txBody>
          <a:bodyPr/>
          <a:lstStyle/>
          <a:p>
            <a:r>
              <a:rPr lang="lt-LT" dirty="0" err="1">
                <a:latin typeface="+mj-lt"/>
              </a:rPr>
              <a:t>Change</a:t>
            </a:r>
            <a:r>
              <a:rPr lang="lt-LT" dirty="0">
                <a:latin typeface="+mj-lt"/>
              </a:rPr>
              <a:t> </a:t>
            </a:r>
            <a:r>
              <a:rPr lang="lt-LT" dirty="0" err="1">
                <a:latin typeface="+mj-lt"/>
              </a:rPr>
              <a:t>of</a:t>
            </a:r>
            <a:r>
              <a:rPr lang="lt-LT" dirty="0">
                <a:latin typeface="+mj-lt"/>
              </a:rPr>
              <a:t> </a:t>
            </a:r>
            <a:r>
              <a:rPr lang="lt-LT" dirty="0" err="1">
                <a:latin typeface="+mj-lt"/>
              </a:rPr>
              <a:t>social</a:t>
            </a:r>
            <a:r>
              <a:rPr lang="lt-LT" dirty="0">
                <a:latin typeface="+mj-lt"/>
              </a:rPr>
              <a:t> </a:t>
            </a:r>
            <a:r>
              <a:rPr lang="lt-LT" dirty="0" err="1">
                <a:latin typeface="+mj-lt"/>
              </a:rPr>
              <a:t>practices</a:t>
            </a:r>
            <a:endParaRPr lang="lt-LT" dirty="0">
              <a:latin typeface="+mj-lt"/>
            </a:endParaRPr>
          </a:p>
          <a:p>
            <a:endParaRPr lang="lt-LT" dirty="0">
              <a:latin typeface="+mj-lt"/>
            </a:endParaRPr>
          </a:p>
          <a:p>
            <a:r>
              <a:rPr lang="en-US" sz="2400" dirty="0">
                <a:latin typeface="+mj-lt"/>
              </a:rPr>
              <a:t>This is necessary but not sufficient for social innovation</a:t>
            </a:r>
          </a:p>
          <a:p>
            <a:r>
              <a:rPr lang="en-US" sz="2400" dirty="0">
                <a:latin typeface="+mj-lt"/>
              </a:rPr>
              <a:t>There must be a significant dissemination of such changes of social practices (</a:t>
            </a:r>
            <a:r>
              <a:rPr lang="en-US" sz="2400" dirty="0" err="1">
                <a:latin typeface="+mj-lt"/>
              </a:rPr>
              <a:t>Höll</a:t>
            </a:r>
            <a:r>
              <a:rPr lang="en-US" sz="2400" dirty="0">
                <a:latin typeface="+mj-lt"/>
              </a:rPr>
              <a:t>, 2022):</a:t>
            </a:r>
          </a:p>
          <a:p>
            <a:pPr lvl="1"/>
            <a:r>
              <a:rPr lang="en-US" dirty="0">
                <a:latin typeface="+mj-lt"/>
              </a:rPr>
              <a:t>Impact must be scaled</a:t>
            </a:r>
          </a:p>
          <a:p>
            <a:pPr lvl="1"/>
            <a:r>
              <a:rPr lang="en-US" dirty="0">
                <a:latin typeface="+mj-lt"/>
              </a:rPr>
              <a:t>Social innovation spreads in society</a:t>
            </a:r>
          </a:p>
          <a:p>
            <a:pPr lvl="1"/>
            <a:r>
              <a:rPr lang="en-US" dirty="0">
                <a:latin typeface="+mj-lt"/>
              </a:rPr>
              <a:t>Social innovation creates social value</a:t>
            </a:r>
          </a:p>
          <a:p>
            <a:endParaRPr lang="lt-LT" dirty="0">
              <a:latin typeface="+mj-lt"/>
            </a:endParaRPr>
          </a:p>
        </p:txBody>
      </p:sp>
      <p:sp>
        <p:nvSpPr>
          <p:cNvPr id="2" name="Title 1"/>
          <p:cNvSpPr>
            <a:spLocks noGrp="1"/>
          </p:cNvSpPr>
          <p:nvPr>
            <p:ph type="title"/>
          </p:nvPr>
        </p:nvSpPr>
        <p:spPr/>
        <p:txBody>
          <a:bodyPr>
            <a:normAutofit/>
          </a:bodyPr>
          <a:lstStyle/>
          <a:p>
            <a:r>
              <a:rPr lang="lt-LT" dirty="0"/>
              <a:t>3.</a:t>
            </a:r>
            <a:r>
              <a:rPr lang="en-US" b="1" dirty="0"/>
              <a:t> Innovations that can take business to another level – How?</a:t>
            </a:r>
            <a:endParaRPr lang="lt-LT" dirty="0"/>
          </a:p>
        </p:txBody>
      </p:sp>
    </p:spTree>
    <p:extLst>
      <p:ext uri="{BB962C8B-B14F-4D97-AF65-F5344CB8AC3E}">
        <p14:creationId xmlns:p14="http://schemas.microsoft.com/office/powerpoint/2010/main" val="3336257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58219" y="1690688"/>
            <a:ext cx="7012400" cy="4982066"/>
          </a:xfrm>
        </p:spPr>
        <p:txBody>
          <a:bodyPr>
            <a:noAutofit/>
          </a:bodyPr>
          <a:lstStyle/>
          <a:p>
            <a:pPr marL="457200" indent="-457200" algn="just">
              <a:buFont typeface="Arial" panose="020B0604020202020204" pitchFamily="34" charset="0"/>
              <a:buChar char="•"/>
            </a:pPr>
            <a:r>
              <a:rPr lang="en-US" sz="1800" dirty="0">
                <a:latin typeface="+mj-lt"/>
              </a:rPr>
              <a:t>A social innovation is an </a:t>
            </a:r>
            <a:r>
              <a:rPr lang="en-US" sz="1800" b="1" dirty="0">
                <a:latin typeface="+mj-lt"/>
              </a:rPr>
              <a:t>intended and accepted </a:t>
            </a:r>
            <a:r>
              <a:rPr lang="en-US" sz="1800" dirty="0">
                <a:latin typeface="+mj-lt"/>
              </a:rPr>
              <a:t>reconfiguration of practices in specific fields of action with the aim to </a:t>
            </a:r>
            <a:r>
              <a:rPr lang="en-US" sz="1800" b="1" dirty="0">
                <a:latin typeface="+mj-lt"/>
              </a:rPr>
              <a:t>solve a problem or to satisfy a need in a better way</a:t>
            </a:r>
            <a:r>
              <a:rPr lang="en-US" sz="1800" dirty="0">
                <a:latin typeface="+mj-lt"/>
              </a:rPr>
              <a:t>. (</a:t>
            </a:r>
            <a:r>
              <a:rPr lang="en-US" sz="1800" dirty="0" err="1">
                <a:latin typeface="+mj-lt"/>
              </a:rPr>
              <a:t>iVersity</a:t>
            </a:r>
            <a:r>
              <a:rPr lang="en-US" sz="1800" dirty="0">
                <a:latin typeface="+mj-lt"/>
              </a:rPr>
              <a:t>, 2022)</a:t>
            </a:r>
          </a:p>
          <a:p>
            <a:pPr marL="457200" indent="-457200" algn="just">
              <a:buFont typeface="Arial" panose="020B0604020202020204" pitchFamily="34" charset="0"/>
              <a:buChar char="•"/>
            </a:pPr>
            <a:r>
              <a:rPr lang="en-IE" sz="1800" dirty="0">
                <a:latin typeface="+mj-lt"/>
              </a:rPr>
              <a:t>These innovations can be </a:t>
            </a:r>
            <a:r>
              <a:rPr lang="en-IE" sz="1800" b="1" dirty="0">
                <a:latin typeface="+mj-lt"/>
              </a:rPr>
              <a:t>products, services or models. </a:t>
            </a:r>
            <a:r>
              <a:rPr lang="en-IE" sz="1800" dirty="0">
                <a:latin typeface="+mj-lt"/>
              </a:rPr>
              <a:t>(European Commission, 2022)</a:t>
            </a:r>
            <a:endParaRPr lang="en-US" sz="1800" dirty="0">
              <a:latin typeface="+mj-lt"/>
            </a:endParaRPr>
          </a:p>
          <a:p>
            <a:pPr marL="457200" indent="-457200" algn="just">
              <a:buFont typeface="Arial" panose="020B0604020202020204" pitchFamily="34" charset="0"/>
              <a:buChar char="•"/>
            </a:pPr>
            <a:r>
              <a:rPr lang="pt-PT" sz="1800" i="1" dirty="0">
                <a:latin typeface="+mj-lt"/>
              </a:rPr>
              <a:t>“(...) </a:t>
            </a:r>
            <a:r>
              <a:rPr lang="pt-PT" sz="1800" b="1" i="1" dirty="0" err="1">
                <a:latin typeface="+mj-lt"/>
              </a:rPr>
              <a:t>new</a:t>
            </a:r>
            <a:r>
              <a:rPr lang="pt-PT" sz="1800" b="1" i="1" dirty="0">
                <a:latin typeface="+mj-lt"/>
              </a:rPr>
              <a:t> </a:t>
            </a:r>
            <a:r>
              <a:rPr lang="pt-PT" sz="1800" b="1" i="1" dirty="0" err="1">
                <a:latin typeface="+mj-lt"/>
              </a:rPr>
              <a:t>ideas</a:t>
            </a:r>
            <a:r>
              <a:rPr lang="pt-PT" sz="1800" b="1" i="1" dirty="0">
                <a:latin typeface="+mj-lt"/>
              </a:rPr>
              <a:t> </a:t>
            </a:r>
            <a:r>
              <a:rPr lang="pt-PT" sz="1800" b="1" i="1" dirty="0" err="1">
                <a:latin typeface="+mj-lt"/>
              </a:rPr>
              <a:t>that</a:t>
            </a:r>
            <a:r>
              <a:rPr lang="pt-PT" sz="1800" b="1" i="1" dirty="0">
                <a:latin typeface="+mj-lt"/>
              </a:rPr>
              <a:t> </a:t>
            </a:r>
            <a:r>
              <a:rPr lang="pt-PT" sz="1800" b="1" i="1" dirty="0" err="1">
                <a:latin typeface="+mj-lt"/>
              </a:rPr>
              <a:t>meet</a:t>
            </a:r>
            <a:r>
              <a:rPr lang="pt-PT" sz="1800" b="1" i="1" dirty="0">
                <a:latin typeface="+mj-lt"/>
              </a:rPr>
              <a:t> social </a:t>
            </a:r>
            <a:r>
              <a:rPr lang="pt-PT" sz="1800" b="1" i="1" dirty="0" err="1">
                <a:latin typeface="+mj-lt"/>
              </a:rPr>
              <a:t>needs</a:t>
            </a:r>
            <a:r>
              <a:rPr lang="pt-PT" sz="1800" b="1" i="1" dirty="0">
                <a:latin typeface="+mj-lt"/>
              </a:rPr>
              <a:t>, </a:t>
            </a:r>
            <a:r>
              <a:rPr lang="pt-PT" sz="1800" b="1" i="1" dirty="0" err="1">
                <a:latin typeface="+mj-lt"/>
              </a:rPr>
              <a:t>create</a:t>
            </a:r>
            <a:r>
              <a:rPr lang="pt-PT" sz="1800" b="1" i="1" dirty="0">
                <a:latin typeface="+mj-lt"/>
              </a:rPr>
              <a:t> social </a:t>
            </a:r>
            <a:r>
              <a:rPr lang="pt-PT" sz="1800" b="1" i="1" dirty="0" err="1">
                <a:latin typeface="+mj-lt"/>
              </a:rPr>
              <a:t>relationships</a:t>
            </a:r>
            <a:r>
              <a:rPr lang="pt-PT" sz="1800" b="1" i="1" dirty="0">
                <a:latin typeface="+mj-lt"/>
              </a:rPr>
              <a:t> </a:t>
            </a:r>
            <a:r>
              <a:rPr lang="pt-PT" sz="1800" b="1" i="1" dirty="0" err="1">
                <a:latin typeface="+mj-lt"/>
              </a:rPr>
              <a:t>and</a:t>
            </a:r>
            <a:r>
              <a:rPr lang="pt-PT" sz="1800" b="1" i="1" dirty="0">
                <a:latin typeface="+mj-lt"/>
              </a:rPr>
              <a:t> </a:t>
            </a:r>
            <a:r>
              <a:rPr lang="pt-PT" sz="1800" b="1" i="1" dirty="0" err="1">
                <a:latin typeface="+mj-lt"/>
              </a:rPr>
              <a:t>form</a:t>
            </a:r>
            <a:r>
              <a:rPr lang="pt-PT" sz="1800" b="1" i="1" dirty="0">
                <a:latin typeface="+mj-lt"/>
              </a:rPr>
              <a:t> </a:t>
            </a:r>
            <a:r>
              <a:rPr lang="pt-PT" sz="1800" b="1" i="1" dirty="0" err="1">
                <a:latin typeface="+mj-lt"/>
              </a:rPr>
              <a:t>new</a:t>
            </a:r>
            <a:r>
              <a:rPr lang="pt-PT" sz="1800" b="1" i="1" dirty="0">
                <a:latin typeface="+mj-lt"/>
              </a:rPr>
              <a:t> </a:t>
            </a:r>
            <a:r>
              <a:rPr lang="pt-PT" sz="1800" b="1" i="1" dirty="0" err="1">
                <a:latin typeface="+mj-lt"/>
              </a:rPr>
              <a:t>collaborations</a:t>
            </a:r>
            <a:r>
              <a:rPr lang="pt-PT" sz="1800" i="1" dirty="0">
                <a:latin typeface="+mj-lt"/>
              </a:rPr>
              <a:t>” </a:t>
            </a:r>
            <a:r>
              <a:rPr lang="pt-PT" sz="1800" dirty="0">
                <a:latin typeface="+mj-lt"/>
              </a:rPr>
              <a:t>(Hubert, 2019, p.9)</a:t>
            </a:r>
          </a:p>
          <a:p>
            <a:pPr marL="457200" indent="-457200" algn="just">
              <a:buFont typeface="Arial" panose="020B0604020202020204" pitchFamily="34" charset="0"/>
              <a:buChar char="•"/>
            </a:pPr>
            <a:r>
              <a:rPr lang="pt-PT" sz="1800" dirty="0">
                <a:latin typeface="+mj-lt"/>
              </a:rPr>
              <a:t>“</a:t>
            </a:r>
            <a:r>
              <a:rPr lang="pt-PT" sz="1800" dirty="0" err="1">
                <a:latin typeface="+mj-lt"/>
              </a:rPr>
              <a:t>Many</a:t>
            </a:r>
            <a:r>
              <a:rPr lang="pt-PT" sz="1800" dirty="0">
                <a:latin typeface="+mj-lt"/>
              </a:rPr>
              <a:t> social </a:t>
            </a:r>
            <a:r>
              <a:rPr lang="pt-PT" sz="1800" dirty="0" err="1">
                <a:latin typeface="+mj-lt"/>
              </a:rPr>
              <a:t>innovations</a:t>
            </a:r>
            <a:r>
              <a:rPr lang="pt-PT" sz="1800" dirty="0">
                <a:latin typeface="+mj-lt"/>
              </a:rPr>
              <a:t> </a:t>
            </a:r>
            <a:r>
              <a:rPr lang="pt-PT" sz="1800" b="1" dirty="0" err="1">
                <a:latin typeface="+mj-lt"/>
              </a:rPr>
              <a:t>involve</a:t>
            </a:r>
            <a:r>
              <a:rPr lang="pt-PT" sz="1800" b="1" dirty="0">
                <a:latin typeface="+mj-lt"/>
              </a:rPr>
              <a:t> </a:t>
            </a:r>
            <a:r>
              <a:rPr lang="pt-PT" sz="1800" b="1" dirty="0" err="1">
                <a:latin typeface="+mj-lt"/>
              </a:rPr>
              <a:t>the</a:t>
            </a:r>
            <a:r>
              <a:rPr lang="pt-PT" sz="1800" b="1" dirty="0">
                <a:latin typeface="+mj-lt"/>
              </a:rPr>
              <a:t> </a:t>
            </a:r>
            <a:r>
              <a:rPr lang="pt-PT" sz="1800" b="1" dirty="0" err="1">
                <a:latin typeface="+mj-lt"/>
              </a:rPr>
              <a:t>creation</a:t>
            </a:r>
            <a:r>
              <a:rPr lang="pt-PT" sz="1800" b="1" dirty="0">
                <a:latin typeface="+mj-lt"/>
              </a:rPr>
              <a:t> </a:t>
            </a:r>
            <a:r>
              <a:rPr lang="pt-PT" sz="1800" b="1" dirty="0" err="1">
                <a:latin typeface="+mj-lt"/>
              </a:rPr>
              <a:t>of</a:t>
            </a:r>
            <a:r>
              <a:rPr lang="pt-PT" sz="1800" b="1" dirty="0">
                <a:latin typeface="+mj-lt"/>
              </a:rPr>
              <a:t> </a:t>
            </a:r>
            <a:r>
              <a:rPr lang="pt-PT" sz="1800" b="1" dirty="0" err="1">
                <a:latin typeface="+mj-lt"/>
              </a:rPr>
              <a:t>new</a:t>
            </a:r>
            <a:r>
              <a:rPr lang="pt-PT" sz="1800" b="1" dirty="0">
                <a:latin typeface="+mj-lt"/>
              </a:rPr>
              <a:t> business </a:t>
            </a:r>
            <a:r>
              <a:rPr lang="pt-PT" sz="1800" b="1" dirty="0" err="1">
                <a:latin typeface="+mj-lt"/>
              </a:rPr>
              <a:t>models</a:t>
            </a:r>
            <a:r>
              <a:rPr lang="pt-PT" sz="1800" dirty="0">
                <a:latin typeface="+mj-lt"/>
              </a:rPr>
              <a:t> </a:t>
            </a:r>
            <a:r>
              <a:rPr lang="pt-PT" sz="1800" dirty="0" err="1">
                <a:latin typeface="+mj-lt"/>
              </a:rPr>
              <a:t>that</a:t>
            </a:r>
            <a:r>
              <a:rPr lang="pt-PT" sz="1800" dirty="0">
                <a:latin typeface="+mj-lt"/>
              </a:rPr>
              <a:t> can </a:t>
            </a:r>
            <a:r>
              <a:rPr lang="pt-PT" sz="1800" dirty="0" err="1">
                <a:latin typeface="+mj-lt"/>
              </a:rPr>
              <a:t>meet</a:t>
            </a:r>
            <a:r>
              <a:rPr lang="pt-PT" sz="1800" dirty="0">
                <a:latin typeface="+mj-lt"/>
              </a:rPr>
              <a:t> </a:t>
            </a:r>
            <a:r>
              <a:rPr lang="pt-PT" sz="1800" dirty="0" err="1">
                <a:latin typeface="+mj-lt"/>
              </a:rPr>
              <a:t>the</a:t>
            </a:r>
            <a:r>
              <a:rPr lang="pt-PT" sz="1800" dirty="0">
                <a:latin typeface="+mj-lt"/>
              </a:rPr>
              <a:t> </a:t>
            </a:r>
            <a:r>
              <a:rPr lang="pt-PT" sz="1800" dirty="0" err="1">
                <a:latin typeface="+mj-lt"/>
              </a:rPr>
              <a:t>needs</a:t>
            </a:r>
            <a:r>
              <a:rPr lang="pt-PT" sz="1800" dirty="0">
                <a:latin typeface="+mj-lt"/>
              </a:rPr>
              <a:t> </a:t>
            </a:r>
            <a:r>
              <a:rPr lang="pt-PT" sz="1800" dirty="0" err="1">
                <a:latin typeface="+mj-lt"/>
              </a:rPr>
              <a:t>of</a:t>
            </a:r>
            <a:r>
              <a:rPr lang="pt-PT" sz="1800" dirty="0">
                <a:latin typeface="+mj-lt"/>
              </a:rPr>
              <a:t> </a:t>
            </a:r>
            <a:r>
              <a:rPr lang="pt-PT" sz="1800" dirty="0" err="1">
                <a:latin typeface="+mj-lt"/>
              </a:rPr>
              <a:t>underserved</a:t>
            </a:r>
            <a:r>
              <a:rPr lang="pt-PT" sz="1800" dirty="0">
                <a:latin typeface="+mj-lt"/>
              </a:rPr>
              <a:t> </a:t>
            </a:r>
            <a:r>
              <a:rPr lang="pt-PT" sz="1800" dirty="0" err="1">
                <a:latin typeface="+mj-lt"/>
              </a:rPr>
              <a:t>populations</a:t>
            </a:r>
            <a:r>
              <a:rPr lang="pt-PT" sz="1800" dirty="0">
                <a:latin typeface="+mj-lt"/>
              </a:rPr>
              <a:t> </a:t>
            </a:r>
            <a:r>
              <a:rPr lang="pt-PT" sz="1800" b="1" dirty="0">
                <a:latin typeface="+mj-lt"/>
              </a:rPr>
              <a:t>more </a:t>
            </a:r>
            <a:r>
              <a:rPr lang="pt-PT" sz="1800" b="1" dirty="0" err="1">
                <a:latin typeface="+mj-lt"/>
              </a:rPr>
              <a:t>efficiently</a:t>
            </a:r>
            <a:r>
              <a:rPr lang="pt-PT" sz="1800" b="1" dirty="0">
                <a:latin typeface="+mj-lt"/>
              </a:rPr>
              <a:t>, </a:t>
            </a:r>
            <a:r>
              <a:rPr lang="pt-PT" sz="1800" b="1" dirty="0" err="1">
                <a:latin typeface="+mj-lt"/>
              </a:rPr>
              <a:t>effectively</a:t>
            </a:r>
            <a:r>
              <a:rPr lang="pt-PT" sz="1800" b="1" dirty="0">
                <a:latin typeface="+mj-lt"/>
              </a:rPr>
              <a:t>, </a:t>
            </a:r>
            <a:r>
              <a:rPr lang="pt-PT" sz="1800" b="1" dirty="0" err="1">
                <a:latin typeface="+mj-lt"/>
              </a:rPr>
              <a:t>and</a:t>
            </a:r>
            <a:r>
              <a:rPr lang="pt-PT" sz="1800" b="1" dirty="0">
                <a:latin typeface="+mj-lt"/>
              </a:rPr>
              <a:t> </a:t>
            </a:r>
            <a:r>
              <a:rPr lang="pt-PT" sz="1800" b="1" dirty="0" err="1">
                <a:latin typeface="+mj-lt"/>
              </a:rPr>
              <a:t>if</a:t>
            </a:r>
            <a:r>
              <a:rPr lang="pt-PT" sz="1800" b="1" dirty="0">
                <a:latin typeface="+mj-lt"/>
              </a:rPr>
              <a:t> </a:t>
            </a:r>
            <a:r>
              <a:rPr lang="pt-PT" sz="1800" b="1" dirty="0" err="1">
                <a:latin typeface="+mj-lt"/>
              </a:rPr>
              <a:t>not</a:t>
            </a:r>
            <a:r>
              <a:rPr lang="pt-PT" sz="1800" b="1" dirty="0">
                <a:latin typeface="+mj-lt"/>
              </a:rPr>
              <a:t> </a:t>
            </a:r>
            <a:r>
              <a:rPr lang="pt-PT" sz="1800" b="1" dirty="0" err="1">
                <a:latin typeface="+mj-lt"/>
              </a:rPr>
              <a:t>profitably</a:t>
            </a:r>
            <a:r>
              <a:rPr lang="pt-PT" sz="1800" b="1" dirty="0">
                <a:latin typeface="+mj-lt"/>
              </a:rPr>
              <a:t>, </a:t>
            </a:r>
            <a:r>
              <a:rPr lang="pt-PT" sz="1800" b="1" dirty="0" err="1">
                <a:latin typeface="+mj-lt"/>
              </a:rPr>
              <a:t>at</a:t>
            </a:r>
            <a:r>
              <a:rPr lang="pt-PT" sz="1800" b="1" dirty="0">
                <a:latin typeface="+mj-lt"/>
              </a:rPr>
              <a:t> </a:t>
            </a:r>
            <a:r>
              <a:rPr lang="pt-PT" sz="1800" b="1" dirty="0" err="1">
                <a:latin typeface="+mj-lt"/>
              </a:rPr>
              <a:t>least</a:t>
            </a:r>
            <a:r>
              <a:rPr lang="pt-PT" sz="1800" b="1" dirty="0">
                <a:latin typeface="+mj-lt"/>
              </a:rPr>
              <a:t> </a:t>
            </a:r>
            <a:r>
              <a:rPr lang="pt-PT" sz="1800" b="1" dirty="0" err="1">
                <a:latin typeface="+mj-lt"/>
              </a:rPr>
              <a:t>sustainably</a:t>
            </a:r>
            <a:r>
              <a:rPr lang="pt-PT" sz="1800" dirty="0">
                <a:latin typeface="+mj-lt"/>
              </a:rPr>
              <a:t>. </a:t>
            </a:r>
            <a:r>
              <a:rPr lang="pt-PT" sz="1800" dirty="0" err="1">
                <a:latin typeface="+mj-lt"/>
              </a:rPr>
              <a:t>They</a:t>
            </a:r>
            <a:r>
              <a:rPr lang="pt-PT" sz="1800" dirty="0">
                <a:latin typeface="+mj-lt"/>
              </a:rPr>
              <a:t> do </a:t>
            </a:r>
            <a:r>
              <a:rPr lang="pt-PT" sz="1800" dirty="0" err="1">
                <a:latin typeface="+mj-lt"/>
              </a:rPr>
              <a:t>this</a:t>
            </a:r>
            <a:r>
              <a:rPr lang="pt-PT" sz="1800" dirty="0">
                <a:latin typeface="+mj-lt"/>
              </a:rPr>
              <a:t> </a:t>
            </a:r>
            <a:r>
              <a:rPr lang="pt-PT" sz="1800" dirty="0" err="1">
                <a:latin typeface="+mj-lt"/>
              </a:rPr>
              <a:t>by</a:t>
            </a:r>
            <a:r>
              <a:rPr lang="pt-PT" sz="1800" dirty="0">
                <a:latin typeface="+mj-lt"/>
              </a:rPr>
              <a:t> </a:t>
            </a:r>
            <a:r>
              <a:rPr lang="pt-PT" sz="1800" dirty="0" err="1">
                <a:latin typeface="+mj-lt"/>
              </a:rPr>
              <a:t>having</a:t>
            </a:r>
            <a:r>
              <a:rPr lang="pt-PT" sz="1800" dirty="0">
                <a:latin typeface="+mj-lt"/>
              </a:rPr>
              <a:t> </a:t>
            </a:r>
            <a:r>
              <a:rPr lang="pt-PT" sz="1800" dirty="0" err="1">
                <a:latin typeface="+mj-lt"/>
              </a:rPr>
              <a:t>lower</a:t>
            </a:r>
            <a:r>
              <a:rPr lang="pt-PT" sz="1800" dirty="0">
                <a:latin typeface="+mj-lt"/>
              </a:rPr>
              <a:t> </a:t>
            </a:r>
            <a:r>
              <a:rPr lang="pt-PT" sz="1800" dirty="0" err="1">
                <a:latin typeface="+mj-lt"/>
              </a:rPr>
              <a:t>cost</a:t>
            </a:r>
            <a:r>
              <a:rPr lang="pt-PT" sz="1800" dirty="0">
                <a:latin typeface="+mj-lt"/>
              </a:rPr>
              <a:t> </a:t>
            </a:r>
            <a:r>
              <a:rPr lang="pt-PT" sz="1800" dirty="0" err="1">
                <a:latin typeface="+mj-lt"/>
              </a:rPr>
              <a:t>structures</a:t>
            </a:r>
            <a:r>
              <a:rPr lang="pt-PT" sz="1800" dirty="0">
                <a:latin typeface="+mj-lt"/>
              </a:rPr>
              <a:t> </a:t>
            </a:r>
            <a:r>
              <a:rPr lang="pt-PT" sz="1800" dirty="0" err="1">
                <a:latin typeface="+mj-lt"/>
              </a:rPr>
              <a:t>and</a:t>
            </a:r>
            <a:r>
              <a:rPr lang="pt-PT" sz="1800" dirty="0">
                <a:latin typeface="+mj-lt"/>
              </a:rPr>
              <a:t> more </a:t>
            </a:r>
            <a:r>
              <a:rPr lang="pt-PT" sz="1800" dirty="0" err="1">
                <a:latin typeface="+mj-lt"/>
              </a:rPr>
              <a:t>efficient</a:t>
            </a:r>
            <a:r>
              <a:rPr lang="pt-PT" sz="1800" dirty="0">
                <a:latin typeface="+mj-lt"/>
              </a:rPr>
              <a:t> </a:t>
            </a:r>
            <a:r>
              <a:rPr lang="pt-PT" sz="1800" dirty="0" err="1">
                <a:latin typeface="+mj-lt"/>
              </a:rPr>
              <a:t>delivery</a:t>
            </a:r>
            <a:r>
              <a:rPr lang="pt-PT" sz="1800" dirty="0">
                <a:latin typeface="+mj-lt"/>
              </a:rPr>
              <a:t> </a:t>
            </a:r>
            <a:r>
              <a:rPr lang="pt-PT" sz="1800" dirty="0" err="1">
                <a:latin typeface="+mj-lt"/>
              </a:rPr>
              <a:t>channels</a:t>
            </a:r>
            <a:r>
              <a:rPr lang="pt-PT" sz="1800" dirty="0">
                <a:latin typeface="+mj-lt"/>
              </a:rPr>
              <a:t>, </a:t>
            </a:r>
            <a:r>
              <a:rPr lang="pt-PT" sz="1800" dirty="0" err="1">
                <a:latin typeface="+mj-lt"/>
              </a:rPr>
              <a:t>and</a:t>
            </a:r>
            <a:r>
              <a:rPr lang="pt-PT" sz="1800" dirty="0">
                <a:latin typeface="+mj-lt"/>
              </a:rPr>
              <a:t> </a:t>
            </a:r>
            <a:r>
              <a:rPr lang="pt-PT" sz="1800" dirty="0" err="1">
                <a:latin typeface="+mj-lt"/>
              </a:rPr>
              <a:t>often</a:t>
            </a:r>
            <a:r>
              <a:rPr lang="pt-PT" sz="1800" dirty="0">
                <a:latin typeface="+mj-lt"/>
              </a:rPr>
              <a:t> </a:t>
            </a:r>
            <a:r>
              <a:rPr lang="pt-PT" sz="1800" dirty="0" err="1">
                <a:latin typeface="+mj-lt"/>
              </a:rPr>
              <a:t>by</a:t>
            </a:r>
            <a:r>
              <a:rPr lang="pt-PT" sz="1800" dirty="0">
                <a:latin typeface="+mj-lt"/>
              </a:rPr>
              <a:t> </a:t>
            </a:r>
            <a:r>
              <a:rPr lang="pt-PT" sz="1800" dirty="0" err="1">
                <a:latin typeface="+mj-lt"/>
              </a:rPr>
              <a:t>blending</a:t>
            </a:r>
            <a:r>
              <a:rPr lang="pt-PT" sz="1800" dirty="0">
                <a:latin typeface="+mj-lt"/>
              </a:rPr>
              <a:t> </a:t>
            </a:r>
            <a:r>
              <a:rPr lang="pt-PT" sz="1800" dirty="0" err="1">
                <a:latin typeface="+mj-lt"/>
              </a:rPr>
              <a:t>market</a:t>
            </a:r>
            <a:r>
              <a:rPr lang="pt-PT" sz="1800" dirty="0">
                <a:latin typeface="+mj-lt"/>
              </a:rPr>
              <a:t> </a:t>
            </a:r>
            <a:r>
              <a:rPr lang="pt-PT" sz="1800" dirty="0" err="1">
                <a:latin typeface="+mj-lt"/>
              </a:rPr>
              <a:t>and</a:t>
            </a:r>
            <a:r>
              <a:rPr lang="pt-PT" sz="1800" dirty="0">
                <a:latin typeface="+mj-lt"/>
              </a:rPr>
              <a:t> </a:t>
            </a:r>
            <a:r>
              <a:rPr lang="pt-PT" sz="1800" dirty="0" err="1">
                <a:latin typeface="+mj-lt"/>
              </a:rPr>
              <a:t>nonmarket</a:t>
            </a:r>
            <a:r>
              <a:rPr lang="pt-PT" sz="1800" dirty="0">
                <a:latin typeface="+mj-lt"/>
              </a:rPr>
              <a:t> </a:t>
            </a:r>
            <a:r>
              <a:rPr lang="pt-PT" sz="1800" dirty="0" err="1">
                <a:latin typeface="+mj-lt"/>
              </a:rPr>
              <a:t>approaches</a:t>
            </a:r>
            <a:r>
              <a:rPr lang="pt-PT" sz="1800" dirty="0">
                <a:latin typeface="+mj-lt"/>
              </a:rPr>
              <a:t>, in particular </a:t>
            </a:r>
            <a:r>
              <a:rPr lang="pt-PT" sz="1800" dirty="0" err="1">
                <a:latin typeface="+mj-lt"/>
              </a:rPr>
              <a:t>by</a:t>
            </a:r>
            <a:r>
              <a:rPr lang="pt-PT" sz="1800" dirty="0">
                <a:latin typeface="+mj-lt"/>
              </a:rPr>
              <a:t> </a:t>
            </a:r>
            <a:r>
              <a:rPr lang="pt-PT" sz="1800" dirty="0" err="1">
                <a:latin typeface="+mj-lt"/>
              </a:rPr>
              <a:t>combining</a:t>
            </a:r>
            <a:r>
              <a:rPr lang="pt-PT" sz="1800" dirty="0">
                <a:latin typeface="+mj-lt"/>
              </a:rPr>
              <a:t> </a:t>
            </a:r>
            <a:r>
              <a:rPr lang="pt-PT" sz="1800" dirty="0" err="1">
                <a:latin typeface="+mj-lt"/>
              </a:rPr>
              <a:t>commercial</a:t>
            </a:r>
            <a:r>
              <a:rPr lang="pt-PT" sz="1800" dirty="0">
                <a:latin typeface="+mj-lt"/>
              </a:rPr>
              <a:t> </a:t>
            </a:r>
            <a:r>
              <a:rPr lang="pt-PT" sz="1800" dirty="0" err="1">
                <a:latin typeface="+mj-lt"/>
              </a:rPr>
              <a:t>revenue</a:t>
            </a:r>
            <a:r>
              <a:rPr lang="pt-PT" sz="1800" dirty="0">
                <a:latin typeface="+mj-lt"/>
              </a:rPr>
              <a:t> </a:t>
            </a:r>
            <a:r>
              <a:rPr lang="pt-PT" sz="1800" dirty="0" err="1">
                <a:latin typeface="+mj-lt"/>
              </a:rPr>
              <a:t>with</a:t>
            </a:r>
            <a:r>
              <a:rPr lang="pt-PT" sz="1800" dirty="0">
                <a:latin typeface="+mj-lt"/>
              </a:rPr>
              <a:t> </a:t>
            </a:r>
            <a:r>
              <a:rPr lang="pt-PT" sz="1800" dirty="0" err="1">
                <a:latin typeface="+mj-lt"/>
              </a:rPr>
              <a:t>public</a:t>
            </a:r>
            <a:r>
              <a:rPr lang="pt-PT" sz="1800" dirty="0">
                <a:latin typeface="+mj-lt"/>
              </a:rPr>
              <a:t> </a:t>
            </a:r>
            <a:r>
              <a:rPr lang="pt-PT" sz="1800" dirty="0" err="1">
                <a:latin typeface="+mj-lt"/>
              </a:rPr>
              <a:t>or</a:t>
            </a:r>
            <a:r>
              <a:rPr lang="pt-PT" sz="1800" dirty="0">
                <a:latin typeface="+mj-lt"/>
              </a:rPr>
              <a:t> </a:t>
            </a:r>
            <a:r>
              <a:rPr lang="pt-PT" sz="1800" dirty="0" err="1">
                <a:latin typeface="+mj-lt"/>
              </a:rPr>
              <a:t>phil</a:t>
            </a:r>
            <a:r>
              <a:rPr lang="pt-PT" sz="1800" dirty="0">
                <a:latin typeface="+mj-lt"/>
              </a:rPr>
              <a:t>- </a:t>
            </a:r>
            <a:r>
              <a:rPr lang="pt-PT" sz="1800" dirty="0" err="1">
                <a:latin typeface="+mj-lt"/>
              </a:rPr>
              <a:t>anthropic</a:t>
            </a:r>
            <a:r>
              <a:rPr lang="pt-PT" sz="1800" dirty="0">
                <a:latin typeface="+mj-lt"/>
              </a:rPr>
              <a:t> financial </a:t>
            </a:r>
            <a:r>
              <a:rPr lang="pt-PT" sz="1800" dirty="0" err="1">
                <a:latin typeface="+mj-lt"/>
              </a:rPr>
              <a:t>support</a:t>
            </a:r>
            <a:r>
              <a:rPr lang="pt-PT" sz="1800" dirty="0">
                <a:latin typeface="+mj-lt"/>
              </a:rPr>
              <a:t>. ” (</a:t>
            </a:r>
            <a:r>
              <a:rPr lang="pt-PT" sz="1800" dirty="0" err="1">
                <a:latin typeface="+mj-lt"/>
              </a:rPr>
              <a:t>Phills</a:t>
            </a:r>
            <a:r>
              <a:rPr lang="pt-PT" sz="1800" dirty="0">
                <a:latin typeface="+mj-lt"/>
              </a:rPr>
              <a:t> </a:t>
            </a:r>
            <a:r>
              <a:rPr lang="pt-PT" sz="1800" dirty="0" err="1">
                <a:latin typeface="+mj-lt"/>
              </a:rPr>
              <a:t>et</a:t>
            </a:r>
            <a:r>
              <a:rPr lang="pt-PT" sz="1800" dirty="0">
                <a:latin typeface="+mj-lt"/>
              </a:rPr>
              <a:t> al., 2008, p.41)</a:t>
            </a:r>
          </a:p>
          <a:p>
            <a:pPr marL="457200" indent="-457200" algn="just">
              <a:buFont typeface="Arial" panose="020B0604020202020204" pitchFamily="34" charset="0"/>
              <a:buChar char="•"/>
            </a:pPr>
            <a:r>
              <a:rPr lang="pt-PT" sz="1800" dirty="0">
                <a:latin typeface="+mj-lt"/>
              </a:rPr>
              <a:t>Social </a:t>
            </a:r>
            <a:r>
              <a:rPr lang="pt-PT" sz="1800" dirty="0" err="1">
                <a:latin typeface="+mj-lt"/>
              </a:rPr>
              <a:t>Innovations</a:t>
            </a:r>
            <a:r>
              <a:rPr lang="pt-PT" sz="1800" dirty="0">
                <a:latin typeface="+mj-lt"/>
              </a:rPr>
              <a:t> (SI) are </a:t>
            </a:r>
            <a:r>
              <a:rPr lang="pt-PT" sz="1800" dirty="0" err="1">
                <a:latin typeface="+mj-lt"/>
              </a:rPr>
              <a:t>defined</a:t>
            </a:r>
            <a:r>
              <a:rPr lang="pt-PT" sz="1800" dirty="0">
                <a:latin typeface="+mj-lt"/>
              </a:rPr>
              <a:t> as </a:t>
            </a:r>
            <a:r>
              <a:rPr lang="pt-PT" sz="1800" dirty="0" err="1">
                <a:latin typeface="+mj-lt"/>
              </a:rPr>
              <a:t>the</a:t>
            </a:r>
            <a:r>
              <a:rPr lang="pt-PT" sz="1800" dirty="0">
                <a:latin typeface="+mj-lt"/>
              </a:rPr>
              <a:t> </a:t>
            </a:r>
            <a:r>
              <a:rPr lang="pt-PT" sz="1800" b="1" dirty="0" err="1">
                <a:latin typeface="+mj-lt"/>
              </a:rPr>
              <a:t>development</a:t>
            </a:r>
            <a:r>
              <a:rPr lang="pt-PT" sz="1800" b="1" dirty="0">
                <a:latin typeface="+mj-lt"/>
              </a:rPr>
              <a:t> </a:t>
            </a:r>
            <a:r>
              <a:rPr lang="pt-PT" sz="1800" b="1" dirty="0" err="1">
                <a:latin typeface="+mj-lt"/>
              </a:rPr>
              <a:t>of</a:t>
            </a:r>
            <a:r>
              <a:rPr lang="pt-PT" sz="1800" b="1" dirty="0">
                <a:latin typeface="+mj-lt"/>
              </a:rPr>
              <a:t> </a:t>
            </a:r>
            <a:r>
              <a:rPr lang="pt-PT" sz="1800" b="1" dirty="0" err="1">
                <a:latin typeface="+mj-lt"/>
              </a:rPr>
              <a:t>creative</a:t>
            </a:r>
            <a:r>
              <a:rPr lang="pt-PT" sz="1800" b="1" dirty="0">
                <a:latin typeface="+mj-lt"/>
              </a:rPr>
              <a:t> </a:t>
            </a:r>
            <a:r>
              <a:rPr lang="pt-PT" sz="1800" b="1" dirty="0" err="1">
                <a:latin typeface="+mj-lt"/>
              </a:rPr>
              <a:t>and</a:t>
            </a:r>
            <a:r>
              <a:rPr lang="pt-PT" sz="1800" b="1" dirty="0">
                <a:latin typeface="+mj-lt"/>
              </a:rPr>
              <a:t> </a:t>
            </a:r>
            <a:r>
              <a:rPr lang="pt-PT" sz="1800" b="1" dirty="0" err="1">
                <a:latin typeface="+mj-lt"/>
              </a:rPr>
              <a:t>practical</a:t>
            </a:r>
            <a:r>
              <a:rPr lang="pt-PT" sz="1800" b="1" dirty="0">
                <a:latin typeface="+mj-lt"/>
              </a:rPr>
              <a:t> </a:t>
            </a:r>
            <a:r>
              <a:rPr lang="pt-PT" sz="1800" b="1" dirty="0" err="1">
                <a:latin typeface="+mj-lt"/>
              </a:rPr>
              <a:t>solutions</a:t>
            </a:r>
            <a:r>
              <a:rPr lang="pt-PT" sz="1800" b="1" dirty="0">
                <a:latin typeface="+mj-lt"/>
              </a:rPr>
              <a:t> to </a:t>
            </a:r>
            <a:r>
              <a:rPr lang="pt-PT" sz="1800" b="1" dirty="0" err="1">
                <a:latin typeface="+mj-lt"/>
              </a:rPr>
              <a:t>complex</a:t>
            </a:r>
            <a:r>
              <a:rPr lang="pt-PT" sz="1800" b="1" dirty="0">
                <a:latin typeface="+mj-lt"/>
              </a:rPr>
              <a:t> social </a:t>
            </a:r>
            <a:r>
              <a:rPr lang="pt-PT" sz="1800" b="1" dirty="0" err="1">
                <a:latin typeface="+mj-lt"/>
              </a:rPr>
              <a:t>problems</a:t>
            </a:r>
            <a:r>
              <a:rPr lang="pt-PT" sz="1800" b="1" dirty="0">
                <a:latin typeface="+mj-lt"/>
              </a:rPr>
              <a:t> </a:t>
            </a:r>
            <a:r>
              <a:rPr lang="pt-PT" sz="1800" dirty="0">
                <a:latin typeface="+mj-lt"/>
              </a:rPr>
              <a:t>(</a:t>
            </a:r>
            <a:r>
              <a:rPr lang="pt-PT" sz="1800" dirty="0" err="1">
                <a:latin typeface="+mj-lt"/>
              </a:rPr>
              <a:t>Tracey</a:t>
            </a:r>
            <a:r>
              <a:rPr lang="pt-PT" sz="1800" dirty="0">
                <a:latin typeface="+mj-lt"/>
              </a:rPr>
              <a:t> &amp; </a:t>
            </a:r>
            <a:r>
              <a:rPr lang="pt-PT" sz="1800" dirty="0" err="1">
                <a:latin typeface="+mj-lt"/>
              </a:rPr>
              <a:t>Stott</a:t>
            </a:r>
            <a:r>
              <a:rPr lang="pt-PT" sz="1800" dirty="0">
                <a:latin typeface="+mj-lt"/>
              </a:rPr>
              <a:t>, 2017)</a:t>
            </a:r>
          </a:p>
        </p:txBody>
      </p:sp>
      <p:sp>
        <p:nvSpPr>
          <p:cNvPr id="2" name="Title 1"/>
          <p:cNvSpPr>
            <a:spLocks noGrp="1"/>
          </p:cNvSpPr>
          <p:nvPr>
            <p:ph type="title"/>
          </p:nvPr>
        </p:nvSpPr>
        <p:spPr/>
        <p:txBody>
          <a:bodyPr/>
          <a:lstStyle/>
          <a:p>
            <a:r>
              <a:rPr lang="lt-LT" dirty="0"/>
              <a:t>4. </a:t>
            </a:r>
            <a:r>
              <a:rPr lang="en-US" b="1" dirty="0"/>
              <a:t>Social innovation | </a:t>
            </a:r>
            <a:r>
              <a:rPr lang="en-US" sz="3600" dirty="0"/>
              <a:t>4.1. What does it mean?</a:t>
            </a:r>
            <a:endParaRPr lang="lt-LT" dirty="0"/>
          </a:p>
        </p:txBody>
      </p:sp>
    </p:spTree>
    <p:extLst>
      <p:ext uri="{BB962C8B-B14F-4D97-AF65-F5344CB8AC3E}">
        <p14:creationId xmlns:p14="http://schemas.microsoft.com/office/powerpoint/2010/main" val="3321193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2"/>
          </p:nvPr>
        </p:nvSpPr>
        <p:spPr>
          <a:xfrm>
            <a:off x="358219" y="2299855"/>
            <a:ext cx="7012400" cy="4372899"/>
          </a:xfrm>
        </p:spPr>
        <p:txBody>
          <a:bodyPr>
            <a:noAutofit/>
          </a:bodyPr>
          <a:lstStyle/>
          <a:p>
            <a:pPr marL="457200" indent="-457200" algn="just">
              <a:buFont typeface="Arial" panose="020B0604020202020204" pitchFamily="34" charset="0"/>
              <a:buChar char="•"/>
            </a:pPr>
            <a:r>
              <a:rPr lang="en-US" sz="1800" dirty="0">
                <a:latin typeface="+mj-lt"/>
              </a:rPr>
              <a:t>“is a distinct sub-type of innovation; is new to the unit of adoption; leads to specific outcomes which are a measurable improvements on existing practices; can occur in any sector and often cuts across different sectors; has various stages and phases; is context specific; is not value neutral; has a product or content dimension as well as a process dimension; changes social relations with regard to governance; enhances societal resilience and increases beneficiaries socio-political capabilities and access to resources (empowerment dimension)”.</a:t>
            </a:r>
          </a:p>
          <a:p>
            <a:pPr algn="r"/>
            <a:r>
              <a:rPr lang="en-US" sz="1800" dirty="0">
                <a:latin typeface="+mj-lt"/>
              </a:rPr>
              <a:t>(</a:t>
            </a:r>
            <a:r>
              <a:rPr lang="en-US" sz="1800" dirty="0" err="1">
                <a:latin typeface="+mj-lt"/>
              </a:rPr>
              <a:t>Caulier</a:t>
            </a:r>
            <a:r>
              <a:rPr lang="en-US" sz="1800" dirty="0">
                <a:latin typeface="+mj-lt"/>
              </a:rPr>
              <a:t>-Grice, Davies, Patrick &amp; Norman, 2012, 15)</a:t>
            </a:r>
          </a:p>
        </p:txBody>
      </p:sp>
      <p:sp>
        <p:nvSpPr>
          <p:cNvPr id="2" name="Title 1"/>
          <p:cNvSpPr>
            <a:spLocks noGrp="1"/>
          </p:cNvSpPr>
          <p:nvPr>
            <p:ph type="title"/>
          </p:nvPr>
        </p:nvSpPr>
        <p:spPr/>
        <p:txBody>
          <a:bodyPr/>
          <a:lstStyle/>
          <a:p>
            <a:r>
              <a:rPr lang="lt-LT" dirty="0"/>
              <a:t>4. </a:t>
            </a:r>
            <a:r>
              <a:rPr lang="en-US" b="1" dirty="0"/>
              <a:t>Social innovation | </a:t>
            </a:r>
            <a:r>
              <a:rPr lang="en-US" sz="3600" dirty="0"/>
              <a:t>4.1. What does it mean?</a:t>
            </a:r>
            <a:endParaRPr lang="lt-LT" dirty="0"/>
          </a:p>
        </p:txBody>
      </p:sp>
    </p:spTree>
    <p:extLst>
      <p:ext uri="{BB962C8B-B14F-4D97-AF65-F5344CB8AC3E}">
        <p14:creationId xmlns:p14="http://schemas.microsoft.com/office/powerpoint/2010/main" val="3501698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a:t>4. </a:t>
            </a:r>
            <a:r>
              <a:rPr lang="en-US" b="1" dirty="0"/>
              <a:t>Social innovation | </a:t>
            </a:r>
            <a:r>
              <a:rPr lang="en-US" sz="3600" dirty="0"/>
              <a:t>4.2. Examples</a:t>
            </a:r>
            <a:endParaRPr lang="lt-LT" dirty="0"/>
          </a:p>
        </p:txBody>
      </p:sp>
      <p:graphicFrame>
        <p:nvGraphicFramePr>
          <p:cNvPr id="6" name="Content Placeholder 2">
            <a:extLst>
              <a:ext uri="{FF2B5EF4-FFF2-40B4-BE49-F238E27FC236}">
                <a16:creationId xmlns:a16="http://schemas.microsoft.com/office/drawing/2014/main" id="{C3B9D14F-9668-117A-5213-D3956EE67A93}"/>
              </a:ext>
            </a:extLst>
          </p:cNvPr>
          <p:cNvGraphicFramePr>
            <a:graphicFrameLocks/>
          </p:cNvGraphicFramePr>
          <p:nvPr>
            <p:extLst>
              <p:ext uri="{D42A27DB-BD31-4B8C-83A1-F6EECF244321}">
                <p14:modId xmlns:p14="http://schemas.microsoft.com/office/powerpoint/2010/main" val="4499738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10">
            <a:extLst>
              <a:ext uri="{FF2B5EF4-FFF2-40B4-BE49-F238E27FC236}">
                <a16:creationId xmlns:a16="http://schemas.microsoft.com/office/drawing/2014/main" id="{EB1F4C36-948E-A03E-00A8-58E7BC451691}"/>
              </a:ext>
            </a:extLst>
          </p:cNvPr>
          <p:cNvSpPr txBox="1"/>
          <p:nvPr/>
        </p:nvSpPr>
        <p:spPr>
          <a:xfrm>
            <a:off x="6830398" y="6371471"/>
            <a:ext cx="1534972" cy="369332"/>
          </a:xfrm>
          <a:prstGeom prst="rect">
            <a:avLst/>
          </a:prstGeom>
          <a:noFill/>
        </p:spPr>
        <p:txBody>
          <a:bodyPr wrap="none" rtlCol="0">
            <a:spAutoFit/>
          </a:bodyPr>
          <a:lstStyle/>
          <a:p>
            <a:r>
              <a:rPr lang="en-US" dirty="0" err="1"/>
              <a:t>iVersity</a:t>
            </a:r>
            <a:r>
              <a:rPr lang="en-US" dirty="0"/>
              <a:t> (2022)</a:t>
            </a:r>
          </a:p>
        </p:txBody>
      </p:sp>
      <p:sp>
        <p:nvSpPr>
          <p:cNvPr id="8" name="Rectangle 11">
            <a:extLst>
              <a:ext uri="{FF2B5EF4-FFF2-40B4-BE49-F238E27FC236}">
                <a16:creationId xmlns:a16="http://schemas.microsoft.com/office/drawing/2014/main" id="{9855E605-7E41-7F24-6024-499EFE01A369}"/>
              </a:ext>
            </a:extLst>
          </p:cNvPr>
          <p:cNvSpPr/>
          <p:nvPr/>
        </p:nvSpPr>
        <p:spPr>
          <a:xfrm>
            <a:off x="8734128" y="6371471"/>
            <a:ext cx="3457870" cy="369332"/>
          </a:xfrm>
          <a:prstGeom prst="rect">
            <a:avLst/>
          </a:prstGeom>
        </p:spPr>
        <p:txBody>
          <a:bodyPr wrap="none">
            <a:spAutoFit/>
          </a:bodyPr>
          <a:lstStyle/>
          <a:p>
            <a:r>
              <a:rPr lang="en-US" dirty="0" err="1"/>
              <a:t>Mulgan</a:t>
            </a:r>
            <a:r>
              <a:rPr lang="en-US" dirty="0"/>
              <a:t>, Tucker, Ali, Sanders (2007)</a:t>
            </a:r>
          </a:p>
        </p:txBody>
      </p:sp>
    </p:spTree>
    <p:extLst>
      <p:ext uri="{BB962C8B-B14F-4D97-AF65-F5344CB8AC3E}">
        <p14:creationId xmlns:p14="http://schemas.microsoft.com/office/powerpoint/2010/main" val="1780268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TotalTime>
  <Words>2099</Words>
  <Application>Microsoft Macintosh PowerPoint</Application>
  <PresentationFormat>Ecrã Panorâmico</PresentationFormat>
  <Paragraphs>140</Paragraphs>
  <Slides>21</Slides>
  <Notes>0</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21</vt:i4>
      </vt:variant>
    </vt:vector>
  </HeadingPairs>
  <TitlesOfParts>
    <vt:vector size="25" baseType="lpstr">
      <vt:lpstr>Arial</vt:lpstr>
      <vt:lpstr>Calibri</vt:lpstr>
      <vt:lpstr>Calibri Light</vt:lpstr>
      <vt:lpstr>Office Theme</vt:lpstr>
      <vt:lpstr>Introduction to social innovation</vt:lpstr>
      <vt:lpstr>Structure</vt:lpstr>
      <vt:lpstr>1. Description</vt:lpstr>
      <vt:lpstr>2. Didactical form and Assessment method</vt:lpstr>
      <vt:lpstr>3. Innovations that can take business to another level – How?</vt:lpstr>
      <vt:lpstr>3. Innovations that can take business to another level – How?</vt:lpstr>
      <vt:lpstr>4. Social innovation | 4.1. What does it mean?</vt:lpstr>
      <vt:lpstr>4. Social innovation | 4.1. What does it mean?</vt:lpstr>
      <vt:lpstr>4. Social innovation | 4.2. Examples</vt:lpstr>
      <vt:lpstr>4. Social innovation | 4.3. Social actors involved</vt:lpstr>
      <vt:lpstr>4. Social innovation | 4.4. Barriers to social innovation</vt:lpstr>
      <vt:lpstr>5. Innovation deficits: business and social change opportunities?</vt:lpstr>
      <vt:lpstr>5. Innovation deficits: business and social change opportunities?</vt:lpstr>
      <vt:lpstr>5. Innovation deficits: business and social change opportunities?</vt:lpstr>
      <vt:lpstr>5. Innovation deficits: business and social change opportunities?</vt:lpstr>
      <vt:lpstr>5. Innovation deficits: business and social change opportunities?</vt:lpstr>
      <vt:lpstr>6. Guidelines for developing social innovation</vt:lpstr>
      <vt:lpstr>6. Guidelines for developing social innovation</vt:lpstr>
      <vt:lpstr>6. Guidelines for developing social innovation</vt:lpstr>
      <vt:lpstr>6. Guidelines for developing social innovation</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Vida Davidavičienė</dc:creator>
  <cp:lastModifiedBy>Teresa Cunha</cp:lastModifiedBy>
  <cp:revision>12</cp:revision>
  <dcterms:created xsi:type="dcterms:W3CDTF">2022-02-21T07:31:55Z</dcterms:created>
  <dcterms:modified xsi:type="dcterms:W3CDTF">2022-04-22T10:32:17Z</dcterms:modified>
</cp:coreProperties>
</file>