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3" r:id="rId4"/>
    <p:sldId id="264" r:id="rId5"/>
    <p:sldId id="258" r:id="rId6"/>
    <p:sldId id="265" r:id="rId7"/>
    <p:sldId id="266" r:id="rId8"/>
    <p:sldId id="267" r:id="rId9"/>
    <p:sldId id="273" r:id="rId10"/>
    <p:sldId id="268" r:id="rId11"/>
    <p:sldId id="269" r:id="rId12"/>
    <p:sldId id="270" r:id="rId13"/>
    <p:sldId id="271" r:id="rId14"/>
    <p:sldId id="272" r:id="rId15"/>
    <p:sldId id="26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79B1D-C863-4120-ADE9-550CE9FD9159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DE99D25-948A-48BC-9AFD-250D1F1151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700" dirty="0"/>
            <a:t>Case </a:t>
          </a:r>
          <a:r>
            <a:rPr lang="pt-PT" sz="1700" dirty="0" err="1"/>
            <a:t>study</a:t>
          </a:r>
          <a:r>
            <a:rPr lang="pt-PT" sz="1700" dirty="0"/>
            <a:t> </a:t>
          </a:r>
          <a:r>
            <a:rPr lang="pt-PT" sz="1700" dirty="0" err="1"/>
            <a:t>driven</a:t>
          </a:r>
          <a:r>
            <a:rPr lang="pt-PT" sz="1700" dirty="0"/>
            <a:t> </a:t>
          </a:r>
          <a:r>
            <a:rPr lang="pt-PT" sz="1700" dirty="0" err="1"/>
            <a:t>methodology</a:t>
          </a:r>
          <a:r>
            <a:rPr lang="pt-PT" sz="1700" dirty="0"/>
            <a:t>, </a:t>
          </a:r>
          <a:r>
            <a:rPr lang="pt-PT" sz="1700" dirty="0" err="1"/>
            <a:t>including</a:t>
          </a:r>
          <a:r>
            <a:rPr lang="pt-PT" sz="1700" dirty="0"/>
            <a:t> case-study </a:t>
          </a:r>
          <a:r>
            <a:rPr lang="pt-PT" sz="1700" dirty="0" err="1"/>
            <a:t>based</a:t>
          </a:r>
          <a:r>
            <a:rPr lang="pt-PT" sz="1700" dirty="0"/>
            <a:t> </a:t>
          </a:r>
          <a:r>
            <a:rPr lang="pt-PT" sz="1700" dirty="0" err="1"/>
            <a:t>group</a:t>
          </a:r>
          <a:r>
            <a:rPr lang="pt-PT" sz="1700" dirty="0"/>
            <a:t> </a:t>
          </a:r>
          <a:r>
            <a:rPr lang="pt-PT" sz="1700" dirty="0" err="1"/>
            <a:t>and</a:t>
          </a:r>
          <a:r>
            <a:rPr lang="pt-PT" sz="1700" dirty="0"/>
            <a:t> </a:t>
          </a:r>
          <a:r>
            <a:rPr lang="pt-PT" sz="1700" dirty="0" err="1"/>
            <a:t>application</a:t>
          </a:r>
          <a:r>
            <a:rPr lang="pt-PT" sz="1700" dirty="0"/>
            <a:t> </a:t>
          </a:r>
          <a:r>
            <a:rPr lang="pt-PT" sz="1700" dirty="0" err="1"/>
            <a:t>of</a:t>
          </a:r>
          <a:r>
            <a:rPr lang="pt-PT" sz="1700" dirty="0"/>
            <a:t> </a:t>
          </a:r>
          <a:r>
            <a:rPr lang="pt-PT" sz="1700" dirty="0" err="1"/>
            <a:t>tools</a:t>
          </a:r>
          <a:r>
            <a:rPr lang="pt-PT" sz="1700" dirty="0"/>
            <a:t> </a:t>
          </a:r>
          <a:r>
            <a:rPr lang="pt-PT" sz="1700" dirty="0" err="1"/>
            <a:t>and</a:t>
          </a:r>
          <a:r>
            <a:rPr lang="pt-PT" sz="1700" dirty="0"/>
            <a:t> </a:t>
          </a:r>
          <a:r>
            <a:rPr lang="pt-PT" sz="1700" dirty="0" err="1"/>
            <a:t>frameworks</a:t>
          </a:r>
          <a:r>
            <a:rPr lang="pt-PT" sz="1700" dirty="0"/>
            <a:t> to cases.</a:t>
          </a:r>
          <a:endParaRPr lang="en-US" sz="1700" dirty="0"/>
        </a:p>
      </dgm:t>
    </dgm:pt>
    <dgm:pt modelId="{56BE80C8-26A4-48CC-8FFB-CD8F28F0AAEB}" type="parTrans" cxnId="{99E3CBBB-DA0C-4739-B256-349AFBA682F2}">
      <dgm:prSet/>
      <dgm:spPr/>
      <dgm:t>
        <a:bodyPr/>
        <a:lstStyle/>
        <a:p>
          <a:endParaRPr lang="en-US" sz="1700"/>
        </a:p>
      </dgm:t>
    </dgm:pt>
    <dgm:pt modelId="{D6131BDE-9763-4DAE-BB15-B4F16A5AF8AB}" type="sibTrans" cxnId="{99E3CBBB-DA0C-4739-B256-349AFBA682F2}">
      <dgm:prSet/>
      <dgm:spPr/>
      <dgm:t>
        <a:bodyPr/>
        <a:lstStyle/>
        <a:p>
          <a:endParaRPr lang="en-US" sz="1700"/>
        </a:p>
      </dgm:t>
    </dgm:pt>
    <dgm:pt modelId="{13F1AF34-FD7D-4922-890F-88DE7F11C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00" dirty="0"/>
            <a:t>Lecturer observation and questioning.</a:t>
          </a:r>
        </a:p>
      </dgm:t>
    </dgm:pt>
    <dgm:pt modelId="{FF1E7579-CB8B-4CED-9B63-207600F481E9}" type="parTrans" cxnId="{CCB0AD0E-7215-41ED-8F51-0E2DAC5EE092}">
      <dgm:prSet/>
      <dgm:spPr/>
      <dgm:t>
        <a:bodyPr/>
        <a:lstStyle/>
        <a:p>
          <a:endParaRPr lang="en-US" sz="1700"/>
        </a:p>
      </dgm:t>
    </dgm:pt>
    <dgm:pt modelId="{56471492-8BD1-42F3-B437-EE84BEBD4384}" type="sibTrans" cxnId="{CCB0AD0E-7215-41ED-8F51-0E2DAC5EE092}">
      <dgm:prSet/>
      <dgm:spPr/>
      <dgm:t>
        <a:bodyPr/>
        <a:lstStyle/>
        <a:p>
          <a:endParaRPr lang="en-US" sz="1700"/>
        </a:p>
      </dgm:t>
    </dgm:pt>
    <dgm:pt modelId="{730F4EDD-D3AD-45D1-B986-6BF12B9975F9}" type="pres">
      <dgm:prSet presAssocID="{CA379B1D-C863-4120-ADE9-550CE9FD9159}" presName="root" presStyleCnt="0">
        <dgm:presLayoutVars>
          <dgm:dir/>
          <dgm:resizeHandles val="exact"/>
        </dgm:presLayoutVars>
      </dgm:prSet>
      <dgm:spPr/>
    </dgm:pt>
    <dgm:pt modelId="{C9A9DF94-67A7-4A34-AF58-0A7D5314EFCD}" type="pres">
      <dgm:prSet presAssocID="{9DE99D25-948A-48BC-9AFD-250D1F1151D4}" presName="compNode" presStyleCnt="0"/>
      <dgm:spPr/>
    </dgm:pt>
    <dgm:pt modelId="{A00BDA9E-327E-41CF-A3EE-0DB92F67AD29}" type="pres">
      <dgm:prSet presAssocID="{9DE99D25-948A-48BC-9AFD-250D1F1151D4}" presName="bgRect" presStyleLbl="bgShp" presStyleIdx="0" presStyleCnt="2"/>
      <dgm:spPr/>
    </dgm:pt>
    <dgm:pt modelId="{114CE260-100D-4F5B-BBDA-6236EA2F3675}" type="pres">
      <dgm:prSet presAssocID="{9DE99D25-948A-48BC-9AFD-250D1F1151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AD6F1C1-3817-4D78-A65A-53F35AC8AF73}" type="pres">
      <dgm:prSet presAssocID="{9DE99D25-948A-48BC-9AFD-250D1F1151D4}" presName="spaceRect" presStyleCnt="0"/>
      <dgm:spPr/>
    </dgm:pt>
    <dgm:pt modelId="{4D8625EB-7818-4079-9AF0-5C7DD93FD367}" type="pres">
      <dgm:prSet presAssocID="{9DE99D25-948A-48BC-9AFD-250D1F1151D4}" presName="parTx" presStyleLbl="revTx" presStyleIdx="0" presStyleCnt="2">
        <dgm:presLayoutVars>
          <dgm:chMax val="0"/>
          <dgm:chPref val="0"/>
        </dgm:presLayoutVars>
      </dgm:prSet>
      <dgm:spPr/>
    </dgm:pt>
    <dgm:pt modelId="{CC414892-8A72-447B-BEDC-DAB1A4C0CAC4}" type="pres">
      <dgm:prSet presAssocID="{D6131BDE-9763-4DAE-BB15-B4F16A5AF8AB}" presName="sibTrans" presStyleCnt="0"/>
      <dgm:spPr/>
    </dgm:pt>
    <dgm:pt modelId="{C4D5022E-D08B-4E32-BCAC-2346154C937E}" type="pres">
      <dgm:prSet presAssocID="{13F1AF34-FD7D-4922-890F-88DE7F11C8F2}" presName="compNode" presStyleCnt="0"/>
      <dgm:spPr/>
    </dgm:pt>
    <dgm:pt modelId="{23D081E3-5FD3-4A42-B483-D0D5355098DD}" type="pres">
      <dgm:prSet presAssocID="{13F1AF34-FD7D-4922-890F-88DE7F11C8F2}" presName="bgRect" presStyleLbl="bgShp" presStyleIdx="1" presStyleCnt="2"/>
      <dgm:spPr/>
    </dgm:pt>
    <dgm:pt modelId="{CFE90C93-E63B-4BDA-8A13-C01E03B427BB}" type="pres">
      <dgm:prSet presAssocID="{13F1AF34-FD7D-4922-890F-88DE7F11C8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D805FB7F-C284-458C-9826-1D6F3C2EE1F3}" type="pres">
      <dgm:prSet presAssocID="{13F1AF34-FD7D-4922-890F-88DE7F11C8F2}" presName="spaceRect" presStyleCnt="0"/>
      <dgm:spPr/>
    </dgm:pt>
    <dgm:pt modelId="{4CDABF3B-0BE7-47E3-B929-6514A0E3E669}" type="pres">
      <dgm:prSet presAssocID="{13F1AF34-FD7D-4922-890F-88DE7F11C8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CB0AD0E-7215-41ED-8F51-0E2DAC5EE092}" srcId="{CA379B1D-C863-4120-ADE9-550CE9FD9159}" destId="{13F1AF34-FD7D-4922-890F-88DE7F11C8F2}" srcOrd="1" destOrd="0" parTransId="{FF1E7579-CB8B-4CED-9B63-207600F481E9}" sibTransId="{56471492-8BD1-42F3-B437-EE84BEBD4384}"/>
    <dgm:cxn modelId="{A5E2022B-1F61-43B0-A0F8-247E7C4998B1}" type="presOf" srcId="{9DE99D25-948A-48BC-9AFD-250D1F1151D4}" destId="{4D8625EB-7818-4079-9AF0-5C7DD93FD367}" srcOrd="0" destOrd="0" presId="urn:microsoft.com/office/officeart/2018/2/layout/IconVerticalSolidList"/>
    <dgm:cxn modelId="{E44D4480-CCB4-494F-B183-14342D8BFE45}" type="presOf" srcId="{CA379B1D-C863-4120-ADE9-550CE9FD9159}" destId="{730F4EDD-D3AD-45D1-B986-6BF12B9975F9}" srcOrd="0" destOrd="0" presId="urn:microsoft.com/office/officeart/2018/2/layout/IconVerticalSolidList"/>
    <dgm:cxn modelId="{3D2727A6-D897-4960-8658-AAFB482537F9}" type="presOf" srcId="{13F1AF34-FD7D-4922-890F-88DE7F11C8F2}" destId="{4CDABF3B-0BE7-47E3-B929-6514A0E3E669}" srcOrd="0" destOrd="0" presId="urn:microsoft.com/office/officeart/2018/2/layout/IconVerticalSolidList"/>
    <dgm:cxn modelId="{99E3CBBB-DA0C-4739-B256-349AFBA682F2}" srcId="{CA379B1D-C863-4120-ADE9-550CE9FD9159}" destId="{9DE99D25-948A-48BC-9AFD-250D1F1151D4}" srcOrd="0" destOrd="0" parTransId="{56BE80C8-26A4-48CC-8FFB-CD8F28F0AAEB}" sibTransId="{D6131BDE-9763-4DAE-BB15-B4F16A5AF8AB}"/>
    <dgm:cxn modelId="{524BEAF0-CEEB-4FE3-95D9-D4D14AC0AE99}" type="presParOf" srcId="{730F4EDD-D3AD-45D1-B986-6BF12B9975F9}" destId="{C9A9DF94-67A7-4A34-AF58-0A7D5314EFCD}" srcOrd="0" destOrd="0" presId="urn:microsoft.com/office/officeart/2018/2/layout/IconVerticalSolidList"/>
    <dgm:cxn modelId="{B178CDB0-2AC8-463E-A96C-5F093C0D1CAA}" type="presParOf" srcId="{C9A9DF94-67A7-4A34-AF58-0A7D5314EFCD}" destId="{A00BDA9E-327E-41CF-A3EE-0DB92F67AD29}" srcOrd="0" destOrd="0" presId="urn:microsoft.com/office/officeart/2018/2/layout/IconVerticalSolidList"/>
    <dgm:cxn modelId="{AD578522-4CD1-427E-AFE3-042E117B4EB1}" type="presParOf" srcId="{C9A9DF94-67A7-4A34-AF58-0A7D5314EFCD}" destId="{114CE260-100D-4F5B-BBDA-6236EA2F3675}" srcOrd="1" destOrd="0" presId="urn:microsoft.com/office/officeart/2018/2/layout/IconVerticalSolidList"/>
    <dgm:cxn modelId="{D3C8C56B-F71E-4C82-90BD-14FD455FC964}" type="presParOf" srcId="{C9A9DF94-67A7-4A34-AF58-0A7D5314EFCD}" destId="{3AD6F1C1-3817-4D78-A65A-53F35AC8AF73}" srcOrd="2" destOrd="0" presId="urn:microsoft.com/office/officeart/2018/2/layout/IconVerticalSolidList"/>
    <dgm:cxn modelId="{9C17899C-7ADD-4AA1-9E54-ECF7AFBD2AD3}" type="presParOf" srcId="{C9A9DF94-67A7-4A34-AF58-0A7D5314EFCD}" destId="{4D8625EB-7818-4079-9AF0-5C7DD93FD367}" srcOrd="3" destOrd="0" presId="urn:microsoft.com/office/officeart/2018/2/layout/IconVerticalSolidList"/>
    <dgm:cxn modelId="{A55EBDF9-7C53-4D2A-8DB7-F01671E615BE}" type="presParOf" srcId="{730F4EDD-D3AD-45D1-B986-6BF12B9975F9}" destId="{CC414892-8A72-447B-BEDC-DAB1A4C0CAC4}" srcOrd="1" destOrd="0" presId="urn:microsoft.com/office/officeart/2018/2/layout/IconVerticalSolidList"/>
    <dgm:cxn modelId="{2D6D4EC8-93E6-418C-9F3E-24711696AD43}" type="presParOf" srcId="{730F4EDD-D3AD-45D1-B986-6BF12B9975F9}" destId="{C4D5022E-D08B-4E32-BCAC-2346154C937E}" srcOrd="2" destOrd="0" presId="urn:microsoft.com/office/officeart/2018/2/layout/IconVerticalSolidList"/>
    <dgm:cxn modelId="{A696DCAC-EE26-498A-961A-3FD853EAFB9E}" type="presParOf" srcId="{C4D5022E-D08B-4E32-BCAC-2346154C937E}" destId="{23D081E3-5FD3-4A42-B483-D0D5355098DD}" srcOrd="0" destOrd="0" presId="urn:microsoft.com/office/officeart/2018/2/layout/IconVerticalSolidList"/>
    <dgm:cxn modelId="{7DDC720F-4757-4E4F-A725-96B4A2FDEE26}" type="presParOf" srcId="{C4D5022E-D08B-4E32-BCAC-2346154C937E}" destId="{CFE90C93-E63B-4BDA-8A13-C01E03B427BB}" srcOrd="1" destOrd="0" presId="urn:microsoft.com/office/officeart/2018/2/layout/IconVerticalSolidList"/>
    <dgm:cxn modelId="{20FCC725-5E60-4103-87F3-D6155462D6A6}" type="presParOf" srcId="{C4D5022E-D08B-4E32-BCAC-2346154C937E}" destId="{D805FB7F-C284-458C-9826-1D6F3C2EE1F3}" srcOrd="2" destOrd="0" presId="urn:microsoft.com/office/officeart/2018/2/layout/IconVerticalSolidList"/>
    <dgm:cxn modelId="{6E343E14-227E-40B3-B9F1-137217C1A25F}" type="presParOf" srcId="{C4D5022E-D08B-4E32-BCAC-2346154C937E}" destId="{4CDABF3B-0BE7-47E3-B929-6514A0E3E6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BDA9E-327E-41CF-A3EE-0DB92F67AD29}">
      <dsp:nvSpPr>
        <dsp:cNvPr id="0" name=""/>
        <dsp:cNvSpPr/>
      </dsp:nvSpPr>
      <dsp:spPr>
        <a:xfrm>
          <a:off x="0" y="613682"/>
          <a:ext cx="5420011" cy="113295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4CE260-100D-4F5B-BBDA-6236EA2F3675}">
      <dsp:nvSpPr>
        <dsp:cNvPr id="0" name=""/>
        <dsp:cNvSpPr/>
      </dsp:nvSpPr>
      <dsp:spPr>
        <a:xfrm>
          <a:off x="342718" y="868597"/>
          <a:ext cx="623124" cy="623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8625EB-7818-4079-9AF0-5C7DD93FD367}">
      <dsp:nvSpPr>
        <dsp:cNvPr id="0" name=""/>
        <dsp:cNvSpPr/>
      </dsp:nvSpPr>
      <dsp:spPr>
        <a:xfrm>
          <a:off x="1308560" y="613682"/>
          <a:ext cx="4111450" cy="113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04" tIns="119904" rIns="119904" bIns="11990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 dirty="0"/>
            <a:t>Case </a:t>
          </a:r>
          <a:r>
            <a:rPr lang="pt-PT" sz="1700" kern="1200" dirty="0" err="1"/>
            <a:t>study</a:t>
          </a:r>
          <a:r>
            <a:rPr lang="pt-PT" sz="1700" kern="1200" dirty="0"/>
            <a:t> </a:t>
          </a:r>
          <a:r>
            <a:rPr lang="pt-PT" sz="1700" kern="1200" dirty="0" err="1"/>
            <a:t>driven</a:t>
          </a:r>
          <a:r>
            <a:rPr lang="pt-PT" sz="1700" kern="1200" dirty="0"/>
            <a:t> </a:t>
          </a:r>
          <a:r>
            <a:rPr lang="pt-PT" sz="1700" kern="1200" dirty="0" err="1"/>
            <a:t>methodology</a:t>
          </a:r>
          <a:r>
            <a:rPr lang="pt-PT" sz="1700" kern="1200" dirty="0"/>
            <a:t>, </a:t>
          </a:r>
          <a:r>
            <a:rPr lang="pt-PT" sz="1700" kern="1200" dirty="0" err="1"/>
            <a:t>including</a:t>
          </a:r>
          <a:r>
            <a:rPr lang="pt-PT" sz="1700" kern="1200" dirty="0"/>
            <a:t> case-study </a:t>
          </a:r>
          <a:r>
            <a:rPr lang="pt-PT" sz="1700" kern="1200" dirty="0" err="1"/>
            <a:t>based</a:t>
          </a:r>
          <a:r>
            <a:rPr lang="pt-PT" sz="1700" kern="1200" dirty="0"/>
            <a:t> </a:t>
          </a:r>
          <a:r>
            <a:rPr lang="pt-PT" sz="1700" kern="1200" dirty="0" err="1"/>
            <a:t>group</a:t>
          </a:r>
          <a:r>
            <a:rPr lang="pt-PT" sz="1700" kern="1200" dirty="0"/>
            <a:t> </a:t>
          </a:r>
          <a:r>
            <a:rPr lang="pt-PT" sz="1700" kern="1200" dirty="0" err="1"/>
            <a:t>and</a:t>
          </a:r>
          <a:r>
            <a:rPr lang="pt-PT" sz="1700" kern="1200" dirty="0"/>
            <a:t> </a:t>
          </a:r>
          <a:r>
            <a:rPr lang="pt-PT" sz="1700" kern="1200" dirty="0" err="1"/>
            <a:t>application</a:t>
          </a:r>
          <a:r>
            <a:rPr lang="pt-PT" sz="1700" kern="1200" dirty="0"/>
            <a:t> </a:t>
          </a:r>
          <a:r>
            <a:rPr lang="pt-PT" sz="1700" kern="1200" dirty="0" err="1"/>
            <a:t>of</a:t>
          </a:r>
          <a:r>
            <a:rPr lang="pt-PT" sz="1700" kern="1200" dirty="0"/>
            <a:t> </a:t>
          </a:r>
          <a:r>
            <a:rPr lang="pt-PT" sz="1700" kern="1200" dirty="0" err="1"/>
            <a:t>tools</a:t>
          </a:r>
          <a:r>
            <a:rPr lang="pt-PT" sz="1700" kern="1200" dirty="0"/>
            <a:t> </a:t>
          </a:r>
          <a:r>
            <a:rPr lang="pt-PT" sz="1700" kern="1200" dirty="0" err="1"/>
            <a:t>and</a:t>
          </a:r>
          <a:r>
            <a:rPr lang="pt-PT" sz="1700" kern="1200" dirty="0"/>
            <a:t> </a:t>
          </a:r>
          <a:r>
            <a:rPr lang="pt-PT" sz="1700" kern="1200" dirty="0" err="1"/>
            <a:t>frameworks</a:t>
          </a:r>
          <a:r>
            <a:rPr lang="pt-PT" sz="1700" kern="1200" dirty="0"/>
            <a:t> to cases.</a:t>
          </a:r>
          <a:endParaRPr lang="en-US" sz="1700" kern="1200" dirty="0"/>
        </a:p>
      </dsp:txBody>
      <dsp:txXfrm>
        <a:off x="1308560" y="613682"/>
        <a:ext cx="4111450" cy="1132953"/>
      </dsp:txXfrm>
    </dsp:sp>
    <dsp:sp modelId="{23D081E3-5FD3-4A42-B483-D0D5355098DD}">
      <dsp:nvSpPr>
        <dsp:cNvPr id="0" name=""/>
        <dsp:cNvSpPr/>
      </dsp:nvSpPr>
      <dsp:spPr>
        <a:xfrm>
          <a:off x="0" y="2029874"/>
          <a:ext cx="5420011" cy="1132953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E90C93-E63B-4BDA-8A13-C01E03B427BB}">
      <dsp:nvSpPr>
        <dsp:cNvPr id="0" name=""/>
        <dsp:cNvSpPr/>
      </dsp:nvSpPr>
      <dsp:spPr>
        <a:xfrm>
          <a:off x="342718" y="2284788"/>
          <a:ext cx="623124" cy="623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ABF3B-0BE7-47E3-B929-6514A0E3E669}">
      <dsp:nvSpPr>
        <dsp:cNvPr id="0" name=""/>
        <dsp:cNvSpPr/>
      </dsp:nvSpPr>
      <dsp:spPr>
        <a:xfrm>
          <a:off x="1308560" y="2029874"/>
          <a:ext cx="4111450" cy="1132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04" tIns="119904" rIns="119904" bIns="11990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Lecturer observation and questioning.</a:t>
          </a:r>
        </a:p>
      </dsp:txBody>
      <dsp:txXfrm>
        <a:off x="1308560" y="2029874"/>
        <a:ext cx="4111450" cy="1132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113B-259F-46FB-998D-17AC6B49C076}" type="datetimeFigureOut">
              <a:rPr lang="lt-LT" smtClean="0"/>
              <a:t>2022-04-22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59B5-0371-4F46-85FC-D42C332D98C7}" type="slidenum">
              <a:rPr lang="lt-LT" smtClean="0"/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711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0" y="365125"/>
            <a:ext cx="1071827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5" y="2045615"/>
            <a:ext cx="11406433" cy="44472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212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igubas tek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353" y="2055043"/>
            <a:ext cx="5614447" cy="45531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043"/>
            <a:ext cx="5614446" cy="45531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36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u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97DC43-FBE2-45E4-BD9A-17461F09A14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5925" y="1998482"/>
            <a:ext cx="11397007" cy="458142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085850" indent="-1714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31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Foto skaidrė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0" y="457200"/>
            <a:ext cx="4845377" cy="9568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7104" y="282804"/>
            <a:ext cx="5659226" cy="635366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5670" y="1649691"/>
            <a:ext cx="5005633" cy="49867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8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 logo f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8219" y="1875933"/>
            <a:ext cx="6080288" cy="47039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085850" indent="-17145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452D47-15E9-4FC9-B5D0-7E4DE369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365125"/>
            <a:ext cx="11415859" cy="1325563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2194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113B-259F-46FB-998D-17AC6B49C076}" type="datetimeFigureOut">
              <a:rPr lang="lt-LT" smtClean="0"/>
              <a:t>2022-04-22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59B5-0371-4F46-85FC-D42C332D98C7}" type="slidenum">
              <a:rPr lang="lt-LT" smtClean="0"/>
              <a:t>‹nº›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br.org/2013/02/dont-let-strategy-become-plann?ab=at_art_art_1x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35052"/>
            <a:ext cx="6344239" cy="1206630"/>
          </a:xfrm>
        </p:spPr>
        <p:txBody>
          <a:bodyPr>
            <a:noAutofit/>
          </a:bodyPr>
          <a:lstStyle/>
          <a:p>
            <a:r>
              <a:rPr lang="lt-LT" sz="4000" dirty="0" err="1"/>
              <a:t>Introduction</a:t>
            </a:r>
            <a:r>
              <a:rPr lang="lt-LT" sz="4000" dirty="0"/>
              <a:t> to </a:t>
            </a:r>
            <a:r>
              <a:rPr lang="lt-LT" sz="4000" dirty="0" err="1"/>
              <a:t>strategic</a:t>
            </a:r>
            <a:r>
              <a:rPr lang="lt-LT" sz="4000" dirty="0"/>
              <a:t> </a:t>
            </a:r>
            <a:r>
              <a:rPr lang="lt-LT" sz="4000" dirty="0" err="1"/>
              <a:t>planning</a:t>
            </a:r>
            <a:endParaRPr lang="lt-LT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2865685"/>
            <a:ext cx="6260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ea typeface="Times New Roman" panose="02020603050405020304" pitchFamily="18" charset="0"/>
              </a:rPr>
              <a:t>This programme has been funded with support from the European Commission.</a:t>
            </a:r>
            <a:endParaRPr lang="lt-LT" sz="900" dirty="0">
              <a:ea typeface="Times New Roman" panose="02020603050405020304" pitchFamily="18" charset="0"/>
            </a:endParaRPr>
          </a:p>
          <a:p>
            <a:pPr algn="ctr"/>
            <a:r>
              <a:rPr lang="en-GB" sz="900" dirty="0">
                <a:ea typeface="Times New Roman" panose="02020603050405020304" pitchFamily="18" charset="0"/>
              </a:rPr>
              <a:t> Project No: </a:t>
            </a:r>
            <a:r>
              <a:rPr lang="es-ES" sz="900" dirty="0">
                <a:ea typeface="Times New Roman" panose="02020603050405020304" pitchFamily="18" charset="0"/>
              </a:rPr>
              <a:t>612464-EPP-1-2019-1-IE-EPPKA2-KA</a:t>
            </a:r>
            <a:endParaRPr lang="lt-LT" sz="9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6C2FFC-6215-41A0-AEC5-C326A33B3458}"/>
              </a:ext>
            </a:extLst>
          </p:cNvPr>
          <p:cNvGrpSpPr/>
          <p:nvPr/>
        </p:nvGrpSpPr>
        <p:grpSpPr>
          <a:xfrm>
            <a:off x="10499962" y="5733568"/>
            <a:ext cx="1567711" cy="1031509"/>
            <a:chOff x="705712" y="589342"/>
            <a:chExt cx="2103302" cy="13839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18848F-9D32-4630-B8CB-66DD8A29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12" y="589342"/>
              <a:ext cx="2103302" cy="6035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E2107C-CB23-4C41-9180-1D3437BCF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12" y="1192899"/>
              <a:ext cx="2103302" cy="780356"/>
            </a:xfrm>
            <a:prstGeom prst="rect">
              <a:avLst/>
            </a:prstGeom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72420"/>
            <a:ext cx="6344239" cy="410285"/>
          </a:xfrm>
        </p:spPr>
        <p:txBody>
          <a:bodyPr>
            <a:normAutofit lnSpcReduction="10000"/>
          </a:bodyPr>
          <a:lstStyle/>
          <a:p>
            <a:r>
              <a:rPr lang="lt-LT" dirty="0" err="1"/>
              <a:t>Course</a:t>
            </a:r>
            <a:r>
              <a:rPr lang="lt-LT" dirty="0"/>
              <a:t> </a:t>
            </a:r>
            <a:r>
              <a:rPr lang="lt-LT" dirty="0" err="1"/>
              <a:t>part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CSE </a:t>
            </a:r>
            <a:r>
              <a:rPr lang="lt-LT" dirty="0" err="1"/>
              <a:t>Novice</a:t>
            </a:r>
            <a:r>
              <a:rPr lang="lt-LT" dirty="0"/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240503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5. </a:t>
            </a:r>
            <a:r>
              <a:rPr lang="lt-LT" dirty="0" err="1"/>
              <a:t>Generic</a:t>
            </a:r>
            <a:r>
              <a:rPr lang="lt-LT" dirty="0"/>
              <a:t> </a:t>
            </a:r>
            <a:r>
              <a:rPr lang="lt-LT" dirty="0" err="1"/>
              <a:t>strategies</a:t>
            </a:r>
            <a:r>
              <a:rPr lang="lt-LT" dirty="0"/>
              <a:t> </a:t>
            </a:r>
            <a:r>
              <a:rPr lang="lt-LT" dirty="0" err="1"/>
              <a:t>model</a:t>
            </a:r>
            <a:r>
              <a:rPr lang="lt-LT" dirty="0"/>
              <a:t> | 5.1. </a:t>
            </a:r>
            <a:r>
              <a:rPr lang="lt-LT" dirty="0" err="1"/>
              <a:t>Model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definitions</a:t>
            </a:r>
            <a:endParaRPr lang="lt-LT" dirty="0"/>
          </a:p>
        </p:txBody>
      </p:sp>
      <p:pic>
        <p:nvPicPr>
          <p:cNvPr id="8" name="Picture 22" descr="Picture 22">
            <a:extLst>
              <a:ext uri="{FF2B5EF4-FFF2-40B4-BE49-F238E27FC236}">
                <a16:creationId xmlns:a16="http://schemas.microsoft.com/office/drawing/2014/main" id="{21596FF8-D79B-3D27-EC54-74A7C9F4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29" y="2023353"/>
            <a:ext cx="5345391" cy="446454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6D9C3160-60BF-FD1B-30D8-322C448CFBB9}"/>
              </a:ext>
            </a:extLst>
          </p:cNvPr>
          <p:cNvSpPr txBox="1"/>
          <p:nvPr/>
        </p:nvSpPr>
        <p:spPr>
          <a:xfrm>
            <a:off x="10908188" y="6488667"/>
            <a:ext cx="1237988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Porter, 1985</a:t>
            </a:r>
          </a:p>
        </p:txBody>
      </p:sp>
    </p:spTree>
    <p:extLst>
      <p:ext uri="{BB962C8B-B14F-4D97-AF65-F5344CB8AC3E}">
        <p14:creationId xmlns:p14="http://schemas.microsoft.com/office/powerpoint/2010/main" val="230619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5. </a:t>
            </a:r>
            <a:r>
              <a:rPr lang="lt-LT" dirty="0" err="1"/>
              <a:t>Generic</a:t>
            </a:r>
            <a:r>
              <a:rPr lang="lt-LT" dirty="0"/>
              <a:t> </a:t>
            </a:r>
            <a:r>
              <a:rPr lang="lt-LT" dirty="0" err="1"/>
              <a:t>strategies</a:t>
            </a:r>
            <a:r>
              <a:rPr lang="lt-LT" dirty="0"/>
              <a:t> </a:t>
            </a:r>
            <a:r>
              <a:rPr lang="lt-LT" dirty="0" err="1"/>
              <a:t>model</a:t>
            </a:r>
            <a:r>
              <a:rPr lang="lt-LT" dirty="0"/>
              <a:t> | 5.1. </a:t>
            </a:r>
            <a:r>
              <a:rPr lang="lt-LT" dirty="0" err="1"/>
              <a:t>Model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definitions</a:t>
            </a:r>
            <a:endParaRPr lang="lt-L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02D91D-7DCF-C7BE-9058-622D989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219" y="2512757"/>
            <a:ext cx="6080288" cy="3980118"/>
          </a:xfrm>
        </p:spPr>
        <p:txBody>
          <a:bodyPr/>
          <a:lstStyle/>
          <a:p>
            <a:pPr marL="228600" lvl="0" indent="-228600" algn="just">
              <a:buSzPct val="100000"/>
              <a:buFont typeface="Arial"/>
              <a:buChar char="•"/>
              <a:defRPr sz="2200" b="1"/>
            </a:pPr>
            <a:r>
              <a:rPr lang="pt-PT" dirty="0" err="1">
                <a:solidFill>
                  <a:srgbClr val="FF9900"/>
                </a:solidFill>
                <a:latin typeface="+mj-lt"/>
                <a:sym typeface="Calibri"/>
              </a:rPr>
              <a:t>Cost</a:t>
            </a:r>
            <a:r>
              <a:rPr lang="pt-PT" dirty="0">
                <a:solidFill>
                  <a:srgbClr val="FF9900"/>
                </a:solidFill>
                <a:latin typeface="+mj-lt"/>
                <a:sym typeface="Calibri"/>
              </a:rPr>
              <a:t> </a:t>
            </a:r>
            <a:r>
              <a:rPr lang="pt-PT" dirty="0" err="1">
                <a:solidFill>
                  <a:srgbClr val="FF9900"/>
                </a:solidFill>
                <a:latin typeface="+mj-lt"/>
                <a:sym typeface="Calibri"/>
              </a:rPr>
              <a:t>Leadership</a:t>
            </a:r>
            <a:r>
              <a:rPr lang="pt-PT" dirty="0">
                <a:solidFill>
                  <a:srgbClr val="FF9900"/>
                </a:solidFill>
                <a:latin typeface="+mj-lt"/>
                <a:sym typeface="Calibri"/>
              </a:rPr>
              <a:t>: </a:t>
            </a:r>
            <a:r>
              <a:rPr lang="pt-PT" dirty="0" err="1">
                <a:latin typeface="+mj-lt"/>
                <a:sym typeface="Calibri"/>
              </a:rPr>
              <a:t>maintaining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the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lowest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cost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of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operation</a:t>
            </a:r>
            <a:r>
              <a:rPr lang="pt-PT" dirty="0">
                <a:latin typeface="+mj-lt"/>
                <a:sym typeface="Calibri"/>
              </a:rPr>
              <a:t> in </a:t>
            </a:r>
            <a:r>
              <a:rPr lang="pt-PT" dirty="0" err="1">
                <a:latin typeface="+mj-lt"/>
                <a:sym typeface="Calibri"/>
              </a:rPr>
              <a:t>the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industry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by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either</a:t>
            </a:r>
            <a:r>
              <a:rPr lang="pt-PT" dirty="0">
                <a:latin typeface="+mj-lt"/>
                <a:sym typeface="Calibri"/>
              </a:rPr>
              <a:t> (i) </a:t>
            </a:r>
            <a:r>
              <a:rPr lang="pt-PT" dirty="0" err="1">
                <a:latin typeface="+mj-lt"/>
                <a:sym typeface="Calibri"/>
              </a:rPr>
              <a:t>increasing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profits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by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reducing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costs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and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keeping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prices</a:t>
            </a:r>
            <a:r>
              <a:rPr lang="pt-PT" dirty="0">
                <a:latin typeface="+mj-lt"/>
                <a:sym typeface="Calibri"/>
              </a:rPr>
              <a:t>; </a:t>
            </a:r>
            <a:r>
              <a:rPr lang="pt-PT" dirty="0" err="1">
                <a:latin typeface="+mj-lt"/>
                <a:sym typeface="Calibri"/>
              </a:rPr>
              <a:t>or</a:t>
            </a:r>
            <a:r>
              <a:rPr lang="pt-PT" dirty="0">
                <a:latin typeface="+mj-lt"/>
                <a:sym typeface="Calibri"/>
              </a:rPr>
              <a:t> (</a:t>
            </a:r>
            <a:r>
              <a:rPr lang="pt-PT" dirty="0" err="1">
                <a:latin typeface="+mj-lt"/>
                <a:sym typeface="Calibri"/>
              </a:rPr>
              <a:t>ii</a:t>
            </a:r>
            <a:r>
              <a:rPr lang="pt-PT" dirty="0">
                <a:latin typeface="+mj-lt"/>
                <a:sym typeface="Calibri"/>
              </a:rPr>
              <a:t>) </a:t>
            </a:r>
            <a:r>
              <a:rPr lang="pt-PT" dirty="0" err="1">
                <a:latin typeface="+mj-lt"/>
                <a:sym typeface="Calibri"/>
              </a:rPr>
              <a:t>increasing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market</a:t>
            </a:r>
            <a:r>
              <a:rPr lang="pt-PT" dirty="0">
                <a:latin typeface="+mj-lt"/>
                <a:sym typeface="Calibri"/>
              </a:rPr>
              <a:t> share </a:t>
            </a:r>
            <a:r>
              <a:rPr lang="pt-PT" dirty="0" err="1">
                <a:latin typeface="+mj-lt"/>
                <a:sym typeface="Calibri"/>
              </a:rPr>
              <a:t>by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reducing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costs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and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prices</a:t>
            </a:r>
            <a:endParaRPr lang="pt-PT" dirty="0">
              <a:latin typeface="+mj-lt"/>
              <a:sym typeface="Calibri"/>
            </a:endParaRPr>
          </a:p>
          <a:p>
            <a:pPr marL="228600" lvl="0" indent="-228600" algn="just">
              <a:buSzPct val="100000"/>
              <a:buFont typeface="Arial"/>
              <a:buChar char="•"/>
              <a:defRPr sz="2200" b="1"/>
            </a:pPr>
            <a:r>
              <a:rPr lang="pt-PT" dirty="0" err="1">
                <a:solidFill>
                  <a:srgbClr val="FF9900"/>
                </a:solidFill>
                <a:latin typeface="+mj-lt"/>
                <a:sym typeface="Calibri"/>
              </a:rPr>
              <a:t>Differentiation</a:t>
            </a:r>
            <a:r>
              <a:rPr lang="pt-PT" dirty="0">
                <a:solidFill>
                  <a:srgbClr val="FF9900"/>
                </a:solidFill>
                <a:latin typeface="+mj-lt"/>
                <a:sym typeface="Calibri"/>
              </a:rPr>
              <a:t>: </a:t>
            </a:r>
            <a:r>
              <a:rPr lang="pt-PT" dirty="0" err="1">
                <a:latin typeface="+mj-lt"/>
                <a:sym typeface="Calibri"/>
              </a:rPr>
              <a:t>producing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different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and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better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products</a:t>
            </a:r>
            <a:endParaRPr lang="pt-PT" dirty="0">
              <a:latin typeface="+mj-lt"/>
              <a:sym typeface="Calibri"/>
            </a:endParaRPr>
          </a:p>
          <a:p>
            <a:pPr marL="228600" lvl="0" indent="-228600" algn="just">
              <a:buSzPct val="100000"/>
              <a:buFont typeface="Arial"/>
              <a:buChar char="•"/>
              <a:defRPr sz="2200" b="1"/>
            </a:pPr>
            <a:r>
              <a:rPr lang="pt-PT" dirty="0" err="1">
                <a:solidFill>
                  <a:srgbClr val="FF9900"/>
                </a:solidFill>
                <a:latin typeface="+mj-lt"/>
                <a:sym typeface="Calibri"/>
              </a:rPr>
              <a:t>Cost</a:t>
            </a:r>
            <a:r>
              <a:rPr lang="pt-PT" dirty="0">
                <a:solidFill>
                  <a:srgbClr val="FF9900"/>
                </a:solidFill>
                <a:latin typeface="+mj-lt"/>
                <a:sym typeface="Calibri"/>
              </a:rPr>
              <a:t> </a:t>
            </a:r>
            <a:r>
              <a:rPr lang="pt-PT" dirty="0" err="1">
                <a:solidFill>
                  <a:srgbClr val="FF9900"/>
                </a:solidFill>
                <a:latin typeface="+mj-lt"/>
                <a:sym typeface="Calibri"/>
              </a:rPr>
              <a:t>Focus</a:t>
            </a:r>
            <a:r>
              <a:rPr lang="pt-PT" dirty="0">
                <a:solidFill>
                  <a:srgbClr val="FF9900"/>
                </a:solidFill>
                <a:latin typeface="+mj-lt"/>
                <a:sym typeface="Calibri"/>
              </a:rPr>
              <a:t>: </a:t>
            </a:r>
            <a:r>
              <a:rPr lang="pt-PT" dirty="0" err="1">
                <a:latin typeface="+mj-lt"/>
                <a:sym typeface="Calibri"/>
              </a:rPr>
              <a:t>focusing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on</a:t>
            </a:r>
            <a:r>
              <a:rPr lang="pt-PT" dirty="0">
                <a:latin typeface="+mj-lt"/>
                <a:sym typeface="Calibri"/>
              </a:rPr>
              <a:t> a </a:t>
            </a:r>
            <a:r>
              <a:rPr lang="pt-PT" dirty="0" err="1">
                <a:latin typeface="+mj-lt"/>
                <a:sym typeface="Calibri"/>
              </a:rPr>
              <a:t>niche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market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and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developing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low-cost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products</a:t>
            </a:r>
            <a:endParaRPr lang="pt-PT" dirty="0">
              <a:latin typeface="+mj-lt"/>
              <a:sym typeface="Calibri"/>
            </a:endParaRPr>
          </a:p>
          <a:p>
            <a:pPr marL="228600" lvl="0" indent="-228600" algn="just">
              <a:buSzPct val="100000"/>
              <a:buFont typeface="Arial"/>
              <a:buChar char="•"/>
              <a:defRPr sz="2200" b="1"/>
            </a:pPr>
            <a:r>
              <a:rPr lang="pt-PT" dirty="0" err="1">
                <a:solidFill>
                  <a:srgbClr val="FF9900"/>
                </a:solidFill>
                <a:latin typeface="+mj-lt"/>
                <a:sym typeface="Calibri"/>
              </a:rPr>
              <a:t>Differentiation</a:t>
            </a:r>
            <a:r>
              <a:rPr lang="pt-PT" dirty="0">
                <a:solidFill>
                  <a:srgbClr val="FF9900"/>
                </a:solidFill>
                <a:latin typeface="+mj-lt"/>
                <a:sym typeface="Calibri"/>
              </a:rPr>
              <a:t> </a:t>
            </a:r>
            <a:r>
              <a:rPr lang="pt-PT" dirty="0" err="1">
                <a:solidFill>
                  <a:srgbClr val="FF9900"/>
                </a:solidFill>
                <a:latin typeface="+mj-lt"/>
                <a:sym typeface="Calibri"/>
              </a:rPr>
              <a:t>Focus</a:t>
            </a:r>
            <a:r>
              <a:rPr lang="pt-PT" dirty="0">
                <a:solidFill>
                  <a:srgbClr val="FF9900"/>
                </a:solidFill>
                <a:latin typeface="+mj-lt"/>
                <a:sym typeface="Calibri"/>
              </a:rPr>
              <a:t>: </a:t>
            </a:r>
            <a:r>
              <a:rPr lang="pt-PT" dirty="0" err="1">
                <a:latin typeface="+mj-lt"/>
                <a:sym typeface="Calibri"/>
              </a:rPr>
              <a:t>focusing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on</a:t>
            </a:r>
            <a:r>
              <a:rPr lang="pt-PT" dirty="0">
                <a:latin typeface="+mj-lt"/>
                <a:sym typeface="Calibri"/>
              </a:rPr>
              <a:t> a </a:t>
            </a:r>
            <a:r>
              <a:rPr lang="pt-PT" dirty="0" err="1">
                <a:latin typeface="+mj-lt"/>
                <a:sym typeface="Calibri"/>
              </a:rPr>
              <a:t>niche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market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and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developing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different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and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better</a:t>
            </a:r>
            <a:r>
              <a:rPr lang="pt-PT" dirty="0">
                <a:latin typeface="+mj-lt"/>
                <a:sym typeface="Calibri"/>
              </a:rPr>
              <a:t> </a:t>
            </a:r>
            <a:r>
              <a:rPr lang="pt-PT" dirty="0" err="1">
                <a:latin typeface="+mj-lt"/>
                <a:sym typeface="Calibri"/>
              </a:rPr>
              <a:t>products</a:t>
            </a:r>
            <a:endParaRPr lang="pt-PT" dirty="0"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28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5. </a:t>
            </a:r>
            <a:r>
              <a:rPr lang="lt-LT" dirty="0" err="1"/>
              <a:t>Generic</a:t>
            </a:r>
            <a:r>
              <a:rPr lang="lt-LT" dirty="0"/>
              <a:t> </a:t>
            </a:r>
            <a:r>
              <a:rPr lang="lt-LT" dirty="0" err="1"/>
              <a:t>strategies</a:t>
            </a:r>
            <a:r>
              <a:rPr lang="lt-LT" dirty="0"/>
              <a:t> </a:t>
            </a:r>
            <a:r>
              <a:rPr lang="lt-LT" dirty="0" err="1"/>
              <a:t>model</a:t>
            </a:r>
            <a:r>
              <a:rPr lang="lt-LT" dirty="0"/>
              <a:t> | 5.2. </a:t>
            </a:r>
            <a:r>
              <a:rPr lang="lt-LT" dirty="0" err="1"/>
              <a:t>Competitive</a:t>
            </a:r>
            <a:r>
              <a:rPr lang="lt-LT" dirty="0"/>
              <a:t> </a:t>
            </a:r>
            <a:r>
              <a:rPr lang="lt-LT" dirty="0" err="1"/>
              <a:t>advantage</a:t>
            </a:r>
            <a:r>
              <a:rPr lang="lt-LT" dirty="0"/>
              <a:t> </a:t>
            </a:r>
            <a:r>
              <a:rPr lang="lt-LT" dirty="0" err="1"/>
              <a:t>versus</a:t>
            </a:r>
            <a:r>
              <a:rPr lang="lt-LT" dirty="0"/>
              <a:t> </a:t>
            </a:r>
            <a:r>
              <a:rPr lang="lt-LT" dirty="0" err="1"/>
              <a:t>Comparative</a:t>
            </a:r>
            <a:r>
              <a:rPr lang="lt-LT" dirty="0"/>
              <a:t> </a:t>
            </a:r>
            <a:r>
              <a:rPr lang="lt-LT" dirty="0" err="1"/>
              <a:t>advantage</a:t>
            </a:r>
            <a:endParaRPr lang="lt-L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7B2BBA-7FA7-3C90-052F-E374BFE577D2}"/>
              </a:ext>
            </a:extLst>
          </p:cNvPr>
          <p:cNvSpPr txBox="1">
            <a:spLocks/>
          </p:cNvSpPr>
          <p:nvPr/>
        </p:nvSpPr>
        <p:spPr>
          <a:xfrm>
            <a:off x="358219" y="2342081"/>
            <a:ext cx="6081492" cy="13255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 b="1"/>
            </a:pPr>
            <a:r>
              <a:rPr lang="pt-PT" sz="1900" b="1" dirty="0" err="1">
                <a:latin typeface="+mj-lt"/>
              </a:rPr>
              <a:t>Comparative</a:t>
            </a:r>
            <a:r>
              <a:rPr lang="pt-PT" sz="1900" b="1" dirty="0">
                <a:latin typeface="+mj-lt"/>
              </a:rPr>
              <a:t> </a:t>
            </a:r>
            <a:r>
              <a:rPr lang="pt-PT" sz="1900" b="1" dirty="0" err="1">
                <a:latin typeface="+mj-lt"/>
              </a:rPr>
              <a:t>advantage</a:t>
            </a:r>
            <a:endParaRPr lang="pt-PT" sz="1900" b="1" dirty="0">
              <a:latin typeface="+mj-lt"/>
            </a:endParaRPr>
          </a:p>
          <a:p>
            <a:pPr algn="just"/>
            <a:r>
              <a:rPr lang="pt-PT" sz="1900" dirty="0" err="1">
                <a:latin typeface="+mj-lt"/>
              </a:rPr>
              <a:t>The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ability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of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an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organisation</a:t>
            </a:r>
            <a:r>
              <a:rPr lang="pt-PT" sz="1900" dirty="0">
                <a:latin typeface="+mj-lt"/>
              </a:rPr>
              <a:t> to </a:t>
            </a:r>
            <a:r>
              <a:rPr lang="pt-PT" sz="1900" dirty="0" err="1">
                <a:latin typeface="+mj-lt"/>
              </a:rPr>
              <a:t>produce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and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deliver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products</a:t>
            </a:r>
            <a:r>
              <a:rPr lang="pt-PT" sz="1900" dirty="0">
                <a:latin typeface="+mj-lt"/>
              </a:rPr>
              <a:t> more </a:t>
            </a:r>
            <a:r>
              <a:rPr lang="pt-PT" sz="1900" dirty="0" err="1">
                <a:latin typeface="+mj-lt"/>
              </a:rPr>
              <a:t>efficiently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than</a:t>
            </a:r>
            <a:r>
              <a:rPr lang="pt-PT" sz="1900" dirty="0">
                <a:latin typeface="+mj-lt"/>
              </a:rPr>
              <a:t> a </a:t>
            </a:r>
            <a:r>
              <a:rPr lang="pt-PT" sz="1900" dirty="0" err="1">
                <a:latin typeface="+mj-lt"/>
              </a:rPr>
              <a:t>competitor</a:t>
            </a:r>
            <a:r>
              <a:rPr lang="pt-PT" sz="1900" dirty="0">
                <a:latin typeface="+mj-lt"/>
              </a:rPr>
              <a:t>, </a:t>
            </a:r>
            <a:r>
              <a:rPr lang="pt-PT" sz="1900" dirty="0" err="1">
                <a:latin typeface="+mj-lt"/>
              </a:rPr>
              <a:t>leading</a:t>
            </a:r>
            <a:r>
              <a:rPr lang="pt-PT" sz="1900" dirty="0">
                <a:latin typeface="+mj-lt"/>
              </a:rPr>
              <a:t> to </a:t>
            </a:r>
            <a:r>
              <a:rPr lang="pt-PT" sz="1900" dirty="0" err="1">
                <a:latin typeface="+mj-lt"/>
              </a:rPr>
              <a:t>better</a:t>
            </a:r>
            <a:r>
              <a:rPr lang="pt-PT" sz="1900" dirty="0">
                <a:latin typeface="+mj-lt"/>
              </a:rPr>
              <a:t> </a:t>
            </a:r>
            <a:r>
              <a:rPr lang="pt-PT" sz="1900" dirty="0" err="1">
                <a:latin typeface="+mj-lt"/>
              </a:rPr>
              <a:t>profit</a:t>
            </a:r>
            <a:endParaRPr lang="pt-PT" sz="1900" dirty="0">
              <a:latin typeface="+mj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D8D754-700B-08F0-794F-E2D3E0626DB1}"/>
              </a:ext>
            </a:extLst>
          </p:cNvPr>
          <p:cNvSpPr/>
          <p:nvPr/>
        </p:nvSpPr>
        <p:spPr>
          <a:xfrm>
            <a:off x="358219" y="3929659"/>
            <a:ext cx="6081492" cy="2723823"/>
          </a:xfrm>
          <a:prstGeom prst="rect">
            <a:avLst/>
          </a:prstGeom>
          <a:solidFill>
            <a:srgbClr val="FFFFFF"/>
          </a:solidFill>
          <a:ln w="12700">
            <a:noFill/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800" b="1"/>
            </a:pPr>
            <a:r>
              <a:rPr sz="1900" dirty="0">
                <a:latin typeface="+mj-lt"/>
              </a:rPr>
              <a:t>Competitive advantage</a:t>
            </a:r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1900" dirty="0">
                <a:latin typeface="+mj-lt"/>
              </a:rPr>
              <a:t>The different aspects that enable the </a:t>
            </a:r>
            <a:r>
              <a:rPr sz="1900" dirty="0" err="1">
                <a:latin typeface="+mj-lt"/>
              </a:rPr>
              <a:t>organisation</a:t>
            </a:r>
            <a:r>
              <a:rPr sz="1900" dirty="0">
                <a:latin typeface="+mj-lt"/>
              </a:rPr>
              <a:t> to produce more attractive or cheaper products than the competition</a:t>
            </a:r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1900" dirty="0">
                <a:latin typeface="+mj-lt"/>
              </a:rPr>
              <a:t>A competitive advantage exists if the </a:t>
            </a:r>
            <a:r>
              <a:rPr sz="1900" dirty="0" err="1">
                <a:latin typeface="+mj-lt"/>
              </a:rPr>
              <a:t>organisation</a:t>
            </a:r>
            <a:r>
              <a:rPr sz="1900" dirty="0">
                <a:latin typeface="+mj-lt"/>
              </a:rPr>
              <a:t> outperforms in different aspects, including cost structure, branding, quality differentials, distribution and customer service</a:t>
            </a:r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1900" dirty="0">
                <a:latin typeface="+mj-lt"/>
              </a:rPr>
              <a:t>Based on the core competences of the </a:t>
            </a:r>
            <a:r>
              <a:rPr sz="1900" dirty="0" err="1">
                <a:latin typeface="+mj-lt"/>
              </a:rPr>
              <a:t>organisation</a:t>
            </a:r>
            <a:endParaRPr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18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5. </a:t>
            </a:r>
            <a:r>
              <a:rPr lang="lt-LT" dirty="0" err="1"/>
              <a:t>Generic</a:t>
            </a:r>
            <a:r>
              <a:rPr lang="lt-LT" dirty="0"/>
              <a:t> </a:t>
            </a:r>
            <a:r>
              <a:rPr lang="lt-LT" dirty="0" err="1"/>
              <a:t>strategies</a:t>
            </a:r>
            <a:r>
              <a:rPr lang="lt-LT" dirty="0"/>
              <a:t> </a:t>
            </a:r>
            <a:r>
              <a:rPr lang="lt-LT" dirty="0" err="1"/>
              <a:t>model</a:t>
            </a:r>
            <a:r>
              <a:rPr lang="lt-LT" dirty="0"/>
              <a:t> | 5.2. </a:t>
            </a:r>
            <a:r>
              <a:rPr lang="lt-LT" dirty="0" err="1"/>
              <a:t>Competitive</a:t>
            </a:r>
            <a:r>
              <a:rPr lang="lt-LT" dirty="0"/>
              <a:t> </a:t>
            </a:r>
            <a:r>
              <a:rPr lang="lt-LT" dirty="0" err="1"/>
              <a:t>advantage</a:t>
            </a:r>
            <a:r>
              <a:rPr lang="lt-LT" dirty="0"/>
              <a:t> </a:t>
            </a:r>
            <a:r>
              <a:rPr lang="lt-LT" dirty="0" err="1"/>
              <a:t>versus</a:t>
            </a:r>
            <a:r>
              <a:rPr lang="lt-LT" dirty="0"/>
              <a:t> </a:t>
            </a:r>
            <a:r>
              <a:rPr lang="lt-LT" dirty="0" err="1"/>
              <a:t>Comparative</a:t>
            </a:r>
            <a:r>
              <a:rPr lang="lt-LT" dirty="0"/>
              <a:t> </a:t>
            </a:r>
            <a:r>
              <a:rPr lang="lt-LT" dirty="0" err="1"/>
              <a:t>advantage</a:t>
            </a:r>
            <a:endParaRPr lang="lt-LT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D8D754-700B-08F0-794F-E2D3E0626DB1}"/>
              </a:ext>
            </a:extLst>
          </p:cNvPr>
          <p:cNvSpPr/>
          <p:nvPr/>
        </p:nvSpPr>
        <p:spPr>
          <a:xfrm>
            <a:off x="358219" y="2256502"/>
            <a:ext cx="6081492" cy="2554545"/>
          </a:xfrm>
          <a:prstGeom prst="rect">
            <a:avLst/>
          </a:prstGeom>
          <a:solidFill>
            <a:srgbClr val="FFFFFF"/>
          </a:solidFill>
          <a:ln w="12700">
            <a:noFill/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800" b="1"/>
            </a:pPr>
            <a:r>
              <a:rPr lang="pt-PT" sz="2000" dirty="0">
                <a:latin typeface="+mj-lt"/>
              </a:rPr>
              <a:t>Core </a:t>
            </a:r>
            <a:r>
              <a:rPr lang="pt-PT" sz="2000" dirty="0" err="1">
                <a:latin typeface="+mj-lt"/>
              </a:rPr>
              <a:t>competences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of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the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organisation</a:t>
            </a:r>
            <a:endParaRPr lang="pt-PT" sz="2000" dirty="0">
              <a:latin typeface="+mj-lt"/>
            </a:endParaRPr>
          </a:p>
          <a:p>
            <a:pPr algn="just">
              <a:buSzPct val="100000"/>
              <a:defRPr sz="2800"/>
            </a:pPr>
            <a:r>
              <a:rPr lang="pt-PT" sz="2000" dirty="0" err="1">
                <a:latin typeface="+mj-lt"/>
              </a:rPr>
              <a:t>Whatcan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the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organisation</a:t>
            </a:r>
            <a:r>
              <a:rPr lang="pt-PT" sz="2000" dirty="0">
                <a:latin typeface="+mj-lt"/>
              </a:rPr>
              <a:t> do </a:t>
            </a:r>
            <a:r>
              <a:rPr lang="pt-PT" sz="2000" dirty="0" err="1">
                <a:latin typeface="+mj-lt"/>
              </a:rPr>
              <a:t>better</a:t>
            </a:r>
            <a:r>
              <a:rPr lang="pt-PT" sz="2000" dirty="0">
                <a:latin typeface="+mj-lt"/>
              </a:rPr>
              <a:t> (</a:t>
            </a:r>
            <a:r>
              <a:rPr lang="pt-PT" sz="2000" dirty="0" err="1">
                <a:latin typeface="+mj-lt"/>
              </a:rPr>
              <a:t>activities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and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procedures</a:t>
            </a:r>
            <a:r>
              <a:rPr lang="pt-PT" sz="2000" dirty="0">
                <a:latin typeface="+mj-lt"/>
              </a:rPr>
              <a:t>) </a:t>
            </a:r>
            <a:r>
              <a:rPr lang="pt-PT" sz="2000" dirty="0" err="1">
                <a:latin typeface="+mj-lt"/>
              </a:rPr>
              <a:t>than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any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other</a:t>
            </a:r>
            <a:r>
              <a:rPr lang="pt-PT" sz="2000" dirty="0">
                <a:latin typeface="+mj-lt"/>
              </a:rPr>
              <a:t>.</a:t>
            </a:r>
          </a:p>
          <a:p>
            <a:pPr algn="just">
              <a:buSzPct val="100000"/>
              <a:defRPr sz="2800"/>
            </a:pPr>
            <a:endParaRPr lang="pt-PT" sz="2000" dirty="0">
              <a:latin typeface="+mj-lt"/>
            </a:endParaRPr>
          </a:p>
          <a:p>
            <a:pPr marL="971550" lvl="1" indent="-514350" algn="just">
              <a:buSzPct val="100000"/>
              <a:buAutoNum type="arabicPeriod"/>
              <a:defRPr sz="2800"/>
            </a:pPr>
            <a:r>
              <a:rPr lang="pt-PT" sz="2000" dirty="0" err="1">
                <a:latin typeface="+mj-lt"/>
              </a:rPr>
              <a:t>The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activity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provides</a:t>
            </a:r>
            <a:r>
              <a:rPr lang="pt-PT" sz="2000" dirty="0">
                <a:latin typeface="+mj-lt"/>
              </a:rPr>
              <a:t> superior </a:t>
            </a:r>
            <a:r>
              <a:rPr lang="pt-PT" sz="2000" dirty="0" err="1">
                <a:latin typeface="+mj-lt"/>
              </a:rPr>
              <a:t>values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or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benefits</a:t>
            </a:r>
            <a:r>
              <a:rPr lang="pt-PT" sz="2000" dirty="0">
                <a:latin typeface="+mj-lt"/>
              </a:rPr>
              <a:t> to </a:t>
            </a:r>
            <a:r>
              <a:rPr lang="pt-PT" sz="2000" dirty="0" err="1">
                <a:latin typeface="+mj-lt"/>
              </a:rPr>
              <a:t>the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consumer</a:t>
            </a:r>
            <a:endParaRPr lang="pt-PT" sz="2000" dirty="0">
              <a:latin typeface="+mj-lt"/>
            </a:endParaRPr>
          </a:p>
          <a:p>
            <a:pPr marL="971550" lvl="1" indent="-514350" algn="just">
              <a:buSzPct val="100000"/>
              <a:buAutoNum type="arabicPeriod"/>
              <a:defRPr sz="2800"/>
            </a:pPr>
            <a:r>
              <a:rPr lang="pt-PT" sz="2000" dirty="0" err="1">
                <a:latin typeface="+mj-lt"/>
              </a:rPr>
              <a:t>It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is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difficult</a:t>
            </a:r>
            <a:r>
              <a:rPr lang="pt-PT" sz="2000" dirty="0">
                <a:latin typeface="+mj-lt"/>
              </a:rPr>
              <a:t> to </a:t>
            </a:r>
            <a:r>
              <a:rPr lang="pt-PT" sz="2000" dirty="0" err="1">
                <a:latin typeface="+mj-lt"/>
              </a:rPr>
              <a:t>be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copied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by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the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competition</a:t>
            </a:r>
            <a:endParaRPr lang="pt-PT" sz="2000" dirty="0">
              <a:latin typeface="+mj-lt"/>
            </a:endParaRPr>
          </a:p>
          <a:p>
            <a:pPr marL="971550" lvl="1" indent="-514350" algn="just">
              <a:buSzPct val="100000"/>
              <a:buAutoNum type="arabicPeriod"/>
              <a:defRPr sz="2800"/>
            </a:pPr>
            <a:r>
              <a:rPr lang="pt-PT" sz="2000" dirty="0" err="1">
                <a:latin typeface="+mj-lt"/>
              </a:rPr>
              <a:t>It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is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rare</a:t>
            </a:r>
            <a:r>
              <a:rPr lang="pt-PT" sz="2000" dirty="0">
                <a:latin typeface="+mj-lt"/>
              </a:rPr>
              <a:t> in </a:t>
            </a:r>
            <a:r>
              <a:rPr lang="pt-PT" sz="2000" dirty="0" err="1">
                <a:latin typeface="+mj-lt"/>
              </a:rPr>
              <a:t>the</a:t>
            </a:r>
            <a:r>
              <a:rPr lang="pt-PT" sz="2000" dirty="0">
                <a:latin typeface="+mj-lt"/>
              </a:rPr>
              <a:t> </a:t>
            </a:r>
            <a:r>
              <a:rPr lang="pt-PT" sz="2000" dirty="0" err="1">
                <a:latin typeface="+mj-lt"/>
              </a:rPr>
              <a:t>market</a:t>
            </a:r>
            <a:endParaRPr lang="pt-P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111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7DC0A-CD90-4BFB-A7D5-29CF8D70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lt-LT" dirty="0"/>
          </a:p>
        </p:txBody>
      </p:sp>
      <p:pic>
        <p:nvPicPr>
          <p:cNvPr id="7" name="Picture 4" descr="Picture 4">
            <a:extLst>
              <a:ext uri="{FF2B5EF4-FFF2-40B4-BE49-F238E27FC236}">
                <a16:creationId xmlns:a16="http://schemas.microsoft.com/office/drawing/2014/main" id="{09D744F9-F7E2-4C2B-725A-5145CB50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113" y="1990127"/>
            <a:ext cx="5089208" cy="293901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33F3AB75-2337-610F-EDA8-5EC7697E0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  <a:defRPr sz="2000">
                <a:solidFill>
                  <a:srgbClr val="FFFFFF"/>
                </a:solidFill>
              </a:defRPr>
            </a:pPr>
            <a:r>
              <a:rPr lang="pt-PT" sz="2000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What</a:t>
            </a:r>
            <a:r>
              <a:rPr lang="pt-PT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are </a:t>
            </a:r>
            <a:r>
              <a:rPr lang="pt-PT" sz="2000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</a:t>
            </a:r>
            <a:r>
              <a:rPr lang="pt-PT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product</a:t>
            </a:r>
            <a:r>
              <a:rPr lang="pt-PT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life-cycle</a:t>
            </a:r>
            <a:r>
              <a:rPr lang="pt-PT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stages</a:t>
            </a:r>
            <a:r>
              <a:rPr lang="pt-PT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?</a:t>
            </a:r>
          </a:p>
          <a:p>
            <a:pPr marL="0" lvl="0" indent="0">
              <a:buNone/>
              <a:defRPr sz="2000">
                <a:solidFill>
                  <a:srgbClr val="FFFFFF"/>
                </a:solidFill>
              </a:defRPr>
            </a:pPr>
            <a:endParaRPr lang="pt-PT" sz="20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514350" lvl="0" indent="-514350">
              <a:buSzPct val="100000"/>
              <a:buFontTx/>
              <a:buAutoNum type="arabicPeriod"/>
              <a:defRPr sz="2000" b="1">
                <a:solidFill>
                  <a:srgbClr val="FFFFFF"/>
                </a:solidFill>
              </a:defRPr>
            </a:pP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Introduction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a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new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product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is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first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distributed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and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made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available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for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purchase</a:t>
            </a:r>
            <a:endParaRPr lang="pt-PT" sz="2000" b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514350" lvl="0" indent="-514350">
              <a:buSzPct val="100000"/>
              <a:buFontTx/>
              <a:buAutoNum type="arabicPeriod"/>
              <a:defRPr sz="2000" b="1">
                <a:solidFill>
                  <a:srgbClr val="FFFFFF"/>
                </a:solidFill>
              </a:defRPr>
            </a:pP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Growth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product’s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sales are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quickly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climbing</a:t>
            </a:r>
            <a:endParaRPr lang="pt-PT" sz="2000" b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514350" lvl="0" indent="-514350">
              <a:buSzPct val="100000"/>
              <a:buFontTx/>
              <a:buAutoNum type="arabicPeriod"/>
              <a:defRPr sz="2000" b="1">
                <a:solidFill>
                  <a:srgbClr val="FFFFFF"/>
                </a:solidFill>
              </a:defRPr>
            </a:pP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Maturity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product’s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sales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grow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slowly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or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level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off</a:t>
            </a:r>
            <a:endParaRPr lang="pt-PT" sz="2000" b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514350" lvl="0" indent="-514350">
              <a:buSzPct val="100000"/>
              <a:buFontTx/>
              <a:buAutoNum type="arabicPeriod"/>
              <a:defRPr sz="2000" b="1">
                <a:solidFill>
                  <a:srgbClr val="FFFFFF"/>
                </a:solidFill>
              </a:defRPr>
            </a:pP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Decline: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product’s</a:t>
            </a:r>
            <a:r>
              <a:rPr lang="pt-PT" sz="2000" b="1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sales fade </a:t>
            </a:r>
            <a:r>
              <a:rPr lang="pt-PT" sz="2000" b="1" kern="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away</a:t>
            </a:r>
            <a:endParaRPr lang="pt-PT" sz="2000" b="1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911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1)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introduction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4" name="Content Placeholder 2">
            <a:extLst>
              <a:ext uri="{FF2B5EF4-FFF2-40B4-BE49-F238E27FC236}">
                <a16:creationId xmlns:a16="http://schemas.microsoft.com/office/drawing/2014/main" id="{39441068-2590-9670-3BC6-EFF24F0D32F2}"/>
              </a:ext>
            </a:extLst>
          </p:cNvPr>
          <p:cNvGrpSpPr/>
          <p:nvPr/>
        </p:nvGrpSpPr>
        <p:grpSpPr>
          <a:xfrm>
            <a:off x="839482" y="3178040"/>
            <a:ext cx="10513035" cy="2182408"/>
            <a:chOff x="0" y="0"/>
            <a:chExt cx="10513034" cy="3336637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200D9B75-DE39-A711-BEFB-C84AE9329ADC}"/>
                </a:ext>
              </a:extLst>
            </p:cNvPr>
            <p:cNvSpPr/>
            <p:nvPr/>
          </p:nvSpPr>
          <p:spPr>
            <a:xfrm>
              <a:off x="0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D33E0153-335B-8F4C-32DC-5C2D1A358D03}"/>
                </a:ext>
              </a:extLst>
            </p:cNvPr>
            <p:cNvGrpSpPr/>
            <p:nvPr/>
          </p:nvGrpSpPr>
          <p:grpSpPr>
            <a:xfrm>
              <a:off x="500621" y="475589"/>
              <a:ext cx="4505587" cy="2861048"/>
              <a:chOff x="0" y="0"/>
              <a:chExt cx="4505586" cy="2861046"/>
            </a:xfrm>
          </p:grpSpPr>
          <p:sp>
            <p:nvSpPr>
              <p:cNvPr id="11" name="Rounded Rectangle">
                <a:extLst>
                  <a:ext uri="{FF2B5EF4-FFF2-40B4-BE49-F238E27FC236}">
                    <a16:creationId xmlns:a16="http://schemas.microsoft.com/office/drawing/2014/main" id="{CE4BD7FE-D0B4-E733-ABCA-251C954956A2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  <a:endParaRPr sz="20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" name="Characteristics: Low sales, High cost per customer, Profits are negative, Customers are innovators, and Competitors are few">
                <a:extLst>
                  <a:ext uri="{FF2B5EF4-FFF2-40B4-BE49-F238E27FC236}">
                    <a16:creationId xmlns:a16="http://schemas.microsoft.com/office/drawing/2014/main" id="{C217ACA9-FB16-1263-CF73-A138390234D7}"/>
                  </a:ext>
                </a:extLst>
              </p:cNvPr>
              <p:cNvSpPr txBox="1"/>
              <p:nvPr/>
            </p:nvSpPr>
            <p:spPr>
              <a:xfrm>
                <a:off x="83797" y="761109"/>
                <a:ext cx="4337992" cy="13388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4300" tIns="114300" rIns="114300" bIns="114300" numCol="1" anchor="ctr">
                <a:sp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200"/>
                  </a:spcBef>
                  <a:defRPr sz="3000" b="1"/>
                </a:pPr>
                <a:r>
                  <a:rPr sz="2000">
                    <a:solidFill>
                      <a:schemeClr val="tx1"/>
                    </a:solidFill>
                    <a:latin typeface="+mj-lt"/>
                  </a:rPr>
                  <a:t>Characteristics:</a:t>
                </a:r>
                <a:r>
                  <a:rPr sz="2000" b="0">
                    <a:solidFill>
                      <a:schemeClr val="tx1"/>
                    </a:solidFill>
                    <a:latin typeface="+mj-lt"/>
                  </a:rPr>
                  <a:t> Low sales, High cost per customer, Profits are negative, Customers are innovators, and Competitors are few</a:t>
                </a:r>
              </a:p>
            </p:txBody>
          </p:sp>
        </p:grpSp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7C274314-B13C-4A35-C308-67618B0FA6E6}"/>
                </a:ext>
              </a:extLst>
            </p:cNvPr>
            <p:cNvSpPr/>
            <p:nvPr/>
          </p:nvSpPr>
          <p:spPr>
            <a:xfrm>
              <a:off x="5506826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CD3539FF-D263-3032-EF1B-075277F00B95}"/>
                </a:ext>
              </a:extLst>
            </p:cNvPr>
            <p:cNvGrpSpPr/>
            <p:nvPr/>
          </p:nvGrpSpPr>
          <p:grpSpPr>
            <a:xfrm>
              <a:off x="6007447" y="475589"/>
              <a:ext cx="4505587" cy="2861048"/>
              <a:chOff x="0" y="0"/>
              <a:chExt cx="4505586" cy="2861046"/>
            </a:xfrm>
          </p:grpSpPr>
          <p:sp>
            <p:nvSpPr>
              <p:cNvPr id="9" name="Rounded Rectangle">
                <a:extLst>
                  <a:ext uri="{FF2B5EF4-FFF2-40B4-BE49-F238E27FC236}">
                    <a16:creationId xmlns:a16="http://schemas.microsoft.com/office/drawing/2014/main" id="{3495C694-0E67-FD4F-DEAA-F33716864510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  <a:endParaRPr sz="20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0" name="Objective: create product engagement and trial">
                <a:extLst>
                  <a:ext uri="{FF2B5EF4-FFF2-40B4-BE49-F238E27FC236}">
                    <a16:creationId xmlns:a16="http://schemas.microsoft.com/office/drawing/2014/main" id="{03F53647-85C1-1E81-802C-4AE4E987F0F1}"/>
                  </a:ext>
                </a:extLst>
              </p:cNvPr>
              <p:cNvSpPr txBox="1"/>
              <p:nvPr/>
            </p:nvSpPr>
            <p:spPr>
              <a:xfrm>
                <a:off x="83796" y="1038108"/>
                <a:ext cx="4337992" cy="78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4300" tIns="114300" rIns="114300" bIns="114300" numCol="1" anchor="ctr">
                <a:sp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1200"/>
                  </a:spcBef>
                  <a:defRPr sz="3000" b="1"/>
                </a:pPr>
                <a:r>
                  <a:rPr sz="2000">
                    <a:solidFill>
                      <a:schemeClr val="tx1"/>
                    </a:solidFill>
                    <a:latin typeface="+mj-lt"/>
                  </a:rPr>
                  <a:t>Objective:</a:t>
                </a:r>
                <a:r>
                  <a:rPr sz="2000" b="0">
                    <a:solidFill>
                      <a:schemeClr val="tx1"/>
                    </a:solidFill>
                    <a:latin typeface="+mj-lt"/>
                  </a:rPr>
                  <a:t> create product engagement and trial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971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1)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introduction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13" name="Content Placeholder 2">
            <a:extLst>
              <a:ext uri="{FF2B5EF4-FFF2-40B4-BE49-F238E27FC236}">
                <a16:creationId xmlns:a16="http://schemas.microsoft.com/office/drawing/2014/main" id="{286E131F-ACBA-8A17-D03E-BB5D092D074B}"/>
              </a:ext>
            </a:extLst>
          </p:cNvPr>
          <p:cNvGrpSpPr/>
          <p:nvPr/>
        </p:nvGrpSpPr>
        <p:grpSpPr>
          <a:xfrm>
            <a:off x="838200" y="3497026"/>
            <a:ext cx="10515600" cy="2644277"/>
            <a:chOff x="0" y="0"/>
            <a:chExt cx="10515600" cy="2644276"/>
          </a:xfrm>
        </p:grpSpPr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EDD4369B-A987-35F1-62FD-FDA333388C3C}"/>
                </a:ext>
              </a:extLst>
            </p:cNvPr>
            <p:cNvGrpSpPr/>
            <p:nvPr/>
          </p:nvGrpSpPr>
          <p:grpSpPr>
            <a:xfrm>
              <a:off x="0" y="0"/>
              <a:ext cx="10515600" cy="981192"/>
              <a:chOff x="0" y="0"/>
              <a:chExt cx="10515600" cy="981191"/>
            </a:xfrm>
          </p:grpSpPr>
          <p:sp>
            <p:nvSpPr>
              <p:cNvPr id="16" name="Rounded Rectangle">
                <a:extLst>
                  <a:ext uri="{FF2B5EF4-FFF2-40B4-BE49-F238E27FC236}">
                    <a16:creationId xmlns:a16="http://schemas.microsoft.com/office/drawing/2014/main" id="{1D9B9B63-5D78-65BF-C02F-A07FE35EB5B7}"/>
                  </a:ext>
                </a:extLst>
              </p:cNvPr>
              <p:cNvSpPr/>
              <p:nvPr/>
            </p:nvSpPr>
            <p:spPr>
              <a:xfrm>
                <a:off x="0" y="0"/>
                <a:ext cx="10515600" cy="98119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1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17" name="Possible strategies:">
                <a:extLst>
                  <a:ext uri="{FF2B5EF4-FFF2-40B4-BE49-F238E27FC236}">
                    <a16:creationId xmlns:a16="http://schemas.microsoft.com/office/drawing/2014/main" id="{86F01612-31E0-6DC6-0D12-6FA98E2B2DEA}"/>
                  </a:ext>
                </a:extLst>
              </p:cNvPr>
              <p:cNvSpPr txBox="1"/>
              <p:nvPr/>
            </p:nvSpPr>
            <p:spPr>
              <a:xfrm>
                <a:off x="47897" y="275152"/>
                <a:ext cx="10419806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+mj-lt"/>
                  </a:rPr>
                  <a:t>Possible strategies:</a:t>
                </a:r>
              </a:p>
            </p:txBody>
          </p:sp>
        </p:grpSp>
        <p:sp>
          <p:nvSpPr>
            <p:cNvPr id="15" name="Product: offer a basic product…">
              <a:extLst>
                <a:ext uri="{FF2B5EF4-FFF2-40B4-BE49-F238E27FC236}">
                  <a16:creationId xmlns:a16="http://schemas.microsoft.com/office/drawing/2014/main" id="{B89E3CC8-5A63-1E76-4FC1-A83A39E58176}"/>
                </a:ext>
              </a:extLst>
            </p:cNvPr>
            <p:cNvSpPr txBox="1"/>
            <p:nvPr/>
          </p:nvSpPr>
          <p:spPr>
            <a:xfrm>
              <a:off x="308470" y="981190"/>
              <a:ext cx="10090291" cy="166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 dirty="0">
                  <a:latin typeface="+mj-lt"/>
                </a:rPr>
                <a:t>Product:</a:t>
              </a:r>
              <a:r>
                <a:rPr b="0" dirty="0">
                  <a:latin typeface="+mj-lt"/>
                </a:rPr>
                <a:t> offer a basic product</a:t>
              </a:r>
              <a:endParaRPr sz="2400" dirty="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 dirty="0">
                  <a:latin typeface="+mj-lt"/>
                </a:rPr>
                <a:t>Price:</a:t>
              </a:r>
              <a:r>
                <a:rPr b="0" dirty="0">
                  <a:latin typeface="+mj-lt"/>
                </a:rPr>
                <a:t> use cost-plus</a:t>
              </a:r>
              <a:endParaRPr sz="2400" dirty="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 dirty="0">
                  <a:latin typeface="+mj-lt"/>
                </a:rPr>
                <a:t>Distribution:</a:t>
              </a:r>
              <a:r>
                <a:rPr b="0" dirty="0">
                  <a:latin typeface="+mj-lt"/>
                </a:rPr>
                <a:t> build selective distribution</a:t>
              </a:r>
              <a:endParaRPr sz="2400" dirty="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 dirty="0">
                  <a:latin typeface="+mj-lt"/>
                </a:rPr>
                <a:t>Advertising:</a:t>
              </a:r>
              <a:r>
                <a:rPr b="0" dirty="0">
                  <a:latin typeface="+mj-lt"/>
                </a:rPr>
                <a:t> build product-awareness among early adopters and dealers</a:t>
              </a:r>
              <a:endParaRPr sz="2400" dirty="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 dirty="0">
                  <a:latin typeface="+mj-lt"/>
                </a:rPr>
                <a:t>Sales promotion:</a:t>
              </a:r>
              <a:r>
                <a:rPr b="0" dirty="0">
                  <a:latin typeface="+mj-lt"/>
                </a:rPr>
                <a:t> use heavy sales promotion to entice trial</a:t>
              </a:r>
            </a:p>
          </p:txBody>
        </p: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90C8AA77-86D5-8B79-A02E-6EF3B30B3BE8}"/>
              </a:ext>
            </a:extLst>
          </p:cNvPr>
          <p:cNvSpPr/>
          <p:nvPr/>
        </p:nvSpPr>
        <p:spPr>
          <a:xfrm>
            <a:off x="3644703" y="2839886"/>
            <a:ext cx="4479173" cy="3693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u="sng"/>
            </a:pPr>
            <a:r>
              <a:rPr dirty="0">
                <a:latin typeface="+mj-lt"/>
              </a:rPr>
              <a:t>Objective</a:t>
            </a:r>
            <a:r>
              <a:rPr b="0" u="none" dirty="0">
                <a:latin typeface="+mj-lt"/>
              </a:rPr>
              <a:t>: create product engagement and trial</a:t>
            </a:r>
          </a:p>
        </p:txBody>
      </p:sp>
    </p:spTree>
    <p:extLst>
      <p:ext uri="{BB962C8B-B14F-4D97-AF65-F5344CB8AC3E}">
        <p14:creationId xmlns:p14="http://schemas.microsoft.com/office/powerpoint/2010/main" val="397798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2)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growth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13" name="Content Placeholder 2">
            <a:extLst>
              <a:ext uri="{FF2B5EF4-FFF2-40B4-BE49-F238E27FC236}">
                <a16:creationId xmlns:a16="http://schemas.microsoft.com/office/drawing/2014/main" id="{0BFF3510-C4C2-7E8E-AE07-AEEE8B648449}"/>
              </a:ext>
            </a:extLst>
          </p:cNvPr>
          <p:cNvGrpSpPr/>
          <p:nvPr/>
        </p:nvGrpSpPr>
        <p:grpSpPr>
          <a:xfrm>
            <a:off x="839482" y="3002942"/>
            <a:ext cx="10513035" cy="2532604"/>
            <a:chOff x="0" y="0"/>
            <a:chExt cx="10513034" cy="3336637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5711D827-29E5-1405-FF49-1640F46226D9}"/>
                </a:ext>
              </a:extLst>
            </p:cNvPr>
            <p:cNvSpPr/>
            <p:nvPr/>
          </p:nvSpPr>
          <p:spPr>
            <a:xfrm>
              <a:off x="0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latin typeface="+mj-lt"/>
              </a:endParaRPr>
            </a:p>
          </p:txBody>
        </p: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2FFD2645-0206-E1DB-E7F6-D0A7E3A9E84A}"/>
                </a:ext>
              </a:extLst>
            </p:cNvPr>
            <p:cNvGrpSpPr/>
            <p:nvPr/>
          </p:nvGrpSpPr>
          <p:grpSpPr>
            <a:xfrm>
              <a:off x="500621" y="475589"/>
              <a:ext cx="4505587" cy="2861048"/>
              <a:chOff x="0" y="0"/>
              <a:chExt cx="4505586" cy="2861046"/>
            </a:xfrm>
          </p:grpSpPr>
          <p:sp>
            <p:nvSpPr>
              <p:cNvPr id="20" name="Rounded Rectangle">
                <a:extLst>
                  <a:ext uri="{FF2B5EF4-FFF2-40B4-BE49-F238E27FC236}">
                    <a16:creationId xmlns:a16="http://schemas.microsoft.com/office/drawing/2014/main" id="{97A31A87-E44C-BBBD-767E-2CD15A2991DF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  <a:endParaRPr sz="2000">
                  <a:latin typeface="+mj-lt"/>
                </a:endParaRPr>
              </a:p>
            </p:txBody>
          </p:sp>
          <p:sp>
            <p:nvSpPr>
              <p:cNvPr id="21" name="Characteristics: Rapidly raising sales, Average cost per customer, Rising profits, Customers are early adopters, and Competitors are in growing numbers">
                <a:extLst>
                  <a:ext uri="{FF2B5EF4-FFF2-40B4-BE49-F238E27FC236}">
                    <a16:creationId xmlns:a16="http://schemas.microsoft.com/office/drawing/2014/main" id="{E8F8ABC9-2B2E-2B8A-31AB-4B74B3AD381E}"/>
                  </a:ext>
                </a:extLst>
              </p:cNvPr>
              <p:cNvSpPr txBox="1"/>
              <p:nvPr/>
            </p:nvSpPr>
            <p:spPr>
              <a:xfrm>
                <a:off x="83797" y="630305"/>
                <a:ext cx="4337992" cy="16004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6679" tIns="106679" rIns="106679" bIns="106679" numCol="1" anchor="ctr">
                <a:sp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1100"/>
                  </a:spcBef>
                  <a:defRPr sz="2800" b="1"/>
                </a:pPr>
                <a:r>
                  <a:rPr sz="2000" dirty="0">
                    <a:latin typeface="+mj-lt"/>
                  </a:rPr>
                  <a:t>Characteristics:</a:t>
                </a:r>
                <a:r>
                  <a:rPr sz="2000" b="0" dirty="0">
                    <a:latin typeface="+mj-lt"/>
                  </a:rPr>
                  <a:t> Rapidly raising sales, Average cost per customer, Rising profits, Customers are early adopters, and Competitors are in growing numbers</a:t>
                </a:r>
              </a:p>
            </p:txBody>
          </p:sp>
        </p:grpSp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A3630A81-3446-D2DA-1CE1-17A8522B20B8}"/>
                </a:ext>
              </a:extLst>
            </p:cNvPr>
            <p:cNvSpPr/>
            <p:nvPr/>
          </p:nvSpPr>
          <p:spPr>
            <a:xfrm>
              <a:off x="5506826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latin typeface="+mj-lt"/>
              </a:endParaRPr>
            </a:p>
          </p:txBody>
        </p:sp>
        <p:grpSp>
          <p:nvGrpSpPr>
            <p:cNvPr id="17" name="Group">
              <a:extLst>
                <a:ext uri="{FF2B5EF4-FFF2-40B4-BE49-F238E27FC236}">
                  <a16:creationId xmlns:a16="http://schemas.microsoft.com/office/drawing/2014/main" id="{457FC785-4DF7-7F25-823A-6985C0C5CC38}"/>
                </a:ext>
              </a:extLst>
            </p:cNvPr>
            <p:cNvGrpSpPr/>
            <p:nvPr/>
          </p:nvGrpSpPr>
          <p:grpSpPr>
            <a:xfrm>
              <a:off x="6007447" y="475589"/>
              <a:ext cx="4505587" cy="2861048"/>
              <a:chOff x="0" y="0"/>
              <a:chExt cx="4505586" cy="2861046"/>
            </a:xfrm>
          </p:grpSpPr>
          <p:sp>
            <p:nvSpPr>
              <p:cNvPr id="18" name="Rounded Rectangle">
                <a:extLst>
                  <a:ext uri="{FF2B5EF4-FFF2-40B4-BE49-F238E27FC236}">
                    <a16:creationId xmlns:a16="http://schemas.microsoft.com/office/drawing/2014/main" id="{19A927B6-B966-6047-335D-1330AFDBFD3F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  <a:endParaRPr sz="2000">
                  <a:latin typeface="+mj-lt"/>
                </a:endParaRPr>
              </a:p>
            </p:txBody>
          </p:sp>
          <p:sp>
            <p:nvSpPr>
              <p:cNvPr id="19" name="Objective: maximize market share">
                <a:extLst>
                  <a:ext uri="{FF2B5EF4-FFF2-40B4-BE49-F238E27FC236}">
                    <a16:creationId xmlns:a16="http://schemas.microsoft.com/office/drawing/2014/main" id="{D3D3C597-9031-AF3B-8F9D-8081D709D970}"/>
                  </a:ext>
                </a:extLst>
              </p:cNvPr>
              <p:cNvSpPr txBox="1"/>
              <p:nvPr/>
            </p:nvSpPr>
            <p:spPr>
              <a:xfrm>
                <a:off x="83796" y="1184303"/>
                <a:ext cx="4337992" cy="492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6679" tIns="106679" rIns="106679" bIns="106679" numCol="1" anchor="ctr">
                <a:spAutoFit/>
              </a:bodyPr>
              <a:lstStyle/>
              <a:p>
                <a:pPr algn="ctr" defTabSz="1244600">
                  <a:lnSpc>
                    <a:spcPct val="90000"/>
                  </a:lnSpc>
                  <a:spcBef>
                    <a:spcPts val="1100"/>
                  </a:spcBef>
                  <a:defRPr sz="2800" b="1"/>
                </a:pPr>
                <a:r>
                  <a:rPr sz="2000">
                    <a:latin typeface="+mj-lt"/>
                  </a:rPr>
                  <a:t>Objective:</a:t>
                </a:r>
                <a:r>
                  <a:rPr sz="2000" b="0">
                    <a:latin typeface="+mj-lt"/>
                  </a:rPr>
                  <a:t> maximize market share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257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2)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growth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22" name="Content Placeholder 2">
            <a:extLst>
              <a:ext uri="{FF2B5EF4-FFF2-40B4-BE49-F238E27FC236}">
                <a16:creationId xmlns:a16="http://schemas.microsoft.com/office/drawing/2014/main" id="{97BCCD0D-8A63-4531-24D9-7215CA15A3B3}"/>
              </a:ext>
            </a:extLst>
          </p:cNvPr>
          <p:cNvGrpSpPr/>
          <p:nvPr/>
        </p:nvGrpSpPr>
        <p:grpSpPr>
          <a:xfrm>
            <a:off x="838200" y="3837131"/>
            <a:ext cx="10515600" cy="2468291"/>
            <a:chOff x="0" y="0"/>
            <a:chExt cx="10515600" cy="2468290"/>
          </a:xfrm>
        </p:grpSpPr>
        <p:grpSp>
          <p:nvGrpSpPr>
            <p:cNvPr id="23" name="Group">
              <a:extLst>
                <a:ext uri="{FF2B5EF4-FFF2-40B4-BE49-F238E27FC236}">
                  <a16:creationId xmlns:a16="http://schemas.microsoft.com/office/drawing/2014/main" id="{7C3EFB10-28FB-B336-6E76-222B84FE5ED1}"/>
                </a:ext>
              </a:extLst>
            </p:cNvPr>
            <p:cNvGrpSpPr/>
            <p:nvPr/>
          </p:nvGrpSpPr>
          <p:grpSpPr>
            <a:xfrm>
              <a:off x="0" y="0"/>
              <a:ext cx="10515600" cy="805207"/>
              <a:chOff x="0" y="0"/>
              <a:chExt cx="10515600" cy="805206"/>
            </a:xfrm>
          </p:grpSpPr>
          <p:sp>
            <p:nvSpPr>
              <p:cNvPr id="25" name="Rounded Rectangle">
                <a:extLst>
                  <a:ext uri="{FF2B5EF4-FFF2-40B4-BE49-F238E27FC236}">
                    <a16:creationId xmlns:a16="http://schemas.microsoft.com/office/drawing/2014/main" id="{92CE5E49-DF36-9A45-D16E-810D6D1A7230}"/>
                  </a:ext>
                </a:extLst>
              </p:cNvPr>
              <p:cNvSpPr/>
              <p:nvPr/>
            </p:nvSpPr>
            <p:spPr>
              <a:xfrm>
                <a:off x="0" y="0"/>
                <a:ext cx="10515600" cy="80520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1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26" name="Possible strategies:">
                <a:extLst>
                  <a:ext uri="{FF2B5EF4-FFF2-40B4-BE49-F238E27FC236}">
                    <a16:creationId xmlns:a16="http://schemas.microsoft.com/office/drawing/2014/main" id="{38AA568F-F528-F8F9-5A55-D6586CD561B9}"/>
                  </a:ext>
                </a:extLst>
              </p:cNvPr>
              <p:cNvSpPr txBox="1"/>
              <p:nvPr/>
            </p:nvSpPr>
            <p:spPr>
              <a:xfrm>
                <a:off x="39306" y="187159"/>
                <a:ext cx="10436988" cy="430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+mj-lt"/>
                  </a:rPr>
                  <a:t>Possible strategies:</a:t>
                </a:r>
              </a:p>
            </p:txBody>
          </p:sp>
        </p:grpSp>
        <p:sp>
          <p:nvSpPr>
            <p:cNvPr id="24" name="Product: offer product extension, service and warranty…">
              <a:extLst>
                <a:ext uri="{FF2B5EF4-FFF2-40B4-BE49-F238E27FC236}">
                  <a16:creationId xmlns:a16="http://schemas.microsoft.com/office/drawing/2014/main" id="{EDCB50F1-DF02-58AA-3693-2E8D64CE355C}"/>
                </a:ext>
              </a:extLst>
            </p:cNvPr>
            <p:cNvSpPr txBox="1"/>
            <p:nvPr/>
          </p:nvSpPr>
          <p:spPr>
            <a:xfrm>
              <a:off x="308470" y="805205"/>
              <a:ext cx="10090291" cy="1663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Product:</a:t>
              </a:r>
              <a:r>
                <a:rPr b="0">
                  <a:latin typeface="+mj-lt"/>
                </a:rPr>
                <a:t> offer product extension, service and warranty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Price:</a:t>
              </a:r>
              <a:r>
                <a:rPr b="0">
                  <a:latin typeface="+mj-lt"/>
                </a:rPr>
                <a:t> price to penetrate market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Distribution:</a:t>
              </a:r>
              <a:r>
                <a:rPr b="0">
                  <a:latin typeface="+mj-lt"/>
                </a:rPr>
                <a:t> build intensive distribution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Advertising:</a:t>
              </a:r>
              <a:r>
                <a:rPr b="0">
                  <a:latin typeface="+mj-lt"/>
                </a:rPr>
                <a:t> build engagement and interest in the mass market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Sales promotion:</a:t>
              </a:r>
              <a:r>
                <a:rPr b="0">
                  <a:latin typeface="+mj-lt"/>
                </a:rPr>
                <a:t> reduce to take advantage of heavy consumer demand</a:t>
              </a: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3180A153-B16C-2BD2-DB45-219AA34E1788}"/>
              </a:ext>
            </a:extLst>
          </p:cNvPr>
          <p:cNvSpPr/>
          <p:nvPr/>
        </p:nvSpPr>
        <p:spPr>
          <a:xfrm>
            <a:off x="4141911" y="2816279"/>
            <a:ext cx="3219662" cy="3693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u="sng"/>
            </a:pPr>
            <a:r>
              <a:rPr>
                <a:latin typeface="+mj-lt"/>
              </a:rPr>
              <a:t>Objective</a:t>
            </a:r>
            <a:r>
              <a:rPr b="0" u="none">
                <a:latin typeface="+mj-lt"/>
              </a:rPr>
              <a:t>: maximize market share</a:t>
            </a:r>
          </a:p>
        </p:txBody>
      </p:sp>
    </p:spTree>
    <p:extLst>
      <p:ext uri="{BB962C8B-B14F-4D97-AF65-F5344CB8AC3E}">
        <p14:creationId xmlns:p14="http://schemas.microsoft.com/office/powerpoint/2010/main" val="162833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3)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maturity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22" name="Content Placeholder 2">
            <a:extLst>
              <a:ext uri="{FF2B5EF4-FFF2-40B4-BE49-F238E27FC236}">
                <a16:creationId xmlns:a16="http://schemas.microsoft.com/office/drawing/2014/main" id="{E22031CF-1E2D-3199-BDE7-A35DD849BA62}"/>
              </a:ext>
            </a:extLst>
          </p:cNvPr>
          <p:cNvGrpSpPr/>
          <p:nvPr/>
        </p:nvGrpSpPr>
        <p:grpSpPr>
          <a:xfrm>
            <a:off x="839482" y="3012669"/>
            <a:ext cx="10513035" cy="2513149"/>
            <a:chOff x="0" y="0"/>
            <a:chExt cx="10513034" cy="3336637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5FA7C8D4-2D78-4D1E-3B8A-3511E459CB0C}"/>
                </a:ext>
              </a:extLst>
            </p:cNvPr>
            <p:cNvSpPr/>
            <p:nvPr/>
          </p:nvSpPr>
          <p:spPr>
            <a:xfrm>
              <a:off x="0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latin typeface="+mj-lt"/>
              </a:endParaRPr>
            </a:p>
          </p:txBody>
        </p: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0E8A9040-17D5-8ED6-0B4B-5D2396E8A713}"/>
                </a:ext>
              </a:extLst>
            </p:cNvPr>
            <p:cNvGrpSpPr/>
            <p:nvPr/>
          </p:nvGrpSpPr>
          <p:grpSpPr>
            <a:xfrm>
              <a:off x="500621" y="475589"/>
              <a:ext cx="4505587" cy="2861048"/>
              <a:chOff x="0" y="0"/>
              <a:chExt cx="4505586" cy="2861046"/>
            </a:xfrm>
          </p:grpSpPr>
          <p:sp>
            <p:nvSpPr>
              <p:cNvPr id="29" name="Rounded Rectangle">
                <a:extLst>
                  <a:ext uri="{FF2B5EF4-FFF2-40B4-BE49-F238E27FC236}">
                    <a16:creationId xmlns:a16="http://schemas.microsoft.com/office/drawing/2014/main" id="{368ACED6-CFA2-8EA4-E2D2-B7E053C2BF40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  <a:endParaRPr sz="2000">
                  <a:latin typeface="+mj-lt"/>
                </a:endParaRPr>
              </a:p>
            </p:txBody>
          </p:sp>
          <p:sp>
            <p:nvSpPr>
              <p:cNvPr id="30" name="Characteristics: Peak sales, Low cost per customer, Declining profits, Customers are mainstream adopters, and Number of competitors is stable, beginning to decline">
                <a:extLst>
                  <a:ext uri="{FF2B5EF4-FFF2-40B4-BE49-F238E27FC236}">
                    <a16:creationId xmlns:a16="http://schemas.microsoft.com/office/drawing/2014/main" id="{A2311936-CE72-0DC3-4C73-4DD520A492F6}"/>
                  </a:ext>
                </a:extLst>
              </p:cNvPr>
              <p:cNvSpPr txBox="1"/>
              <p:nvPr/>
            </p:nvSpPr>
            <p:spPr>
              <a:xfrm>
                <a:off x="83797" y="634151"/>
                <a:ext cx="4337992" cy="15927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2870" tIns="102870" rIns="102870" bIns="102870" numCol="1" anchor="ctr">
                <a:sp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ts val="1100"/>
                  </a:spcBef>
                  <a:defRPr sz="2700" b="1"/>
                </a:pPr>
                <a:r>
                  <a:rPr sz="2000">
                    <a:latin typeface="+mj-lt"/>
                  </a:rPr>
                  <a:t>Characteristics:</a:t>
                </a:r>
                <a:r>
                  <a:rPr sz="2000" b="0">
                    <a:latin typeface="+mj-lt"/>
                  </a:rPr>
                  <a:t> Peak sales, Low cost per customer, Declining profits, Customers are mainstream adopters, and Number of competitors is stable, beginning to decline</a:t>
                </a:r>
              </a:p>
            </p:txBody>
          </p:sp>
        </p:grpSp>
        <p:sp>
          <p:nvSpPr>
            <p:cNvPr id="25" name="Rounded Rectangle">
              <a:extLst>
                <a:ext uri="{FF2B5EF4-FFF2-40B4-BE49-F238E27FC236}">
                  <a16:creationId xmlns:a16="http://schemas.microsoft.com/office/drawing/2014/main" id="{583B7C06-6786-F4EC-5940-F94F83C3AAE6}"/>
                </a:ext>
              </a:extLst>
            </p:cNvPr>
            <p:cNvSpPr/>
            <p:nvPr/>
          </p:nvSpPr>
          <p:spPr>
            <a:xfrm>
              <a:off x="5506826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latin typeface="+mj-lt"/>
              </a:endParaRPr>
            </a:p>
          </p:txBody>
        </p:sp>
        <p:grpSp>
          <p:nvGrpSpPr>
            <p:cNvPr id="26" name="Group">
              <a:extLst>
                <a:ext uri="{FF2B5EF4-FFF2-40B4-BE49-F238E27FC236}">
                  <a16:creationId xmlns:a16="http://schemas.microsoft.com/office/drawing/2014/main" id="{4449394C-9DE5-494C-D9A8-8771E915A08B}"/>
                </a:ext>
              </a:extLst>
            </p:cNvPr>
            <p:cNvGrpSpPr/>
            <p:nvPr/>
          </p:nvGrpSpPr>
          <p:grpSpPr>
            <a:xfrm>
              <a:off x="6007447" y="475589"/>
              <a:ext cx="4505587" cy="2861048"/>
              <a:chOff x="0" y="0"/>
              <a:chExt cx="4505586" cy="2861046"/>
            </a:xfrm>
          </p:grpSpPr>
          <p:sp>
            <p:nvSpPr>
              <p:cNvPr id="27" name="Rounded Rectangle">
                <a:extLst>
                  <a:ext uri="{FF2B5EF4-FFF2-40B4-BE49-F238E27FC236}">
                    <a16:creationId xmlns:a16="http://schemas.microsoft.com/office/drawing/2014/main" id="{EC5DBFA0-3FFA-5F25-C694-2BD1C962F957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ts val="1100"/>
                  </a:spcBef>
                  <a:defRPr sz="2700"/>
                </a:pPr>
                <a:endParaRPr sz="2000" dirty="0">
                  <a:latin typeface="+mj-lt"/>
                </a:endParaRPr>
              </a:p>
            </p:txBody>
          </p:sp>
          <p:sp>
            <p:nvSpPr>
              <p:cNvPr id="28" name="Objective: maximize profit while defending market share">
                <a:extLst>
                  <a:ext uri="{FF2B5EF4-FFF2-40B4-BE49-F238E27FC236}">
                    <a16:creationId xmlns:a16="http://schemas.microsoft.com/office/drawing/2014/main" id="{C73487D6-1463-75DB-17CB-4D7EDB1B11A6}"/>
                  </a:ext>
                </a:extLst>
              </p:cNvPr>
              <p:cNvSpPr txBox="1"/>
              <p:nvPr/>
            </p:nvSpPr>
            <p:spPr>
              <a:xfrm>
                <a:off x="83796" y="1049650"/>
                <a:ext cx="4337992" cy="7617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2870" tIns="102870" rIns="102870" bIns="102870" numCol="1" anchor="ctr">
                <a:spAutoFit/>
              </a:bodyPr>
              <a:lstStyle/>
              <a:p>
                <a:pPr algn="ctr" defTabSz="1200150">
                  <a:lnSpc>
                    <a:spcPct val="90000"/>
                  </a:lnSpc>
                  <a:spcBef>
                    <a:spcPts val="1100"/>
                  </a:spcBef>
                  <a:defRPr sz="2700" b="1"/>
                </a:pPr>
                <a:r>
                  <a:rPr sz="2000">
                    <a:latin typeface="+mj-lt"/>
                  </a:rPr>
                  <a:t>Objective:</a:t>
                </a:r>
                <a:r>
                  <a:rPr sz="2000" b="0">
                    <a:latin typeface="+mj-lt"/>
                  </a:rPr>
                  <a:t> maximize profit while defending market share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073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Structure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25" y="2045615"/>
            <a:ext cx="11406433" cy="4812385"/>
          </a:xfrm>
        </p:spPr>
        <p:txBody>
          <a:bodyPr>
            <a:normAutofit fontScale="92500" lnSpcReduction="10000"/>
          </a:bodyPr>
          <a:lstStyle/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SzPct val="100000"/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>
                <a:solidFill>
                  <a:srgbClr val="FF9900"/>
                </a:solidFill>
                <a:latin typeface="+mj-lt"/>
                <a:cs typeface="Calibri"/>
                <a:sym typeface="Calibri"/>
              </a:rPr>
              <a:t>1.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Description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SzPct val="100000"/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>
                <a:solidFill>
                  <a:srgbClr val="FF9900"/>
                </a:solidFill>
                <a:latin typeface="+mj-lt"/>
                <a:cs typeface="Calibri"/>
                <a:sym typeface="Calibri"/>
              </a:rPr>
              <a:t>2.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Didatical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form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and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assessment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method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SzPct val="100000"/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>
                <a:solidFill>
                  <a:srgbClr val="FF9900"/>
                </a:solidFill>
                <a:latin typeface="+mj-lt"/>
                <a:cs typeface="Calibri"/>
                <a:sym typeface="Calibri"/>
              </a:rPr>
              <a:t>3.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Strategy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>
                <a:solidFill>
                  <a:srgbClr val="FF0000"/>
                </a:solidFill>
              </a:defRPr>
            </a:pP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	3.1.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What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does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it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mean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?</a:t>
            </a: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>
                <a:solidFill>
                  <a:srgbClr val="FF9900"/>
                </a:solidFill>
                <a:latin typeface="+mj-lt"/>
                <a:cs typeface="Calibri"/>
                <a:sym typeface="Calibri"/>
              </a:rPr>
              <a:t>4.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Strategic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planning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>
                <a:solidFill>
                  <a:srgbClr val="FF0000"/>
                </a:solidFill>
              </a:defRPr>
            </a:pP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	4.1.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What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is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strategic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planning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?</a:t>
            </a: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>
                <a:solidFill>
                  <a:srgbClr val="FF0000"/>
                </a:solidFill>
              </a:defRPr>
            </a:pP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	4.2.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Levels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of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strategic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planning</a:t>
            </a:r>
            <a:endParaRPr lang="pt-PT" sz="2037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>
                <a:solidFill>
                  <a:srgbClr val="FF9900"/>
                </a:solidFill>
                <a:latin typeface="+mj-lt"/>
                <a:cs typeface="Calibri"/>
                <a:sym typeface="Calibri"/>
              </a:rPr>
              <a:t>5.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Generic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strategies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model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>
                <a:solidFill>
                  <a:srgbClr val="FF0000"/>
                </a:solidFill>
              </a:defRPr>
            </a:pP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	5.1.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Model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and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definitions</a:t>
            </a:r>
            <a:endParaRPr lang="pt-PT" sz="2037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>
                <a:solidFill>
                  <a:srgbClr val="FF0000"/>
                </a:solidFill>
              </a:defRPr>
            </a:pP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	5.2.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Competitive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advantage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i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versus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Comparative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advantage</a:t>
            </a:r>
            <a:endParaRPr lang="pt-PT" sz="2037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>
                <a:solidFill>
                  <a:srgbClr val="FF9900"/>
                </a:solidFill>
                <a:latin typeface="+mj-lt"/>
                <a:cs typeface="Calibri"/>
                <a:sym typeface="Calibri"/>
              </a:rPr>
              <a:t>6.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Strategy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stages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>
                <a:solidFill>
                  <a:srgbClr val="FF0000"/>
                </a:solidFill>
              </a:defRPr>
            </a:pP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	6.1.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Product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life-cycle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strategies</a:t>
            </a:r>
            <a:endParaRPr lang="pt-PT" sz="2037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>
                <a:solidFill>
                  <a:srgbClr val="FF0000"/>
                </a:solidFill>
              </a:defRPr>
            </a:pP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	6.2.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The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10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stages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of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strategic</a:t>
            </a:r>
            <a:r>
              <a:rPr lang="pt-PT" sz="2037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planning</a:t>
            </a:r>
            <a:endParaRPr lang="pt-PT" sz="2037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>
                <a:solidFill>
                  <a:srgbClr val="FF9900"/>
                </a:solidFill>
                <a:latin typeface="+mj-lt"/>
                <a:cs typeface="Calibri"/>
                <a:sym typeface="Calibri"/>
              </a:rPr>
              <a:t>7.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Wrapping-up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: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Reviewing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strategic</a:t>
            </a:r>
            <a:r>
              <a:rPr lang="pt-PT" sz="2037" b="1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planning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 b="1">
                <a:solidFill>
                  <a:srgbClr val="FF0000"/>
                </a:solidFill>
              </a:defRPr>
            </a:pP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0" lvl="0" indent="0" defTabSz="886968">
              <a:lnSpc>
                <a:spcPct val="72000"/>
              </a:lnSpc>
              <a:spcBef>
                <a:spcPts val="900"/>
              </a:spcBef>
              <a:buNone/>
              <a:defRPr sz="2037" b="1">
                <a:solidFill>
                  <a:srgbClr val="FF0000"/>
                </a:solidFill>
              </a:defRPr>
            </a:pPr>
            <a:r>
              <a:rPr lang="pt-PT" sz="2037" b="1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Bibliography</a:t>
            </a:r>
            <a:endParaRPr lang="pt-PT" sz="2037" b="1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284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3)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maturity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13" name="Content Placeholder 2">
            <a:extLst>
              <a:ext uri="{FF2B5EF4-FFF2-40B4-BE49-F238E27FC236}">
                <a16:creationId xmlns:a16="http://schemas.microsoft.com/office/drawing/2014/main" id="{CC8FD52D-840B-E0CC-A12E-579A538DB0BF}"/>
              </a:ext>
            </a:extLst>
          </p:cNvPr>
          <p:cNvGrpSpPr/>
          <p:nvPr/>
        </p:nvGrpSpPr>
        <p:grpSpPr>
          <a:xfrm>
            <a:off x="838200" y="3569291"/>
            <a:ext cx="10515600" cy="2621366"/>
            <a:chOff x="0" y="0"/>
            <a:chExt cx="10515600" cy="2621364"/>
          </a:xfrm>
        </p:grpSpPr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88358A3A-BD3E-672D-96ED-03F829335074}"/>
                </a:ext>
              </a:extLst>
            </p:cNvPr>
            <p:cNvGrpSpPr/>
            <p:nvPr/>
          </p:nvGrpSpPr>
          <p:grpSpPr>
            <a:xfrm>
              <a:off x="0" y="0"/>
              <a:ext cx="10515600" cy="958280"/>
              <a:chOff x="0" y="0"/>
              <a:chExt cx="10515600" cy="958279"/>
            </a:xfrm>
          </p:grpSpPr>
          <p:sp>
            <p:nvSpPr>
              <p:cNvPr id="16" name="Rounded Rectangle">
                <a:extLst>
                  <a:ext uri="{FF2B5EF4-FFF2-40B4-BE49-F238E27FC236}">
                    <a16:creationId xmlns:a16="http://schemas.microsoft.com/office/drawing/2014/main" id="{B6B314EA-7534-D5F4-7982-37B42B25241C}"/>
                  </a:ext>
                </a:extLst>
              </p:cNvPr>
              <p:cNvSpPr/>
              <p:nvPr/>
            </p:nvSpPr>
            <p:spPr>
              <a:xfrm>
                <a:off x="0" y="0"/>
                <a:ext cx="10515600" cy="95827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1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17" name="Possible strategies:">
                <a:extLst>
                  <a:ext uri="{FF2B5EF4-FFF2-40B4-BE49-F238E27FC236}">
                    <a16:creationId xmlns:a16="http://schemas.microsoft.com/office/drawing/2014/main" id="{5B9AE57E-3ED6-A322-6FD2-EEB067884AF6}"/>
                  </a:ext>
                </a:extLst>
              </p:cNvPr>
              <p:cNvSpPr txBox="1"/>
              <p:nvPr/>
            </p:nvSpPr>
            <p:spPr>
              <a:xfrm>
                <a:off x="46779" y="263696"/>
                <a:ext cx="10422043" cy="430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+mj-lt"/>
                  </a:rPr>
                  <a:t>Possible strategies:</a:t>
                </a:r>
              </a:p>
            </p:txBody>
          </p:sp>
        </p:grpSp>
        <p:sp>
          <p:nvSpPr>
            <p:cNvPr id="15" name="Product: diversify brand and models…">
              <a:extLst>
                <a:ext uri="{FF2B5EF4-FFF2-40B4-BE49-F238E27FC236}">
                  <a16:creationId xmlns:a16="http://schemas.microsoft.com/office/drawing/2014/main" id="{C3BA7982-59F4-9E16-D198-C5EBF68D33C4}"/>
                </a:ext>
              </a:extLst>
            </p:cNvPr>
            <p:cNvSpPr txBox="1"/>
            <p:nvPr/>
          </p:nvSpPr>
          <p:spPr>
            <a:xfrm>
              <a:off x="308470" y="958278"/>
              <a:ext cx="10090291" cy="166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Product:</a:t>
              </a:r>
              <a:r>
                <a:rPr b="0">
                  <a:latin typeface="+mj-lt"/>
                </a:rPr>
                <a:t> diversify brand and models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Price:</a:t>
              </a:r>
              <a:r>
                <a:rPr b="0">
                  <a:latin typeface="+mj-lt"/>
                </a:rPr>
                <a:t> price to match or beat competitors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Distribution:</a:t>
              </a:r>
              <a:r>
                <a:rPr b="0">
                  <a:latin typeface="+mj-lt"/>
                </a:rPr>
                <a:t> build more intensive distribution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Advertising:</a:t>
              </a:r>
              <a:r>
                <a:rPr b="0">
                  <a:latin typeface="+mj-lt"/>
                </a:rPr>
                <a:t> stress brand differences and benefits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Sales promotion:</a:t>
              </a:r>
              <a:r>
                <a:rPr b="0">
                  <a:latin typeface="+mj-lt"/>
                </a:rPr>
                <a:t> increase to encourage brand switching</a:t>
              </a:r>
            </a:p>
          </p:txBody>
        </p: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0FB77303-A972-A64D-4639-513F86772047}"/>
              </a:ext>
            </a:extLst>
          </p:cNvPr>
          <p:cNvSpPr/>
          <p:nvPr/>
        </p:nvSpPr>
        <p:spPr>
          <a:xfrm>
            <a:off x="3316520" y="2863849"/>
            <a:ext cx="5317351" cy="3693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u="sng"/>
            </a:pPr>
            <a:r>
              <a:rPr>
                <a:latin typeface="+mj-lt"/>
              </a:rPr>
              <a:t>Objective</a:t>
            </a:r>
            <a:r>
              <a:rPr b="0" u="none">
                <a:latin typeface="+mj-lt"/>
              </a:rPr>
              <a:t>: maximize profit while defending market share</a:t>
            </a:r>
          </a:p>
        </p:txBody>
      </p:sp>
    </p:spTree>
    <p:extLst>
      <p:ext uri="{BB962C8B-B14F-4D97-AF65-F5344CB8AC3E}">
        <p14:creationId xmlns:p14="http://schemas.microsoft.com/office/powerpoint/2010/main" val="425545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4)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decline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13" name="Content Placeholder 2">
            <a:extLst>
              <a:ext uri="{FF2B5EF4-FFF2-40B4-BE49-F238E27FC236}">
                <a16:creationId xmlns:a16="http://schemas.microsoft.com/office/drawing/2014/main" id="{7791942D-ABDE-6D57-1C60-FD45938E57E9}"/>
              </a:ext>
            </a:extLst>
          </p:cNvPr>
          <p:cNvGrpSpPr/>
          <p:nvPr/>
        </p:nvGrpSpPr>
        <p:grpSpPr>
          <a:xfrm>
            <a:off x="809630" y="3429000"/>
            <a:ext cx="10513035" cy="2085132"/>
            <a:chOff x="0" y="0"/>
            <a:chExt cx="10513034" cy="3336637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88F84A62-0A25-2B2D-CBA3-F02262ED43D5}"/>
                </a:ext>
              </a:extLst>
            </p:cNvPr>
            <p:cNvSpPr/>
            <p:nvPr/>
          </p:nvSpPr>
          <p:spPr>
            <a:xfrm>
              <a:off x="0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latin typeface="+mj-lt"/>
              </a:endParaRPr>
            </a:p>
          </p:txBody>
        </p:sp>
        <p:grpSp>
          <p:nvGrpSpPr>
            <p:cNvPr id="15" name="Group">
              <a:extLst>
                <a:ext uri="{FF2B5EF4-FFF2-40B4-BE49-F238E27FC236}">
                  <a16:creationId xmlns:a16="http://schemas.microsoft.com/office/drawing/2014/main" id="{1836263A-8974-FD94-8D4F-CF5CBF82D03E}"/>
                </a:ext>
              </a:extLst>
            </p:cNvPr>
            <p:cNvGrpSpPr/>
            <p:nvPr/>
          </p:nvGrpSpPr>
          <p:grpSpPr>
            <a:xfrm>
              <a:off x="500621" y="475589"/>
              <a:ext cx="4505587" cy="2861048"/>
              <a:chOff x="0" y="0"/>
              <a:chExt cx="4505586" cy="2861046"/>
            </a:xfrm>
          </p:grpSpPr>
          <p:sp>
            <p:nvSpPr>
              <p:cNvPr id="20" name="Rounded Rectangle">
                <a:extLst>
                  <a:ext uri="{FF2B5EF4-FFF2-40B4-BE49-F238E27FC236}">
                    <a16:creationId xmlns:a16="http://schemas.microsoft.com/office/drawing/2014/main" id="{46376816-2B5E-5636-45C6-880EFA0D8678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  <a:endParaRPr sz="2000">
                  <a:latin typeface="+mj-lt"/>
                </a:endParaRPr>
              </a:p>
            </p:txBody>
          </p:sp>
          <p:sp>
            <p:nvSpPr>
              <p:cNvPr id="21" name="Characteristics: Declining sales, Low cost per customer, Declining profits, Customers are lagging adopters, and Competitors are in declining numbers">
                <a:extLst>
                  <a:ext uri="{FF2B5EF4-FFF2-40B4-BE49-F238E27FC236}">
                    <a16:creationId xmlns:a16="http://schemas.microsoft.com/office/drawing/2014/main" id="{CE48B8F6-57DE-8EBA-A65F-BC25FDBE0B3A}"/>
                  </a:ext>
                </a:extLst>
              </p:cNvPr>
              <p:cNvSpPr txBox="1"/>
              <p:nvPr/>
            </p:nvSpPr>
            <p:spPr>
              <a:xfrm>
                <a:off x="83797" y="764957"/>
                <a:ext cx="4337992" cy="1331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0489" tIns="110489" rIns="110489" bIns="110489" numCol="1" anchor="ctr">
                <a:sp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 b="1"/>
                </a:pPr>
                <a:r>
                  <a:rPr sz="2000">
                    <a:latin typeface="+mj-lt"/>
                  </a:rPr>
                  <a:t>Characteristics:</a:t>
                </a:r>
                <a:r>
                  <a:rPr sz="2000" b="0">
                    <a:latin typeface="+mj-lt"/>
                  </a:rPr>
                  <a:t> Declining sales, Low cost per customer, Declining profits, Customers are lagging adopters, and Competitors are in declining numbers</a:t>
                </a:r>
              </a:p>
            </p:txBody>
          </p:sp>
        </p:grpSp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D58535DA-6DC8-E6A4-AE11-8CC2DB8CE27C}"/>
                </a:ext>
              </a:extLst>
            </p:cNvPr>
            <p:cNvSpPr/>
            <p:nvPr/>
          </p:nvSpPr>
          <p:spPr>
            <a:xfrm>
              <a:off x="5506826" y="0"/>
              <a:ext cx="4505586" cy="2861046"/>
            </a:xfrm>
            <a:prstGeom prst="roundRect">
              <a:avLst>
                <a:gd name="adj" fmla="val 10000"/>
              </a:avLst>
            </a:prstGeom>
            <a:solidFill>
              <a:srgbClr val="44546A"/>
            </a:solidFill>
            <a:ln w="12700" cap="flat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 sz="2000">
                <a:latin typeface="+mj-lt"/>
              </a:endParaRPr>
            </a:p>
          </p:txBody>
        </p:sp>
        <p:grpSp>
          <p:nvGrpSpPr>
            <p:cNvPr id="17" name="Group">
              <a:extLst>
                <a:ext uri="{FF2B5EF4-FFF2-40B4-BE49-F238E27FC236}">
                  <a16:creationId xmlns:a16="http://schemas.microsoft.com/office/drawing/2014/main" id="{B9040D60-2F41-EA02-7BB3-0850C2A0D7AA}"/>
                </a:ext>
              </a:extLst>
            </p:cNvPr>
            <p:cNvGrpSpPr/>
            <p:nvPr/>
          </p:nvGrpSpPr>
          <p:grpSpPr>
            <a:xfrm>
              <a:off x="6007447" y="475589"/>
              <a:ext cx="4505587" cy="2861048"/>
              <a:chOff x="0" y="0"/>
              <a:chExt cx="4505586" cy="2861046"/>
            </a:xfrm>
          </p:grpSpPr>
          <p:sp>
            <p:nvSpPr>
              <p:cNvPr id="18" name="Rounded Rectangle">
                <a:extLst>
                  <a:ext uri="{FF2B5EF4-FFF2-40B4-BE49-F238E27FC236}">
                    <a16:creationId xmlns:a16="http://schemas.microsoft.com/office/drawing/2014/main" id="{E81BC4AA-B93E-E675-574A-9A784BB5AE38}"/>
                  </a:ext>
                </a:extLst>
              </p:cNvPr>
              <p:cNvSpPr/>
              <p:nvPr/>
            </p:nvSpPr>
            <p:spPr>
              <a:xfrm>
                <a:off x="0" y="0"/>
                <a:ext cx="4505586" cy="2861046"/>
              </a:xfrm>
              <a:prstGeom prst="roundRect">
                <a:avLst>
                  <a:gd name="adj" fmla="val 10000"/>
                </a:avLst>
              </a:prstGeom>
              <a:solidFill>
                <a:srgbClr val="E7E6E6">
                  <a:alpha val="90000"/>
                </a:srgbClr>
              </a:solidFill>
              <a:ln w="12700" cap="flat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100"/>
                  </a:spcBef>
                  <a:defRPr sz="2800"/>
                </a:pPr>
                <a:endParaRPr sz="2000">
                  <a:latin typeface="+mj-lt"/>
                </a:endParaRPr>
              </a:p>
            </p:txBody>
          </p:sp>
          <p:sp>
            <p:nvSpPr>
              <p:cNvPr id="19" name="Objective: reduce expenditure and milk the brand">
                <a:extLst>
                  <a:ext uri="{FF2B5EF4-FFF2-40B4-BE49-F238E27FC236}">
                    <a16:creationId xmlns:a16="http://schemas.microsoft.com/office/drawing/2014/main" id="{2FC7BACE-1B70-1946-0368-D29157C85474}"/>
                  </a:ext>
                </a:extLst>
              </p:cNvPr>
              <p:cNvSpPr txBox="1"/>
              <p:nvPr/>
            </p:nvSpPr>
            <p:spPr>
              <a:xfrm>
                <a:off x="83796" y="1041957"/>
                <a:ext cx="4337992" cy="777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10489" tIns="110489" rIns="110489" bIns="110489" numCol="1" anchor="ctr">
                <a:spAutoFit/>
              </a:bodyPr>
              <a:lstStyle/>
              <a:p>
                <a:pPr algn="ctr" defTabSz="1289050">
                  <a:lnSpc>
                    <a:spcPct val="90000"/>
                  </a:lnSpc>
                  <a:spcBef>
                    <a:spcPts val="1200"/>
                  </a:spcBef>
                  <a:defRPr sz="2900" b="1"/>
                </a:pPr>
                <a:r>
                  <a:rPr sz="2000">
                    <a:latin typeface="+mj-lt"/>
                  </a:rPr>
                  <a:t>Objective:</a:t>
                </a:r>
                <a:r>
                  <a:rPr sz="2000" b="0">
                    <a:latin typeface="+mj-lt"/>
                  </a:rPr>
                  <a:t> reduce expenditure and milk the brand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245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6. </a:t>
            </a:r>
            <a:r>
              <a:rPr lang="pt-PT" dirty="0" err="1"/>
              <a:t>Strategy</a:t>
            </a:r>
            <a:r>
              <a:rPr lang="pt-PT" dirty="0"/>
              <a:t> </a:t>
            </a:r>
            <a:r>
              <a:rPr lang="pt-PT" dirty="0" err="1"/>
              <a:t>stages</a:t>
            </a:r>
            <a:r>
              <a:rPr lang="pt-PT" dirty="0"/>
              <a:t> | 6.1.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life-cycle</a:t>
            </a:r>
            <a:r>
              <a:rPr lang="pt-PT" dirty="0"/>
              <a:t> </a:t>
            </a:r>
            <a:r>
              <a:rPr lang="pt-PT" dirty="0" err="1"/>
              <a:t>strategies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>
                <a:latin typeface="+mj-lt"/>
              </a:rPr>
              <a:t>4) </a:t>
            </a:r>
            <a:r>
              <a:rPr lang="lt-LT" dirty="0" err="1">
                <a:latin typeface="+mj-lt"/>
              </a:rPr>
              <a:t>The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decline</a:t>
            </a:r>
            <a:r>
              <a:rPr lang="lt-LT" dirty="0">
                <a:latin typeface="+mj-lt"/>
              </a:rPr>
              <a:t> </a:t>
            </a:r>
            <a:r>
              <a:rPr lang="lt-LT" dirty="0" err="1">
                <a:latin typeface="+mj-lt"/>
              </a:rPr>
              <a:t>stage</a:t>
            </a:r>
            <a:endParaRPr lang="lt-LT" dirty="0">
              <a:latin typeface="+mj-lt"/>
            </a:endParaRPr>
          </a:p>
        </p:txBody>
      </p:sp>
      <p:grpSp>
        <p:nvGrpSpPr>
          <p:cNvPr id="22" name="Content Placeholder 2">
            <a:extLst>
              <a:ext uri="{FF2B5EF4-FFF2-40B4-BE49-F238E27FC236}">
                <a16:creationId xmlns:a16="http://schemas.microsoft.com/office/drawing/2014/main" id="{801F8CAC-E9FB-01DD-4BC0-B53E2C4761B5}"/>
              </a:ext>
            </a:extLst>
          </p:cNvPr>
          <p:cNvGrpSpPr/>
          <p:nvPr/>
        </p:nvGrpSpPr>
        <p:grpSpPr>
          <a:xfrm>
            <a:off x="838200" y="3611531"/>
            <a:ext cx="10515600" cy="2567729"/>
            <a:chOff x="0" y="0"/>
            <a:chExt cx="10515600" cy="2567727"/>
          </a:xfrm>
        </p:grpSpPr>
        <p:grpSp>
          <p:nvGrpSpPr>
            <p:cNvPr id="23" name="Group">
              <a:extLst>
                <a:ext uri="{FF2B5EF4-FFF2-40B4-BE49-F238E27FC236}">
                  <a16:creationId xmlns:a16="http://schemas.microsoft.com/office/drawing/2014/main" id="{718373F9-0EBA-331D-2BDE-C9EE916E2123}"/>
                </a:ext>
              </a:extLst>
            </p:cNvPr>
            <p:cNvGrpSpPr/>
            <p:nvPr/>
          </p:nvGrpSpPr>
          <p:grpSpPr>
            <a:xfrm>
              <a:off x="0" y="0"/>
              <a:ext cx="10515600" cy="904643"/>
              <a:chOff x="0" y="0"/>
              <a:chExt cx="10515600" cy="904642"/>
            </a:xfrm>
          </p:grpSpPr>
          <p:sp>
            <p:nvSpPr>
              <p:cNvPr id="25" name="Rounded Rectangle">
                <a:extLst>
                  <a:ext uri="{FF2B5EF4-FFF2-40B4-BE49-F238E27FC236}">
                    <a16:creationId xmlns:a16="http://schemas.microsoft.com/office/drawing/2014/main" id="{5A5D4D3D-824B-607F-008D-30146F8C1ECE}"/>
                  </a:ext>
                </a:extLst>
              </p:cNvPr>
              <p:cNvSpPr/>
              <p:nvPr/>
            </p:nvSpPr>
            <p:spPr>
              <a:xfrm>
                <a:off x="0" y="0"/>
                <a:ext cx="10515600" cy="904642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100"/>
                  </a:spcBef>
                  <a:defRPr sz="2000">
                    <a:solidFill>
                      <a:srgbClr val="FFFFFF"/>
                    </a:solidFill>
                  </a:defRPr>
                </a:pPr>
                <a:endParaRPr>
                  <a:latin typeface="+mj-lt"/>
                </a:endParaRPr>
              </a:p>
            </p:txBody>
          </p:sp>
          <p:sp>
            <p:nvSpPr>
              <p:cNvPr id="26" name="Possible strategies:">
                <a:extLst>
                  <a:ext uri="{FF2B5EF4-FFF2-40B4-BE49-F238E27FC236}">
                    <a16:creationId xmlns:a16="http://schemas.microsoft.com/office/drawing/2014/main" id="{723782E8-5331-B427-E850-8DD97CA37A39}"/>
                  </a:ext>
                </a:extLst>
              </p:cNvPr>
              <p:cNvSpPr txBox="1"/>
              <p:nvPr/>
            </p:nvSpPr>
            <p:spPr>
              <a:xfrm>
                <a:off x="44161" y="236878"/>
                <a:ext cx="10427279" cy="430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>
                    <a:latin typeface="+mj-lt"/>
                  </a:rPr>
                  <a:t>Possible strategies:</a:t>
                </a:r>
              </a:p>
            </p:txBody>
          </p:sp>
        </p:grpSp>
        <p:sp>
          <p:nvSpPr>
            <p:cNvPr id="24" name="Product: phase out weak items…">
              <a:extLst>
                <a:ext uri="{FF2B5EF4-FFF2-40B4-BE49-F238E27FC236}">
                  <a16:creationId xmlns:a16="http://schemas.microsoft.com/office/drawing/2014/main" id="{8951E187-26B8-5DBE-E07E-A14285A8B83F}"/>
                </a:ext>
              </a:extLst>
            </p:cNvPr>
            <p:cNvSpPr txBox="1"/>
            <p:nvPr/>
          </p:nvSpPr>
          <p:spPr>
            <a:xfrm>
              <a:off x="308470" y="904642"/>
              <a:ext cx="10090291" cy="1663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Product:</a:t>
              </a:r>
              <a:r>
                <a:rPr b="0">
                  <a:latin typeface="+mj-lt"/>
                </a:rPr>
                <a:t> phase out weak items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Price:</a:t>
              </a:r>
              <a:r>
                <a:rPr b="0">
                  <a:latin typeface="+mj-lt"/>
                </a:rPr>
                <a:t> cut price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Distribution:</a:t>
              </a:r>
              <a:r>
                <a:rPr b="0">
                  <a:latin typeface="+mj-lt"/>
                </a:rPr>
                <a:t> go selective: phase out unprofitable outlets</a:t>
              </a:r>
              <a:endParaRPr sz="2400">
                <a:latin typeface="+mj-lt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Advertising:</a:t>
              </a:r>
              <a:r>
                <a:rPr b="0">
                  <a:latin typeface="+mj-lt"/>
                </a:rPr>
                <a:t> reduce the level to retain hard-core loyals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ts val="400"/>
                </a:spcBef>
                <a:buSzPct val="100000"/>
                <a:buFont typeface="Arial"/>
                <a:buChar char="•"/>
                <a:defRPr sz="2000" b="1"/>
              </a:pPr>
              <a:r>
                <a:rPr>
                  <a:latin typeface="+mj-lt"/>
                </a:rPr>
                <a:t>Sales promotion:</a:t>
              </a:r>
              <a:r>
                <a:rPr b="0">
                  <a:latin typeface="+mj-lt"/>
                </a:rPr>
                <a:t> reduce to minimal level</a:t>
              </a: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A8FF5464-6DCC-9995-4253-77B803FA7A96}"/>
              </a:ext>
            </a:extLst>
          </p:cNvPr>
          <p:cNvSpPr/>
          <p:nvPr/>
        </p:nvSpPr>
        <p:spPr>
          <a:xfrm>
            <a:off x="3659435" y="2860356"/>
            <a:ext cx="4696861" cy="3693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u="sng"/>
            </a:pPr>
            <a:r>
              <a:rPr>
                <a:latin typeface="+mj-lt"/>
              </a:rPr>
              <a:t>Objective</a:t>
            </a:r>
            <a:r>
              <a:rPr b="0" u="none">
                <a:latin typeface="+mj-lt"/>
              </a:rPr>
              <a:t>: reduce expenditure and milk the brand</a:t>
            </a:r>
          </a:p>
        </p:txBody>
      </p:sp>
    </p:spTree>
    <p:extLst>
      <p:ext uri="{BB962C8B-B14F-4D97-AF65-F5344CB8AC3E}">
        <p14:creationId xmlns:p14="http://schemas.microsoft.com/office/powerpoint/2010/main" val="1707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6. </a:t>
            </a:r>
            <a:r>
              <a:rPr lang="lt-LT" dirty="0" err="1"/>
              <a:t>Strategy</a:t>
            </a:r>
            <a:r>
              <a:rPr lang="lt-LT" dirty="0"/>
              <a:t> </a:t>
            </a:r>
            <a:r>
              <a:rPr lang="lt-LT" dirty="0" err="1"/>
              <a:t>stages</a:t>
            </a:r>
            <a:r>
              <a:rPr lang="lt-LT" dirty="0"/>
              <a:t> | 6.1. </a:t>
            </a:r>
            <a:r>
              <a:rPr lang="lt-LT" dirty="0" err="1"/>
              <a:t>The</a:t>
            </a:r>
            <a:r>
              <a:rPr lang="lt-LT" dirty="0"/>
              <a:t> 10 </a:t>
            </a:r>
            <a:r>
              <a:rPr lang="lt-LT" dirty="0" err="1"/>
              <a:t>stages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endParaRPr lang="lt-LT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D8D754-700B-08F0-794F-E2D3E0626DB1}"/>
              </a:ext>
            </a:extLst>
          </p:cNvPr>
          <p:cNvSpPr/>
          <p:nvPr/>
        </p:nvSpPr>
        <p:spPr>
          <a:xfrm>
            <a:off x="358219" y="1789576"/>
            <a:ext cx="6606785" cy="5101397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Mission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statement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purpose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of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including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and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how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aims</a:t>
            </a:r>
            <a:r>
              <a:rPr lang="pt-PT" sz="1550" dirty="0">
                <a:latin typeface="+mj-lt"/>
              </a:rPr>
              <a:t> to </a:t>
            </a:r>
            <a:r>
              <a:rPr lang="pt-PT" sz="1550" dirty="0" err="1">
                <a:latin typeface="+mj-lt"/>
              </a:rPr>
              <a:t>achieve</a:t>
            </a:r>
            <a:r>
              <a:rPr lang="pt-PT" sz="1550" dirty="0">
                <a:latin typeface="+mj-lt"/>
              </a:rPr>
              <a:t> – </a:t>
            </a:r>
            <a:r>
              <a:rPr lang="pt-PT" sz="1550" dirty="0" err="1">
                <a:latin typeface="+mj-lt"/>
              </a:rPr>
              <a:t>what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importance</a:t>
            </a:r>
            <a:r>
              <a:rPr lang="pt-PT" sz="1550" dirty="0">
                <a:latin typeface="+mj-lt"/>
              </a:rPr>
              <a:t> for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existence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of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r>
              <a:rPr lang="pt-PT" sz="1550" dirty="0">
                <a:latin typeface="+mj-lt"/>
              </a:rPr>
              <a:t>?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Vision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statement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what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will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r>
              <a:rPr lang="pt-PT" sz="1550" dirty="0">
                <a:latin typeface="+mj-lt"/>
              </a:rPr>
              <a:t> look </a:t>
            </a:r>
            <a:r>
              <a:rPr lang="pt-PT" sz="1550" dirty="0" err="1">
                <a:latin typeface="+mj-lt"/>
              </a:rPr>
              <a:t>like</a:t>
            </a:r>
            <a:r>
              <a:rPr lang="pt-PT" sz="1550" dirty="0">
                <a:latin typeface="+mj-lt"/>
              </a:rPr>
              <a:t> in </a:t>
            </a:r>
            <a:r>
              <a:rPr lang="pt-PT" sz="1550" dirty="0" err="1">
                <a:latin typeface="+mj-lt"/>
              </a:rPr>
              <a:t>five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</a:t>
            </a:r>
            <a:r>
              <a:rPr lang="pt-PT" sz="1550" dirty="0">
                <a:latin typeface="+mj-lt"/>
              </a:rPr>
              <a:t> more </a:t>
            </a:r>
            <a:r>
              <a:rPr lang="pt-PT" sz="1550" dirty="0" err="1">
                <a:latin typeface="+mj-lt"/>
              </a:rPr>
              <a:t>years</a:t>
            </a:r>
            <a:endParaRPr lang="pt-PT" sz="1550" dirty="0">
              <a:latin typeface="+mj-lt"/>
            </a:endParaRP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Values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statement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guiding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principles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core </a:t>
            </a:r>
            <a:r>
              <a:rPr lang="pt-PT" sz="1550" dirty="0" err="1">
                <a:latin typeface="+mj-lt"/>
              </a:rPr>
              <a:t>beliefs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represent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essence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of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endParaRPr lang="pt-PT" sz="1550" dirty="0">
              <a:latin typeface="+mj-lt"/>
            </a:endParaRP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Mission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statement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purpose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of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including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and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how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aims</a:t>
            </a:r>
            <a:r>
              <a:rPr lang="pt-PT" sz="1550" dirty="0">
                <a:latin typeface="+mj-lt"/>
              </a:rPr>
              <a:t> to </a:t>
            </a:r>
            <a:r>
              <a:rPr lang="pt-PT" sz="1550" dirty="0" err="1">
                <a:latin typeface="+mj-lt"/>
              </a:rPr>
              <a:t>achieve</a:t>
            </a:r>
            <a:r>
              <a:rPr lang="pt-PT" sz="1550" dirty="0">
                <a:latin typeface="+mj-lt"/>
              </a:rPr>
              <a:t> – </a:t>
            </a:r>
            <a:r>
              <a:rPr lang="pt-PT" sz="1550" dirty="0" err="1">
                <a:latin typeface="+mj-lt"/>
              </a:rPr>
              <a:t>what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importance</a:t>
            </a:r>
            <a:r>
              <a:rPr lang="pt-PT" sz="1550" dirty="0">
                <a:latin typeface="+mj-lt"/>
              </a:rPr>
              <a:t> for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existence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of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r>
              <a:rPr lang="pt-PT" sz="1550" dirty="0">
                <a:latin typeface="+mj-lt"/>
              </a:rPr>
              <a:t>?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Vision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statement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what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will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r>
              <a:rPr lang="pt-PT" sz="1550" dirty="0">
                <a:latin typeface="+mj-lt"/>
              </a:rPr>
              <a:t> look </a:t>
            </a:r>
            <a:r>
              <a:rPr lang="pt-PT" sz="1550" dirty="0" err="1">
                <a:latin typeface="+mj-lt"/>
              </a:rPr>
              <a:t>like</a:t>
            </a:r>
            <a:r>
              <a:rPr lang="pt-PT" sz="1550" dirty="0">
                <a:latin typeface="+mj-lt"/>
              </a:rPr>
              <a:t> in </a:t>
            </a:r>
            <a:r>
              <a:rPr lang="pt-PT" sz="1550" dirty="0" err="1">
                <a:latin typeface="+mj-lt"/>
              </a:rPr>
              <a:t>five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</a:t>
            </a:r>
            <a:r>
              <a:rPr lang="pt-PT" sz="1550" dirty="0">
                <a:latin typeface="+mj-lt"/>
              </a:rPr>
              <a:t> more </a:t>
            </a:r>
            <a:r>
              <a:rPr lang="pt-PT" sz="1550" dirty="0" err="1">
                <a:latin typeface="+mj-lt"/>
              </a:rPr>
              <a:t>years</a:t>
            </a:r>
            <a:endParaRPr lang="pt-PT" sz="1550" dirty="0">
              <a:latin typeface="+mj-lt"/>
            </a:endParaRP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Values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statement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guiding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principles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core </a:t>
            </a:r>
            <a:r>
              <a:rPr lang="pt-PT" sz="1550" dirty="0" err="1">
                <a:latin typeface="+mj-lt"/>
              </a:rPr>
              <a:t>beliefs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represent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essence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of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</a:t>
            </a:r>
            <a:endParaRPr lang="pt-PT" sz="1550" dirty="0">
              <a:latin typeface="+mj-lt"/>
            </a:endParaRP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Strategies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general </a:t>
            </a:r>
            <a:r>
              <a:rPr lang="pt-PT" sz="1550" dirty="0" err="1">
                <a:latin typeface="+mj-lt"/>
              </a:rPr>
              <a:t>umbrella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methods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used</a:t>
            </a:r>
            <a:r>
              <a:rPr lang="pt-PT" sz="1550" dirty="0">
                <a:latin typeface="+mj-lt"/>
              </a:rPr>
              <a:t> to </a:t>
            </a:r>
            <a:r>
              <a:rPr lang="pt-PT" sz="1550" dirty="0" err="1">
                <a:latin typeface="+mj-lt"/>
              </a:rPr>
              <a:t>reach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organisation’s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vision</a:t>
            </a:r>
            <a:endParaRPr lang="pt-PT" sz="1550" dirty="0">
              <a:latin typeface="+mj-lt"/>
            </a:endParaRP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>
                <a:latin typeface="+mj-lt"/>
              </a:rPr>
              <a:t>Short-</a:t>
            </a:r>
            <a:r>
              <a:rPr lang="pt-PT" sz="1550" dirty="0" err="1">
                <a:latin typeface="+mj-lt"/>
              </a:rPr>
              <a:t>term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goals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the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strategic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objectives</a:t>
            </a:r>
            <a:r>
              <a:rPr lang="pt-PT" sz="1550" dirty="0">
                <a:latin typeface="+mj-lt"/>
              </a:rPr>
              <a:t> are </a:t>
            </a:r>
            <a:r>
              <a:rPr lang="pt-PT" sz="1550" dirty="0" err="1">
                <a:latin typeface="+mj-lt"/>
              </a:rPr>
              <a:t>divided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into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specific</a:t>
            </a:r>
            <a:r>
              <a:rPr lang="pt-PT" sz="1550" dirty="0">
                <a:latin typeface="+mj-lt"/>
              </a:rPr>
              <a:t> performance targets </a:t>
            </a:r>
            <a:r>
              <a:rPr lang="pt-PT" sz="1550" dirty="0" err="1">
                <a:latin typeface="+mj-lt"/>
              </a:rPr>
              <a:t>that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will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be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met</a:t>
            </a:r>
            <a:r>
              <a:rPr lang="pt-PT" sz="1550" dirty="0">
                <a:latin typeface="+mj-lt"/>
              </a:rPr>
              <a:t> in </a:t>
            </a:r>
            <a:r>
              <a:rPr lang="pt-PT" sz="1550" dirty="0" err="1">
                <a:latin typeface="+mj-lt"/>
              </a:rPr>
              <a:t>each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year</a:t>
            </a:r>
            <a:r>
              <a:rPr lang="pt-PT" sz="1550" dirty="0">
                <a:latin typeface="+mj-lt"/>
              </a:rPr>
              <a:t>, </a:t>
            </a:r>
            <a:r>
              <a:rPr lang="pt-PT" sz="1550" dirty="0" err="1">
                <a:latin typeface="+mj-lt"/>
              </a:rPr>
              <a:t>stating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what</a:t>
            </a:r>
            <a:r>
              <a:rPr lang="pt-PT" sz="1550" dirty="0">
                <a:latin typeface="+mj-lt"/>
              </a:rPr>
              <a:t>, </a:t>
            </a:r>
            <a:r>
              <a:rPr lang="pt-PT" sz="1550" dirty="0" err="1">
                <a:latin typeface="+mj-lt"/>
              </a:rPr>
              <a:t>when</a:t>
            </a:r>
            <a:r>
              <a:rPr lang="pt-PT" sz="1550" dirty="0">
                <a:latin typeface="+mj-lt"/>
              </a:rPr>
              <a:t>, </a:t>
            </a:r>
            <a:r>
              <a:rPr lang="pt-PT" sz="1550" dirty="0" err="1">
                <a:latin typeface="+mj-lt"/>
              </a:rPr>
              <a:t>how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and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who</a:t>
            </a:r>
            <a:r>
              <a:rPr lang="pt-PT" sz="1550" dirty="0">
                <a:latin typeface="+mj-lt"/>
              </a:rPr>
              <a:t>.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 err="1">
                <a:latin typeface="+mj-lt"/>
              </a:rPr>
              <a:t>Action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items</a:t>
            </a:r>
            <a:r>
              <a:rPr lang="pt-PT" sz="1550" dirty="0">
                <a:latin typeface="+mj-lt"/>
              </a:rPr>
              <a:t>/</a:t>
            </a:r>
            <a:r>
              <a:rPr lang="pt-PT" sz="1550" dirty="0" err="1">
                <a:latin typeface="+mj-lt"/>
              </a:rPr>
              <a:t>plans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explain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how</a:t>
            </a:r>
            <a:r>
              <a:rPr lang="pt-PT" sz="1550" dirty="0">
                <a:latin typeface="+mj-lt"/>
              </a:rPr>
              <a:t> a </a:t>
            </a:r>
            <a:r>
              <a:rPr lang="pt-PT" sz="1550" dirty="0" err="1">
                <a:latin typeface="+mj-lt"/>
              </a:rPr>
              <a:t>goal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will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be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accomplished</a:t>
            </a:r>
            <a:r>
              <a:rPr lang="pt-PT" sz="1550" dirty="0">
                <a:latin typeface="+mj-lt"/>
              </a:rPr>
              <a:t> (</a:t>
            </a:r>
            <a:r>
              <a:rPr lang="pt-PT" sz="1550" dirty="0" err="1">
                <a:latin typeface="+mj-lt"/>
              </a:rPr>
              <a:t>executed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by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selected</a:t>
            </a:r>
            <a:r>
              <a:rPr lang="pt-PT" sz="1550" dirty="0">
                <a:latin typeface="+mj-lt"/>
              </a:rPr>
              <a:t> teams </a:t>
            </a:r>
            <a:r>
              <a:rPr lang="pt-PT" sz="1550" dirty="0" err="1">
                <a:latin typeface="+mj-lt"/>
              </a:rPr>
              <a:t>or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individuals</a:t>
            </a:r>
            <a:r>
              <a:rPr lang="pt-PT" sz="1550" dirty="0">
                <a:latin typeface="+mj-lt"/>
              </a:rPr>
              <a:t>), </a:t>
            </a:r>
            <a:r>
              <a:rPr lang="pt-PT" sz="1550" dirty="0" err="1">
                <a:latin typeface="+mj-lt"/>
              </a:rPr>
              <a:t>with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details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by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intervals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of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one</a:t>
            </a:r>
            <a:r>
              <a:rPr lang="pt-PT" sz="1550" dirty="0">
                <a:latin typeface="+mj-lt"/>
              </a:rPr>
              <a:t> to </a:t>
            </a:r>
            <a:r>
              <a:rPr lang="pt-PT" sz="1550" dirty="0" err="1">
                <a:latin typeface="+mj-lt"/>
              </a:rPr>
              <a:t>two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years</a:t>
            </a:r>
            <a:r>
              <a:rPr lang="pt-PT" sz="1550" dirty="0">
                <a:latin typeface="+mj-lt"/>
              </a:rPr>
              <a:t>.</a:t>
            </a:r>
          </a:p>
          <a:p>
            <a:pPr marL="457200" indent="-457200" algn="just">
              <a:buSzPct val="100000"/>
              <a:buFont typeface="+mj-lt"/>
              <a:buAutoNum type="arabicPeriod"/>
              <a:defRPr sz="2800"/>
            </a:pPr>
            <a:r>
              <a:rPr lang="pt-PT" sz="1550" dirty="0">
                <a:latin typeface="+mj-lt"/>
              </a:rPr>
              <a:t>Financial </a:t>
            </a:r>
            <a:r>
              <a:rPr lang="pt-PT" sz="1550" dirty="0" err="1">
                <a:latin typeface="+mj-lt"/>
              </a:rPr>
              <a:t>assessment</a:t>
            </a:r>
            <a:r>
              <a:rPr lang="pt-PT" sz="1550" dirty="0">
                <a:latin typeface="+mj-lt"/>
              </a:rPr>
              <a:t>: </a:t>
            </a:r>
            <a:r>
              <a:rPr lang="pt-PT" sz="1550" dirty="0" err="1">
                <a:latin typeface="+mj-lt"/>
              </a:rPr>
              <a:t>based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historical</a:t>
            </a:r>
            <a:r>
              <a:rPr lang="pt-PT" sz="1550" dirty="0">
                <a:latin typeface="+mj-lt"/>
              </a:rPr>
              <a:t> record </a:t>
            </a:r>
            <a:r>
              <a:rPr lang="pt-PT" sz="1550" dirty="0" err="1">
                <a:latin typeface="+mj-lt"/>
              </a:rPr>
              <a:t>and</a:t>
            </a:r>
            <a:r>
              <a:rPr lang="pt-PT" sz="1550" dirty="0">
                <a:latin typeface="+mj-lt"/>
              </a:rPr>
              <a:t> future </a:t>
            </a:r>
            <a:r>
              <a:rPr lang="pt-PT" sz="1550" dirty="0" err="1">
                <a:latin typeface="+mj-lt"/>
              </a:rPr>
              <a:t>projections</a:t>
            </a:r>
            <a:r>
              <a:rPr lang="pt-PT" sz="1550" dirty="0">
                <a:latin typeface="+mj-lt"/>
              </a:rPr>
              <a:t>, </a:t>
            </a:r>
            <a:r>
              <a:rPr lang="pt-PT" sz="1550" dirty="0" err="1">
                <a:latin typeface="+mj-lt"/>
              </a:rPr>
              <a:t>helps</a:t>
            </a:r>
            <a:r>
              <a:rPr lang="pt-PT" sz="1550" dirty="0">
                <a:latin typeface="+mj-lt"/>
              </a:rPr>
              <a:t> to </a:t>
            </a:r>
            <a:r>
              <a:rPr lang="pt-PT" sz="1550" dirty="0" err="1">
                <a:latin typeface="+mj-lt"/>
              </a:rPr>
              <a:t>plan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ahead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with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control</a:t>
            </a:r>
            <a:r>
              <a:rPr lang="pt-PT" sz="1550" dirty="0">
                <a:latin typeface="+mj-lt"/>
              </a:rPr>
              <a:t> </a:t>
            </a:r>
            <a:r>
              <a:rPr lang="pt-PT" sz="1550" dirty="0" err="1">
                <a:latin typeface="+mj-lt"/>
              </a:rPr>
              <a:t>over</a:t>
            </a:r>
            <a:r>
              <a:rPr lang="pt-PT" sz="1550" dirty="0">
                <a:latin typeface="+mj-lt"/>
              </a:rPr>
              <a:t> performance.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5144-369D-3593-2E43-EF789494C726}"/>
              </a:ext>
            </a:extLst>
          </p:cNvPr>
          <p:cNvSpPr txBox="1"/>
          <p:nvPr/>
        </p:nvSpPr>
        <p:spPr>
          <a:xfrm>
            <a:off x="10847723" y="6488668"/>
            <a:ext cx="9210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200" dirty="0">
                <a:solidFill>
                  <a:schemeClr val="tx1"/>
                </a:solidFill>
                <a:latin typeface="+mj-lt"/>
              </a:rPr>
              <a:t>(Olsen, 2011)</a:t>
            </a:r>
          </a:p>
        </p:txBody>
      </p:sp>
    </p:spTree>
    <p:extLst>
      <p:ext uri="{BB962C8B-B14F-4D97-AF65-F5344CB8AC3E}">
        <p14:creationId xmlns:p14="http://schemas.microsoft.com/office/powerpoint/2010/main" val="230114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7. </a:t>
            </a:r>
            <a:r>
              <a:rPr lang="pt-PT" dirty="0" err="1"/>
              <a:t>Wrapping</a:t>
            </a:r>
            <a:r>
              <a:rPr lang="pt-PT" dirty="0"/>
              <a:t> </a:t>
            </a:r>
            <a:r>
              <a:rPr lang="pt-PT" dirty="0" err="1"/>
              <a:t>up</a:t>
            </a:r>
            <a:r>
              <a:rPr lang="pt-PT" dirty="0"/>
              <a:t>: </a:t>
            </a:r>
            <a:r>
              <a:rPr lang="pt-PT" dirty="0" err="1"/>
              <a:t>Reviewing</a:t>
            </a:r>
            <a:r>
              <a:rPr lang="pt-PT" dirty="0"/>
              <a:t> </a:t>
            </a:r>
            <a:r>
              <a:rPr lang="pt-PT" dirty="0" err="1"/>
              <a:t>strategic</a:t>
            </a:r>
            <a:r>
              <a:rPr lang="pt-PT" dirty="0"/>
              <a:t> </a:t>
            </a:r>
            <a:r>
              <a:rPr lang="pt-PT" dirty="0" err="1"/>
              <a:t>planning</a:t>
            </a:r>
            <a:endParaRPr lang="lt-LT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D8D754-700B-08F0-794F-E2D3E0626DB1}"/>
              </a:ext>
            </a:extLst>
          </p:cNvPr>
          <p:cNvSpPr/>
          <p:nvPr/>
        </p:nvSpPr>
        <p:spPr>
          <a:xfrm>
            <a:off x="358219" y="1789576"/>
            <a:ext cx="6606785" cy="3947234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000"/>
            </a:pPr>
            <a:r>
              <a:rPr lang="pt-PT" sz="2700" dirty="0" err="1">
                <a:latin typeface="+mj-lt"/>
              </a:rPr>
              <a:t>By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accomplishing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the</a:t>
            </a:r>
            <a:r>
              <a:rPr lang="pt-PT" sz="2700" dirty="0">
                <a:latin typeface="+mj-lt"/>
              </a:rPr>
              <a:t> 10 </a:t>
            </a:r>
            <a:r>
              <a:rPr lang="pt-PT" sz="2700" dirty="0" err="1">
                <a:latin typeface="+mj-lt"/>
              </a:rPr>
              <a:t>stages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of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strategic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planning</a:t>
            </a:r>
            <a:r>
              <a:rPr lang="pt-PT" sz="2700" dirty="0">
                <a:latin typeface="+mj-lt"/>
              </a:rPr>
              <a:t>, </a:t>
            </a:r>
            <a:r>
              <a:rPr lang="pt-PT" sz="2700" dirty="0" err="1">
                <a:latin typeface="+mj-lt"/>
              </a:rPr>
              <a:t>the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organisation</a:t>
            </a:r>
            <a:r>
              <a:rPr lang="pt-PT" sz="2700" dirty="0">
                <a:latin typeface="+mj-lt"/>
              </a:rPr>
              <a:t> must </a:t>
            </a:r>
            <a:r>
              <a:rPr lang="pt-PT" sz="2700" dirty="0" err="1">
                <a:latin typeface="+mj-lt"/>
              </a:rPr>
              <a:t>have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clearly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declared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and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answered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the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following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questions</a:t>
            </a:r>
            <a:r>
              <a:rPr lang="pt-PT" sz="2700" dirty="0">
                <a:latin typeface="+mj-lt"/>
              </a:rPr>
              <a:t>:</a:t>
            </a:r>
          </a:p>
          <a:p>
            <a:pPr algn="just">
              <a:defRPr sz="2000"/>
            </a:pPr>
            <a:endParaRPr lang="pt-PT" sz="27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 sz="2000"/>
            </a:pPr>
            <a:r>
              <a:rPr lang="pt-PT" sz="2700" dirty="0" err="1">
                <a:latin typeface="+mj-lt"/>
              </a:rPr>
              <a:t>Where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we</a:t>
            </a:r>
            <a:r>
              <a:rPr lang="pt-PT" sz="2700" dirty="0">
                <a:latin typeface="+mj-lt"/>
              </a:rPr>
              <a:t> are?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2000"/>
            </a:pPr>
            <a:r>
              <a:rPr lang="pt-PT" sz="2700" dirty="0" err="1">
                <a:latin typeface="+mj-lt"/>
              </a:rPr>
              <a:t>Where</a:t>
            </a:r>
            <a:r>
              <a:rPr lang="pt-PT" sz="2700" dirty="0">
                <a:latin typeface="+mj-lt"/>
              </a:rPr>
              <a:t> are </a:t>
            </a:r>
            <a:r>
              <a:rPr lang="pt-PT" sz="2700" dirty="0" err="1">
                <a:latin typeface="+mj-lt"/>
              </a:rPr>
              <a:t>we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going</a:t>
            </a:r>
            <a:r>
              <a:rPr lang="pt-PT" sz="2700" dirty="0">
                <a:latin typeface="+mj-lt"/>
              </a:rPr>
              <a:t>?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 sz="2000"/>
            </a:pPr>
            <a:r>
              <a:rPr lang="pt-PT" sz="2700" dirty="0" err="1">
                <a:latin typeface="+mj-lt"/>
              </a:rPr>
              <a:t>How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will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we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get</a:t>
            </a:r>
            <a:r>
              <a:rPr lang="pt-PT" sz="2700" dirty="0">
                <a:latin typeface="+mj-lt"/>
              </a:rPr>
              <a:t> </a:t>
            </a:r>
            <a:r>
              <a:rPr lang="pt-PT" sz="2700" dirty="0" err="1">
                <a:latin typeface="+mj-lt"/>
              </a:rPr>
              <a:t>there</a:t>
            </a:r>
            <a:r>
              <a:rPr lang="pt-PT" sz="2700" dirty="0">
                <a:latin typeface="+mj-lt"/>
              </a:rPr>
              <a:t>?</a:t>
            </a:r>
          </a:p>
          <a:p>
            <a:pPr algn="just" defTabSz="905255">
              <a:spcBef>
                <a:spcPts val="900"/>
              </a:spcBef>
              <a:defRPr sz="1782"/>
            </a:pPr>
            <a:endParaRPr lang="pt-PT" sz="27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5144-369D-3593-2E43-EF789494C726}"/>
              </a:ext>
            </a:extLst>
          </p:cNvPr>
          <p:cNvSpPr txBox="1"/>
          <p:nvPr/>
        </p:nvSpPr>
        <p:spPr>
          <a:xfrm>
            <a:off x="10847723" y="6488668"/>
            <a:ext cx="9210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200" dirty="0">
                <a:solidFill>
                  <a:schemeClr val="tx1"/>
                </a:solidFill>
                <a:latin typeface="+mj-lt"/>
              </a:rPr>
              <a:t>(Olsen, 2011)</a:t>
            </a:r>
          </a:p>
        </p:txBody>
      </p:sp>
    </p:spTree>
    <p:extLst>
      <p:ext uri="{BB962C8B-B14F-4D97-AF65-F5344CB8AC3E}">
        <p14:creationId xmlns:p14="http://schemas.microsoft.com/office/powerpoint/2010/main" val="41181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Bibliography</a:t>
            </a:r>
            <a:endParaRPr lang="lt-LT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2D8D754-700B-08F0-794F-E2D3E0626DB1}"/>
              </a:ext>
            </a:extLst>
          </p:cNvPr>
          <p:cNvSpPr/>
          <p:nvPr/>
        </p:nvSpPr>
        <p:spPr>
          <a:xfrm>
            <a:off x="358220" y="1461413"/>
            <a:ext cx="6178768" cy="5332229"/>
          </a:xfrm>
          <a:prstGeom prst="rect">
            <a:avLst/>
          </a:prstGeom>
          <a:noFill/>
          <a:ln w="12700">
            <a:noFill/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 err="1">
                <a:latin typeface="+mj-lt"/>
              </a:rPr>
              <a:t>Ackoff</a:t>
            </a:r>
            <a:r>
              <a:rPr lang="pt-PT" sz="1600" dirty="0">
                <a:latin typeface="+mj-lt"/>
              </a:rPr>
              <a:t>, R. L. (1999)  </a:t>
            </a:r>
            <a:r>
              <a:rPr lang="pt-PT" sz="1600" i="1" dirty="0" err="1">
                <a:latin typeface="+mj-lt"/>
              </a:rPr>
              <a:t>Re-creating</a:t>
            </a:r>
            <a:r>
              <a:rPr lang="pt-PT" sz="1600" i="1" dirty="0">
                <a:latin typeface="+mj-lt"/>
              </a:rPr>
              <a:t> </a:t>
            </a:r>
            <a:r>
              <a:rPr lang="pt-PT" sz="1600" i="1" dirty="0" err="1">
                <a:latin typeface="+mj-lt"/>
              </a:rPr>
              <a:t>the</a:t>
            </a:r>
            <a:r>
              <a:rPr lang="pt-PT" sz="1600" i="1" dirty="0">
                <a:latin typeface="+mj-lt"/>
              </a:rPr>
              <a:t> </a:t>
            </a:r>
            <a:r>
              <a:rPr lang="pt-PT" sz="1600" i="1" dirty="0" err="1">
                <a:latin typeface="+mj-lt"/>
              </a:rPr>
              <a:t>Corporation</a:t>
            </a:r>
            <a:r>
              <a:rPr lang="pt-PT" sz="1600" i="1" dirty="0">
                <a:latin typeface="+mj-lt"/>
              </a:rPr>
              <a:t>: A Design </a:t>
            </a:r>
            <a:r>
              <a:rPr lang="pt-PT" sz="1600" i="1" dirty="0" err="1">
                <a:latin typeface="+mj-lt"/>
              </a:rPr>
              <a:t>of</a:t>
            </a:r>
            <a:r>
              <a:rPr lang="pt-PT" sz="1600" i="1" dirty="0">
                <a:latin typeface="+mj-lt"/>
              </a:rPr>
              <a:t> </a:t>
            </a:r>
            <a:r>
              <a:rPr lang="pt-PT" sz="1600" i="1" dirty="0" err="1">
                <a:latin typeface="+mj-lt"/>
              </a:rPr>
              <a:t>Organizations</a:t>
            </a:r>
            <a:r>
              <a:rPr lang="pt-PT" sz="1600" i="1" dirty="0">
                <a:latin typeface="+mj-lt"/>
              </a:rPr>
              <a:t> for </a:t>
            </a:r>
            <a:r>
              <a:rPr lang="pt-PT" sz="1600" i="1" dirty="0" err="1">
                <a:latin typeface="+mj-lt"/>
              </a:rPr>
              <a:t>the</a:t>
            </a:r>
            <a:r>
              <a:rPr lang="pt-PT" sz="1600" i="1" dirty="0">
                <a:latin typeface="+mj-lt"/>
              </a:rPr>
              <a:t> 21st </a:t>
            </a:r>
            <a:r>
              <a:rPr lang="pt-PT" sz="1600" i="1" dirty="0" err="1">
                <a:latin typeface="+mj-lt"/>
              </a:rPr>
              <a:t>Century</a:t>
            </a:r>
            <a:r>
              <a:rPr lang="pt-PT" sz="1600" dirty="0">
                <a:latin typeface="+mj-lt"/>
              </a:rPr>
              <a:t>. Oxford </a:t>
            </a:r>
            <a:r>
              <a:rPr lang="pt-PT" sz="1600" dirty="0" err="1">
                <a:latin typeface="+mj-lt"/>
              </a:rPr>
              <a:t>University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Press</a:t>
            </a:r>
            <a:r>
              <a:rPr lang="pt-PT" sz="1600" dirty="0">
                <a:latin typeface="+mj-lt"/>
              </a:rPr>
              <a:t>, USA.</a:t>
            </a:r>
          </a:p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>
                <a:latin typeface="+mj-lt"/>
              </a:rPr>
              <a:t>Kotler, P., </a:t>
            </a:r>
            <a:r>
              <a:rPr lang="pt-PT" sz="1600" dirty="0" err="1">
                <a:latin typeface="+mj-lt"/>
              </a:rPr>
              <a:t>and</a:t>
            </a:r>
            <a:r>
              <a:rPr lang="pt-PT" sz="1600" dirty="0">
                <a:latin typeface="+mj-lt"/>
              </a:rPr>
              <a:t> Armstrong, G. (2010). </a:t>
            </a:r>
            <a:r>
              <a:rPr lang="pt-PT" sz="1600" i="1" dirty="0" err="1">
                <a:latin typeface="+mj-lt"/>
              </a:rPr>
              <a:t>Principles</a:t>
            </a:r>
            <a:r>
              <a:rPr lang="pt-PT" sz="1600" i="1" dirty="0">
                <a:latin typeface="+mj-lt"/>
              </a:rPr>
              <a:t> </a:t>
            </a:r>
            <a:r>
              <a:rPr lang="pt-PT" sz="1600" i="1" dirty="0" err="1">
                <a:latin typeface="+mj-lt"/>
              </a:rPr>
              <a:t>of</a:t>
            </a:r>
            <a:r>
              <a:rPr lang="pt-PT" sz="1600" i="1" dirty="0">
                <a:latin typeface="+mj-lt"/>
              </a:rPr>
              <a:t> marketing</a:t>
            </a:r>
            <a:r>
              <a:rPr lang="pt-PT" sz="1600" dirty="0">
                <a:latin typeface="+mj-lt"/>
              </a:rPr>
              <a:t>. </a:t>
            </a:r>
            <a:r>
              <a:rPr lang="pt-PT" sz="1600" dirty="0" err="1">
                <a:latin typeface="+mj-lt"/>
              </a:rPr>
              <a:t>Pearson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education</a:t>
            </a:r>
            <a:r>
              <a:rPr lang="pt-PT" sz="1600" dirty="0">
                <a:latin typeface="+mj-lt"/>
              </a:rPr>
              <a:t>.</a:t>
            </a:r>
          </a:p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>
                <a:latin typeface="+mj-lt"/>
              </a:rPr>
              <a:t>Martin, R.L. (2013) </a:t>
            </a:r>
            <a:r>
              <a:rPr lang="pt-PT" sz="1600" dirty="0" err="1">
                <a:latin typeface="+mj-lt"/>
              </a:rPr>
              <a:t>Don’t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let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strategy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become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planning</a:t>
            </a:r>
            <a:r>
              <a:rPr lang="pt-PT" sz="1600" dirty="0">
                <a:latin typeface="+mj-lt"/>
              </a:rPr>
              <a:t>. </a:t>
            </a:r>
            <a:r>
              <a:rPr lang="pt-PT" sz="1600" i="1" dirty="0">
                <a:latin typeface="+mj-lt"/>
              </a:rPr>
              <a:t>Harvard Business </a:t>
            </a:r>
            <a:r>
              <a:rPr lang="pt-PT" sz="1600" i="1" dirty="0" err="1">
                <a:latin typeface="+mj-lt"/>
              </a:rPr>
              <a:t>Review</a:t>
            </a:r>
            <a:r>
              <a:rPr lang="pt-PT" sz="1600" dirty="0">
                <a:latin typeface="+mj-lt"/>
              </a:rPr>
              <a:t>, </a:t>
            </a:r>
            <a:r>
              <a:rPr lang="pt-PT" sz="1600" dirty="0" err="1">
                <a:latin typeface="+mj-lt"/>
              </a:rPr>
              <a:t>Feb</a:t>
            </a:r>
            <a:r>
              <a:rPr lang="pt-PT" sz="1600" dirty="0">
                <a:latin typeface="+mj-lt"/>
              </a:rPr>
              <a:t>. </a:t>
            </a:r>
            <a:r>
              <a:rPr lang="pt-PT" sz="1600" dirty="0" err="1">
                <a:latin typeface="+mj-lt"/>
              </a:rPr>
              <a:t>Available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at</a:t>
            </a:r>
            <a:r>
              <a:rPr lang="pt-PT" sz="1600" dirty="0">
                <a:latin typeface="+mj-lt"/>
              </a:rPr>
              <a:t> </a:t>
            </a:r>
            <a:r>
              <a:rPr lang="pt-PT" sz="1600" u="sng" dirty="0">
                <a:uFill>
                  <a:solidFill>
                    <a:srgbClr val="0563C1"/>
                  </a:solidFill>
                </a:u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https://hbr.org/2013/02/dont-let-strategy-become-plann?ab=at_art_art_1x1</a:t>
            </a:r>
          </a:p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 err="1">
                <a:latin typeface="+mj-lt"/>
              </a:rPr>
              <a:t>Olsen</a:t>
            </a:r>
            <a:r>
              <a:rPr lang="pt-PT" sz="1600" dirty="0">
                <a:latin typeface="+mj-lt"/>
              </a:rPr>
              <a:t>, E. (2011) </a:t>
            </a:r>
            <a:r>
              <a:rPr lang="pt-PT" sz="1600" i="1" dirty="0" err="1">
                <a:latin typeface="+mj-lt"/>
              </a:rPr>
              <a:t>Strategic</a:t>
            </a:r>
            <a:r>
              <a:rPr lang="pt-PT" sz="1600" i="1" dirty="0">
                <a:latin typeface="+mj-lt"/>
              </a:rPr>
              <a:t> </a:t>
            </a:r>
            <a:r>
              <a:rPr lang="pt-PT" sz="1600" i="1" dirty="0" err="1">
                <a:latin typeface="+mj-lt"/>
              </a:rPr>
              <a:t>planning</a:t>
            </a:r>
            <a:r>
              <a:rPr lang="pt-PT" sz="1600" i="1" dirty="0">
                <a:latin typeface="+mj-lt"/>
              </a:rPr>
              <a:t> kit for </a:t>
            </a:r>
            <a:r>
              <a:rPr lang="pt-PT" sz="1600" i="1" dirty="0" err="1">
                <a:latin typeface="+mj-lt"/>
              </a:rPr>
              <a:t>dummies</a:t>
            </a:r>
            <a:r>
              <a:rPr lang="pt-PT" sz="1600" i="1" dirty="0">
                <a:latin typeface="+mj-lt"/>
              </a:rPr>
              <a:t>,</a:t>
            </a:r>
            <a:r>
              <a:rPr lang="pt-PT" sz="1600" dirty="0">
                <a:latin typeface="+mj-lt"/>
              </a:rPr>
              <a:t> 2</a:t>
            </a:r>
            <a:r>
              <a:rPr lang="pt-PT" sz="1600" baseline="29979" dirty="0">
                <a:latin typeface="+mj-lt"/>
              </a:rPr>
              <a:t>nd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Edition</a:t>
            </a:r>
            <a:r>
              <a:rPr lang="pt-PT" sz="1600" dirty="0">
                <a:latin typeface="+mj-lt"/>
              </a:rPr>
              <a:t>. John </a:t>
            </a:r>
            <a:r>
              <a:rPr lang="pt-PT" sz="1600" dirty="0" err="1">
                <a:latin typeface="+mj-lt"/>
              </a:rPr>
              <a:t>Wiley</a:t>
            </a:r>
            <a:r>
              <a:rPr lang="pt-PT" sz="1600" dirty="0">
                <a:latin typeface="+mj-lt"/>
              </a:rPr>
              <a:t> &amp; Sons.</a:t>
            </a:r>
          </a:p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 err="1">
                <a:latin typeface="+mj-lt"/>
              </a:rPr>
              <a:t>Porter</a:t>
            </a:r>
            <a:r>
              <a:rPr lang="pt-PT" sz="1600" dirty="0">
                <a:latin typeface="+mj-lt"/>
              </a:rPr>
              <a:t>, M. E. (1996). </a:t>
            </a:r>
            <a:r>
              <a:rPr lang="pt-PT" sz="1600" dirty="0" err="1">
                <a:latin typeface="+mj-lt"/>
              </a:rPr>
              <a:t>What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is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strategy</a:t>
            </a:r>
            <a:r>
              <a:rPr lang="pt-PT" sz="1600" dirty="0">
                <a:latin typeface="+mj-lt"/>
              </a:rPr>
              <a:t>? </a:t>
            </a:r>
            <a:r>
              <a:rPr lang="pt-PT" sz="1600" i="1" dirty="0">
                <a:latin typeface="+mj-lt"/>
              </a:rPr>
              <a:t>Harvard Business </a:t>
            </a:r>
            <a:r>
              <a:rPr lang="pt-PT" sz="1600" i="1" dirty="0" err="1">
                <a:latin typeface="+mj-lt"/>
              </a:rPr>
              <a:t>Review</a:t>
            </a:r>
            <a:r>
              <a:rPr lang="pt-PT" sz="1600" dirty="0">
                <a:latin typeface="+mj-lt"/>
              </a:rPr>
              <a:t>, </a:t>
            </a:r>
            <a:r>
              <a:rPr lang="pt-PT" sz="1600" dirty="0" err="1">
                <a:latin typeface="+mj-lt"/>
              </a:rPr>
              <a:t>Nov</a:t>
            </a:r>
            <a:r>
              <a:rPr lang="pt-PT" sz="1600" dirty="0">
                <a:latin typeface="+mj-lt"/>
              </a:rPr>
              <a:t>-Dec.</a:t>
            </a:r>
          </a:p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 err="1">
                <a:latin typeface="+mj-lt"/>
              </a:rPr>
              <a:t>Porter</a:t>
            </a:r>
            <a:r>
              <a:rPr lang="pt-PT" sz="1600" dirty="0">
                <a:latin typeface="+mj-lt"/>
              </a:rPr>
              <a:t>, M.E. (1985) </a:t>
            </a:r>
            <a:r>
              <a:rPr lang="pt-PT" sz="1600" dirty="0" err="1">
                <a:latin typeface="+mj-lt"/>
              </a:rPr>
              <a:t>Competitive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advantage</a:t>
            </a:r>
            <a:r>
              <a:rPr lang="pt-PT" sz="1600" dirty="0">
                <a:latin typeface="+mj-lt"/>
              </a:rPr>
              <a:t>: </a:t>
            </a:r>
            <a:r>
              <a:rPr lang="pt-PT" sz="1600" dirty="0" err="1">
                <a:latin typeface="+mj-lt"/>
              </a:rPr>
              <a:t>creating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and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sustaining</a:t>
            </a:r>
            <a:r>
              <a:rPr lang="pt-PT" sz="1600" dirty="0">
                <a:latin typeface="+mj-lt"/>
              </a:rPr>
              <a:t> superior performance.</a:t>
            </a:r>
          </a:p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 err="1">
                <a:latin typeface="+mj-lt"/>
              </a:rPr>
              <a:t>Prahalad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and</a:t>
            </a:r>
            <a:r>
              <a:rPr lang="pt-PT" sz="1600" dirty="0">
                <a:latin typeface="+mj-lt"/>
              </a:rPr>
              <a:t> Hamel (1990) </a:t>
            </a:r>
            <a:r>
              <a:rPr lang="pt-PT" sz="1600" dirty="0" err="1">
                <a:latin typeface="+mj-lt"/>
              </a:rPr>
              <a:t>The</a:t>
            </a:r>
            <a:r>
              <a:rPr lang="pt-PT" sz="1600" dirty="0">
                <a:latin typeface="+mj-lt"/>
              </a:rPr>
              <a:t> core </a:t>
            </a:r>
            <a:r>
              <a:rPr lang="pt-PT" sz="1600" dirty="0" err="1">
                <a:latin typeface="+mj-lt"/>
              </a:rPr>
              <a:t>competences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of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the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corporation</a:t>
            </a:r>
            <a:r>
              <a:rPr lang="pt-PT" sz="1600" dirty="0">
                <a:latin typeface="+mj-lt"/>
              </a:rPr>
              <a:t>, </a:t>
            </a:r>
            <a:r>
              <a:rPr lang="pt-PT" sz="1600" i="1" dirty="0">
                <a:latin typeface="+mj-lt"/>
              </a:rPr>
              <a:t>Harvard Business </a:t>
            </a:r>
            <a:r>
              <a:rPr lang="pt-PT" sz="1600" i="1" dirty="0" err="1">
                <a:latin typeface="+mj-lt"/>
              </a:rPr>
              <a:t>Review</a:t>
            </a:r>
            <a:r>
              <a:rPr lang="pt-PT" sz="1600" dirty="0">
                <a:latin typeface="+mj-lt"/>
              </a:rPr>
              <a:t>, </a:t>
            </a:r>
            <a:r>
              <a:rPr lang="pt-PT" sz="1600" dirty="0" err="1">
                <a:latin typeface="+mj-lt"/>
              </a:rPr>
              <a:t>May-June</a:t>
            </a:r>
            <a:r>
              <a:rPr lang="pt-PT" sz="1600" dirty="0">
                <a:latin typeface="+mj-lt"/>
              </a:rPr>
              <a:t>.</a:t>
            </a:r>
          </a:p>
          <a:p>
            <a:pPr marL="285750" indent="-285750" algn="just" defTabSz="905255">
              <a:spcBef>
                <a:spcPts val="900"/>
              </a:spcBef>
              <a:buFont typeface="Arial" panose="020B0604020202020204" pitchFamily="34" charset="0"/>
              <a:buChar char="•"/>
              <a:defRPr sz="1782"/>
            </a:pPr>
            <a:r>
              <a:rPr lang="pt-PT" sz="1600" dirty="0" err="1">
                <a:latin typeface="+mj-lt"/>
              </a:rPr>
              <a:t>Watkins</a:t>
            </a:r>
            <a:r>
              <a:rPr lang="pt-PT" sz="1600" dirty="0">
                <a:latin typeface="+mj-lt"/>
              </a:rPr>
              <a:t>, M.D. </a:t>
            </a:r>
            <a:r>
              <a:rPr lang="pt-PT" sz="1600" dirty="0" err="1">
                <a:latin typeface="+mj-lt"/>
              </a:rPr>
              <a:t>Demystifying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strategy</a:t>
            </a:r>
            <a:r>
              <a:rPr lang="pt-PT" sz="1600" dirty="0">
                <a:latin typeface="+mj-lt"/>
              </a:rPr>
              <a:t>: </a:t>
            </a:r>
            <a:r>
              <a:rPr lang="pt-PT" sz="1600" dirty="0" err="1">
                <a:latin typeface="+mj-lt"/>
              </a:rPr>
              <a:t>the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what</a:t>
            </a:r>
            <a:r>
              <a:rPr lang="pt-PT" sz="1600" dirty="0">
                <a:latin typeface="+mj-lt"/>
              </a:rPr>
              <a:t>, </a:t>
            </a:r>
            <a:r>
              <a:rPr lang="pt-PT" sz="1600" dirty="0" err="1">
                <a:latin typeface="+mj-lt"/>
              </a:rPr>
              <a:t>who</a:t>
            </a:r>
            <a:r>
              <a:rPr lang="pt-PT" sz="1600" dirty="0">
                <a:latin typeface="+mj-lt"/>
              </a:rPr>
              <a:t>, </a:t>
            </a:r>
            <a:r>
              <a:rPr lang="pt-PT" sz="1600" dirty="0" err="1">
                <a:latin typeface="+mj-lt"/>
              </a:rPr>
              <a:t>how</a:t>
            </a:r>
            <a:r>
              <a:rPr lang="pt-PT" sz="1600" dirty="0">
                <a:latin typeface="+mj-lt"/>
              </a:rPr>
              <a:t>, </a:t>
            </a:r>
            <a:r>
              <a:rPr lang="pt-PT" sz="1600" dirty="0" err="1">
                <a:latin typeface="+mj-lt"/>
              </a:rPr>
              <a:t>and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why</a:t>
            </a:r>
            <a:r>
              <a:rPr lang="pt-PT" sz="1600" dirty="0">
                <a:latin typeface="+mj-lt"/>
              </a:rPr>
              <a:t>. Harvard Business </a:t>
            </a:r>
            <a:r>
              <a:rPr lang="pt-PT" sz="1600" dirty="0" err="1">
                <a:latin typeface="+mj-lt"/>
              </a:rPr>
              <a:t>Review</a:t>
            </a:r>
            <a:r>
              <a:rPr lang="pt-PT" sz="1600" dirty="0">
                <a:latin typeface="+mj-lt"/>
              </a:rPr>
              <a:t>. </a:t>
            </a:r>
            <a:r>
              <a:rPr lang="pt-PT" sz="1600" dirty="0" err="1">
                <a:latin typeface="+mj-lt"/>
              </a:rPr>
              <a:t>Available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at</a:t>
            </a:r>
            <a:r>
              <a:rPr lang="pt-PT" sz="1600" dirty="0">
                <a:latin typeface="+mj-lt"/>
              </a:rPr>
              <a:t> </a:t>
            </a:r>
            <a:r>
              <a:rPr lang="pt-PT" sz="1600" dirty="0" err="1">
                <a:latin typeface="+mj-lt"/>
              </a:rPr>
              <a:t>https</a:t>
            </a:r>
            <a:r>
              <a:rPr lang="pt-PT" sz="1600" dirty="0">
                <a:latin typeface="+mj-lt"/>
              </a:rPr>
              <a:t>://</a:t>
            </a:r>
            <a:r>
              <a:rPr lang="pt-PT" sz="1600" dirty="0" err="1">
                <a:latin typeface="+mj-lt"/>
              </a:rPr>
              <a:t>hbr.org</a:t>
            </a:r>
            <a:r>
              <a:rPr lang="pt-PT" sz="1600" dirty="0">
                <a:latin typeface="+mj-lt"/>
              </a:rPr>
              <a:t>/2007/09/</a:t>
            </a:r>
            <a:r>
              <a:rPr lang="pt-PT" sz="1600" dirty="0" err="1">
                <a:latin typeface="+mj-lt"/>
              </a:rPr>
              <a:t>demystifying-strategy-the-what</a:t>
            </a:r>
            <a:endParaRPr lang="pt-PT" sz="16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5144-369D-3593-2E43-EF789494C726}"/>
              </a:ext>
            </a:extLst>
          </p:cNvPr>
          <p:cNvSpPr txBox="1"/>
          <p:nvPr/>
        </p:nvSpPr>
        <p:spPr>
          <a:xfrm>
            <a:off x="10847723" y="6488668"/>
            <a:ext cx="9210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200" dirty="0">
                <a:solidFill>
                  <a:schemeClr val="tx1"/>
                </a:solidFill>
                <a:latin typeface="+mj-lt"/>
              </a:rPr>
              <a:t>(Olsen, 2011)</a:t>
            </a:r>
          </a:p>
        </p:txBody>
      </p:sp>
    </p:spTree>
    <p:extLst>
      <p:ext uri="{BB962C8B-B14F-4D97-AF65-F5344CB8AC3E}">
        <p14:creationId xmlns:p14="http://schemas.microsoft.com/office/powerpoint/2010/main" val="190350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58219" y="1875933"/>
            <a:ext cx="6080288" cy="5205803"/>
          </a:xfrm>
        </p:spPr>
        <p:txBody>
          <a:bodyPr>
            <a:normAutofit/>
          </a:bodyPr>
          <a:lstStyle/>
          <a:p>
            <a:pPr algn="just">
              <a:defRPr sz="2000"/>
            </a:pPr>
            <a:r>
              <a:rPr lang="pt-PT" dirty="0" err="1">
                <a:latin typeface="+mj-lt"/>
              </a:rPr>
              <a:t>This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learning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unit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aims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presenting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down</a:t>
            </a:r>
            <a:r>
              <a:rPr lang="pt-PT" dirty="0">
                <a:latin typeface="+mj-lt"/>
              </a:rPr>
              <a:t>-to-</a:t>
            </a:r>
            <a:r>
              <a:rPr lang="pt-PT" dirty="0" err="1">
                <a:latin typeface="+mj-lt"/>
              </a:rPr>
              <a:t>earth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methods</a:t>
            </a:r>
            <a:r>
              <a:rPr lang="pt-PT" dirty="0">
                <a:latin typeface="+mj-lt"/>
              </a:rPr>
              <a:t> for </a:t>
            </a:r>
            <a:r>
              <a:rPr lang="pt-PT" dirty="0" err="1">
                <a:latin typeface="+mj-lt"/>
              </a:rPr>
              <a:t>entrepreneurs</a:t>
            </a:r>
            <a:r>
              <a:rPr lang="pt-PT" dirty="0">
                <a:latin typeface="+mj-lt"/>
              </a:rPr>
              <a:t> to </a:t>
            </a:r>
            <a:r>
              <a:rPr lang="pt-PT" dirty="0" err="1">
                <a:latin typeface="+mj-lt"/>
              </a:rPr>
              <a:t>assess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their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resources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identify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best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solutions</a:t>
            </a:r>
            <a:r>
              <a:rPr lang="pt-PT" dirty="0">
                <a:latin typeface="+mj-lt"/>
              </a:rPr>
              <a:t> to explore </a:t>
            </a:r>
            <a:r>
              <a:rPr lang="pt-PT" dirty="0" err="1">
                <a:latin typeface="+mj-lt"/>
              </a:rPr>
              <a:t>opportunities</a:t>
            </a:r>
            <a:r>
              <a:rPr lang="pt-PT" dirty="0">
                <a:latin typeface="+mj-lt"/>
              </a:rPr>
              <a:t>, </a:t>
            </a:r>
            <a:r>
              <a:rPr lang="pt-PT" dirty="0" err="1">
                <a:latin typeface="+mj-lt"/>
              </a:rPr>
              <a:t>adapt</a:t>
            </a:r>
            <a:r>
              <a:rPr lang="pt-PT" dirty="0">
                <a:latin typeface="+mj-lt"/>
              </a:rPr>
              <a:t> to </a:t>
            </a:r>
            <a:r>
              <a:rPr lang="pt-PT" dirty="0" err="1">
                <a:latin typeface="+mj-lt"/>
              </a:rPr>
              <a:t>them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create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innovative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solutions</a:t>
            </a:r>
            <a:r>
              <a:rPr lang="pt-PT" dirty="0">
                <a:latin typeface="+mj-lt"/>
              </a:rPr>
              <a:t> for </a:t>
            </a:r>
            <a:r>
              <a:rPr lang="pt-PT" dirty="0" err="1">
                <a:latin typeface="+mj-lt"/>
              </a:rPr>
              <a:t>their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organisations</a:t>
            </a:r>
            <a:r>
              <a:rPr lang="pt-PT" dirty="0">
                <a:latin typeface="+mj-lt"/>
              </a:rPr>
              <a:t>.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unit</a:t>
            </a:r>
            <a:r>
              <a:rPr lang="pt-PT" dirty="0">
                <a:latin typeface="+mj-lt"/>
              </a:rPr>
              <a:t> explores </a:t>
            </a:r>
            <a:r>
              <a:rPr lang="pt-PT" dirty="0" err="1">
                <a:latin typeface="+mj-lt"/>
              </a:rPr>
              <a:t>tools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that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allow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ideas</a:t>
            </a:r>
            <a:r>
              <a:rPr lang="pt-PT" dirty="0">
                <a:latin typeface="+mj-lt"/>
              </a:rPr>
              <a:t> to </a:t>
            </a:r>
            <a:r>
              <a:rPr lang="pt-PT" dirty="0" err="1">
                <a:latin typeface="+mj-lt"/>
              </a:rPr>
              <a:t>be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developed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converted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into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value</a:t>
            </a:r>
            <a:r>
              <a:rPr lang="pt-PT" dirty="0">
                <a:latin typeface="+mj-lt"/>
              </a:rPr>
              <a:t> for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organisation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its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employees</a:t>
            </a:r>
            <a:r>
              <a:rPr lang="pt-PT" dirty="0">
                <a:latin typeface="+mj-lt"/>
              </a:rPr>
              <a:t>. </a:t>
            </a:r>
            <a:r>
              <a:rPr lang="pt-PT" dirty="0" err="1">
                <a:latin typeface="+mj-lt"/>
              </a:rPr>
              <a:t>This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unit</a:t>
            </a:r>
            <a:r>
              <a:rPr lang="pt-PT" dirty="0">
                <a:latin typeface="+mj-lt"/>
              </a:rPr>
              <a:t> invites </a:t>
            </a:r>
            <a:r>
              <a:rPr lang="pt-PT" dirty="0" err="1">
                <a:latin typeface="+mj-lt"/>
              </a:rPr>
              <a:t>the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student</a:t>
            </a:r>
            <a:r>
              <a:rPr lang="pt-PT" dirty="0">
                <a:latin typeface="+mj-lt"/>
              </a:rPr>
              <a:t> to </a:t>
            </a:r>
            <a:r>
              <a:rPr lang="pt-PT" dirty="0" err="1">
                <a:latin typeface="+mj-lt"/>
              </a:rPr>
              <a:t>visit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different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perspectives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by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which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strategy</a:t>
            </a:r>
            <a:r>
              <a:rPr lang="pt-PT" dirty="0">
                <a:latin typeface="+mj-lt"/>
              </a:rPr>
              <a:t> can </a:t>
            </a:r>
            <a:r>
              <a:rPr lang="pt-PT" dirty="0" err="1">
                <a:latin typeface="+mj-lt"/>
              </a:rPr>
              <a:t>be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formulated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implemented</a:t>
            </a:r>
            <a:r>
              <a:rPr lang="pt-PT" dirty="0">
                <a:latin typeface="+mj-lt"/>
              </a:rPr>
              <a:t>.</a:t>
            </a:r>
          </a:p>
          <a:p>
            <a:pPr algn="just">
              <a:defRPr sz="2000"/>
            </a:pPr>
            <a:endParaRPr lang="pt-PT" dirty="0">
              <a:latin typeface="+mj-lt"/>
            </a:endParaRPr>
          </a:p>
          <a:p>
            <a:pPr algn="just">
              <a:defRPr sz="2000"/>
            </a:pPr>
            <a:r>
              <a:rPr lang="pt-PT" dirty="0" err="1">
                <a:latin typeface="+mj-lt"/>
              </a:rPr>
              <a:t>Specific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unit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content</a:t>
            </a:r>
            <a:r>
              <a:rPr lang="pt-PT" dirty="0">
                <a:latin typeface="+mj-lt"/>
              </a:rPr>
              <a:t>:</a:t>
            </a:r>
          </a:p>
          <a:p>
            <a:pPr marL="685800" lvl="1" indent="-228600" algn="just">
              <a:defRPr sz="2000"/>
            </a:pPr>
            <a:r>
              <a:rPr lang="pt-PT" dirty="0" err="1">
                <a:latin typeface="+mj-lt"/>
              </a:rPr>
              <a:t>Explaining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strategy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and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strategic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planning</a:t>
            </a:r>
            <a:endParaRPr lang="pt-PT" sz="2400" dirty="0">
              <a:latin typeface="+mj-lt"/>
            </a:endParaRPr>
          </a:p>
          <a:p>
            <a:pPr marL="685800" lvl="1" indent="-228600" algn="just">
              <a:defRPr sz="2000"/>
            </a:pPr>
            <a:r>
              <a:rPr lang="pt-PT" dirty="0" err="1">
                <a:latin typeface="+mj-lt"/>
              </a:rPr>
              <a:t>Key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elements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of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strategic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planning</a:t>
            </a:r>
            <a:endParaRPr lang="pt-PT" sz="2400" dirty="0">
              <a:latin typeface="+mj-lt"/>
            </a:endParaRPr>
          </a:p>
          <a:p>
            <a:pPr marL="685800" lvl="1" indent="-228600" algn="just">
              <a:defRPr sz="2000"/>
            </a:pPr>
            <a:r>
              <a:rPr lang="pt-PT" dirty="0" err="1">
                <a:latin typeface="+mj-lt"/>
              </a:rPr>
              <a:t>Generic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strategies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model</a:t>
            </a:r>
            <a:endParaRPr lang="pt-PT" sz="2400" dirty="0">
              <a:latin typeface="+mj-lt"/>
            </a:endParaRPr>
          </a:p>
          <a:p>
            <a:pPr marL="685800" lvl="1" indent="-228600" algn="just">
              <a:defRPr sz="2000"/>
            </a:pPr>
            <a:r>
              <a:rPr lang="pt-PT" dirty="0" err="1">
                <a:latin typeface="+mj-lt"/>
              </a:rPr>
              <a:t>Strategic</a:t>
            </a:r>
            <a:r>
              <a:rPr lang="pt-PT" dirty="0">
                <a:latin typeface="+mj-lt"/>
              </a:rPr>
              <a:t> </a:t>
            </a:r>
            <a:r>
              <a:rPr lang="pt-PT" dirty="0" err="1">
                <a:latin typeface="+mj-lt"/>
              </a:rPr>
              <a:t>stages</a:t>
            </a:r>
            <a:endParaRPr lang="pt-PT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1. </a:t>
            </a:r>
            <a:r>
              <a:rPr lang="lt-LT" dirty="0" err="1"/>
              <a:t>Description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9851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2. Didactical form and Assessment method</a:t>
            </a:r>
            <a:endParaRPr lang="lt-LT" dirty="0">
              <a:solidFill>
                <a:schemeClr val="accent2"/>
              </a:solidFill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92E5B72-540B-CC42-4FC6-C32B0D4859DB}"/>
              </a:ext>
            </a:extLst>
          </p:cNvPr>
          <p:cNvSpPr txBox="1"/>
          <p:nvPr/>
        </p:nvSpPr>
        <p:spPr>
          <a:xfrm>
            <a:off x="2665453" y="1838907"/>
            <a:ext cx="8055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 ECTS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D55A672-4E48-CD5A-0171-8AC7AA76A9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935987"/>
              </p:ext>
            </p:extLst>
          </p:nvPr>
        </p:nvGraphicFramePr>
        <p:xfrm>
          <a:off x="358219" y="2356458"/>
          <a:ext cx="5420011" cy="377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54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defTabSz="731520">
              <a:spcBef>
                <a:spcPts val="800"/>
              </a:spcBef>
              <a:defRPr sz="1600"/>
            </a:pP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lvl="0" defTabSz="731520">
              <a:spcBef>
                <a:spcPts val="800"/>
              </a:spcBef>
              <a:buSzPct val="100000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Strategy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as a set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of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practices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involving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:</a:t>
            </a:r>
          </a:p>
          <a:p>
            <a:pPr marL="522514" lvl="1" indent="-156754" defTabSz="731520">
              <a:spcBef>
                <a:spcPts val="800"/>
              </a:spcBef>
              <a:buSzPct val="100000"/>
              <a:buFont typeface="Arial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power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522514" lvl="1" indent="-156754" defTabSz="731520">
              <a:spcBef>
                <a:spcPts val="800"/>
              </a:spcBef>
              <a:buSzPct val="100000"/>
              <a:buFont typeface="Arial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ethics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522514" lvl="1" indent="-156754" defTabSz="731520">
              <a:spcBef>
                <a:spcPts val="800"/>
              </a:spcBef>
              <a:buSzPct val="100000"/>
              <a:buFont typeface="Arial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organisational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cultures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522514" lvl="1" indent="-156754" defTabSz="731520">
              <a:spcBef>
                <a:spcPts val="800"/>
              </a:spcBef>
              <a:buSzPct val="100000"/>
              <a:buFont typeface="Arial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national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cultures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522514" lvl="1" indent="-156754" defTabSz="731520">
              <a:spcBef>
                <a:spcPts val="800"/>
              </a:spcBef>
              <a:buSzPct val="100000"/>
              <a:buFont typeface="Arial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resources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522514" lvl="1" indent="-156754" defTabSz="731520">
              <a:spcBef>
                <a:spcPts val="800"/>
              </a:spcBef>
              <a:buSzPct val="100000"/>
              <a:buFont typeface="Arial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communication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522514" lvl="1" indent="-156754" defTabSz="731520">
              <a:spcBef>
                <a:spcPts val="800"/>
              </a:spcBef>
              <a:buSzPct val="100000"/>
              <a:buFont typeface="Arial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(…)</a:t>
            </a:r>
          </a:p>
          <a:p>
            <a:endParaRPr lang="lt-LT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3. </a:t>
            </a:r>
            <a:r>
              <a:rPr lang="lt-LT" dirty="0" err="1"/>
              <a:t>Strategy</a:t>
            </a:r>
            <a:r>
              <a:rPr lang="lt-LT" dirty="0"/>
              <a:t> | 3.1. </a:t>
            </a:r>
            <a:r>
              <a:rPr lang="lt-LT" dirty="0" err="1"/>
              <a:t>What</a:t>
            </a:r>
            <a:r>
              <a:rPr lang="lt-LT" dirty="0"/>
              <a:t> </a:t>
            </a:r>
            <a:r>
              <a:rPr lang="lt-LT" dirty="0" err="1"/>
              <a:t>does</a:t>
            </a:r>
            <a:r>
              <a:rPr lang="lt-LT" dirty="0"/>
              <a:t> it </a:t>
            </a:r>
            <a:r>
              <a:rPr lang="lt-LT" dirty="0" err="1"/>
              <a:t>mean</a:t>
            </a:r>
            <a:r>
              <a:rPr lang="lt-L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803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4.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r>
              <a:rPr lang="lt-LT" dirty="0"/>
              <a:t> | 4.1. </a:t>
            </a:r>
            <a:r>
              <a:rPr lang="lt-LT" dirty="0" err="1"/>
              <a:t>What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r>
              <a:rPr lang="lt-LT" dirty="0"/>
              <a:t>?</a:t>
            </a:r>
          </a:p>
        </p:txBody>
      </p:sp>
      <p:grpSp>
        <p:nvGrpSpPr>
          <p:cNvPr id="6" name="Content Placeholder 2">
            <a:extLst>
              <a:ext uri="{FF2B5EF4-FFF2-40B4-BE49-F238E27FC236}">
                <a16:creationId xmlns:a16="http://schemas.microsoft.com/office/drawing/2014/main" id="{BA7A38FE-4941-5E15-3408-1023BA6BFC60}"/>
              </a:ext>
            </a:extLst>
          </p:cNvPr>
          <p:cNvGrpSpPr/>
          <p:nvPr/>
        </p:nvGrpSpPr>
        <p:grpSpPr>
          <a:xfrm>
            <a:off x="1280160" y="2026501"/>
            <a:ext cx="3604922" cy="4466374"/>
            <a:chOff x="2837697" y="169952"/>
            <a:chExt cx="3287927" cy="4466373"/>
          </a:xfrm>
        </p:grpSpPr>
        <p:sp>
          <p:nvSpPr>
            <p:cNvPr id="9" name="the process of perceiving new positions that woo customers from established positions or draw new customers into the market.">
              <a:extLst>
                <a:ext uri="{FF2B5EF4-FFF2-40B4-BE49-F238E27FC236}">
                  <a16:creationId xmlns:a16="http://schemas.microsoft.com/office/drawing/2014/main" id="{1746CEB0-E144-D9B2-CE2C-30B1539E90AD}"/>
                </a:ext>
              </a:extLst>
            </p:cNvPr>
            <p:cNvSpPr txBox="1"/>
            <p:nvPr/>
          </p:nvSpPr>
          <p:spPr>
            <a:xfrm>
              <a:off x="2866187" y="169952"/>
              <a:ext cx="3259437" cy="677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488950">
                <a:spcBef>
                  <a:spcPts val="400"/>
                </a:spcBef>
                <a:defRPr sz="1100" cap="all"/>
              </a:lvl1pPr>
            </a:lstStyle>
            <a:p>
              <a:pPr algn="just"/>
              <a:r>
                <a:rPr dirty="0"/>
                <a:t>the process of perceiving new positions that woo customers from established positions or draw new customers into the market.</a:t>
              </a:r>
            </a:p>
          </p:txBody>
        </p:sp>
        <p:sp>
          <p:nvSpPr>
            <p:cNvPr id="12" name="A set of guiding principles that, when communicated and adopted in the organization, generates a desired pattern of decision making. A strategy is therefore about how people throughout the organization should make decisions and allocate resources in orde">
              <a:extLst>
                <a:ext uri="{FF2B5EF4-FFF2-40B4-BE49-F238E27FC236}">
                  <a16:creationId xmlns:a16="http://schemas.microsoft.com/office/drawing/2014/main" id="{5FA6EA38-C399-1B5A-0813-588294B7DC40}"/>
                </a:ext>
              </a:extLst>
            </p:cNvPr>
            <p:cNvSpPr txBox="1"/>
            <p:nvPr/>
          </p:nvSpPr>
          <p:spPr>
            <a:xfrm>
              <a:off x="2837697" y="1747466"/>
              <a:ext cx="3259435" cy="1523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488950">
                <a:spcBef>
                  <a:spcPts val="400"/>
                </a:spcBef>
                <a:defRPr sz="1100" cap="all"/>
              </a:lvl1pPr>
            </a:lstStyle>
            <a:p>
              <a:pPr algn="just"/>
              <a:r>
                <a:rPr dirty="0"/>
                <a:t>A set of guiding principles that, when communicated and adopted in the organization, generates a desired pattern of decision making. A strategy is therefore about how people throughout the organization should make decisions and allocate resources in order accomplish key objectives.</a:t>
              </a:r>
            </a:p>
          </p:txBody>
        </p:sp>
        <p:sp>
          <p:nvSpPr>
            <p:cNvPr id="15" name="The making of an integrated set of choices that collectively position the firm in its industry so as to create sustainable advantage relative to competition and deliver superior financial returns.">
              <a:extLst>
                <a:ext uri="{FF2B5EF4-FFF2-40B4-BE49-F238E27FC236}">
                  <a16:creationId xmlns:a16="http://schemas.microsoft.com/office/drawing/2014/main" id="{8E721D07-EAB9-6C0D-EA46-BBE42E06E635}"/>
                </a:ext>
              </a:extLst>
            </p:cNvPr>
            <p:cNvSpPr txBox="1"/>
            <p:nvPr/>
          </p:nvSpPr>
          <p:spPr>
            <a:xfrm>
              <a:off x="2837697" y="3620662"/>
              <a:ext cx="3287925" cy="1015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488950">
                <a:spcBef>
                  <a:spcPts val="400"/>
                </a:spcBef>
                <a:defRPr sz="1100" cap="all"/>
              </a:lvl1pPr>
            </a:lstStyle>
            <a:p>
              <a:pPr algn="just"/>
              <a:r>
                <a:rPr dirty="0"/>
                <a:t>The making of an integrated set of choices that collectively position the firm in its industry so as to create sustainable advantage relative to competition and deliver superior financial returns.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4.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r>
              <a:rPr lang="lt-LT" dirty="0"/>
              <a:t> | 4.1. </a:t>
            </a:r>
            <a:r>
              <a:rPr lang="lt-LT" dirty="0" err="1"/>
              <a:t>What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r>
              <a:rPr lang="lt-LT" dirty="0"/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02D91D-7DCF-C7BE-9058-622D989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219" y="1875933"/>
            <a:ext cx="6080288" cy="4703975"/>
          </a:xfrm>
        </p:spPr>
        <p:txBody>
          <a:bodyPr/>
          <a:lstStyle/>
          <a:p>
            <a:pPr marL="342900" lvl="0" indent="-342900" defTabSz="731520">
              <a:spcBef>
                <a:spcPts val="800"/>
              </a:spcBef>
              <a:buFont typeface="Arial" panose="020B0604020202020204" pitchFamily="34" charset="0"/>
              <a:buChar char="•"/>
              <a:defRPr sz="1600"/>
            </a:pP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342900" lvl="0" indent="-342900" defTabSz="73152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Stationary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documents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focusing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on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budget</a:t>
            </a:r>
          </a:p>
          <a:p>
            <a:pPr marL="342900" lvl="0" indent="-342900" defTabSz="73152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Planning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pPr marL="342900" lvl="0" indent="-342900" defTabSz="73152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DE2D27"/>
                </a:solidFill>
              </a:defRPr>
            </a:pP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A set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of</a:t>
            </a:r>
            <a:r>
              <a:rPr lang="pt-PT" sz="1920" kern="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 </a:t>
            </a:r>
            <a:r>
              <a:rPr lang="pt-PT" sz="1920" kern="0" dirty="0" err="1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strategies</a:t>
            </a:r>
            <a:endParaRPr lang="pt-PT" sz="1920" kern="0" dirty="0">
              <a:solidFill>
                <a:srgbClr val="000000"/>
              </a:solidFill>
              <a:latin typeface="+mj-lt"/>
              <a:cs typeface="Calibri"/>
              <a:sym typeface="Calibri"/>
            </a:endParaRPr>
          </a:p>
          <a:p>
            <a:endParaRPr lang="lt-LT" dirty="0">
              <a:latin typeface="+mj-lt"/>
            </a:endParaRPr>
          </a:p>
          <a:p>
            <a:pPr algn="r"/>
            <a:r>
              <a:rPr lang="lt-LT" sz="2000" dirty="0" err="1">
                <a:latin typeface="+mj-lt"/>
              </a:rPr>
              <a:t>Martin</a:t>
            </a:r>
            <a:r>
              <a:rPr lang="lt-LT" sz="2000" dirty="0">
                <a:latin typeface="+mj-lt"/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371950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4.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r>
              <a:rPr lang="lt-LT" dirty="0"/>
              <a:t> | 4.1. </a:t>
            </a:r>
            <a:r>
              <a:rPr lang="lt-LT" dirty="0" err="1"/>
              <a:t>What</a:t>
            </a:r>
            <a:r>
              <a:rPr lang="lt-LT" dirty="0"/>
              <a:t> </a:t>
            </a:r>
            <a:r>
              <a:rPr lang="lt-LT" dirty="0" err="1"/>
              <a:t>is</a:t>
            </a:r>
            <a:r>
              <a:rPr lang="lt-LT" dirty="0"/>
              <a:t>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r>
              <a:rPr lang="lt-LT" dirty="0"/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02D91D-7DCF-C7BE-9058-622D989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219" y="1875933"/>
            <a:ext cx="6080288" cy="4703975"/>
          </a:xfrm>
        </p:spPr>
        <p:txBody>
          <a:bodyPr/>
          <a:lstStyle/>
          <a:p>
            <a:pPr lvl="0" algn="ctr" defTabSz="731520">
              <a:spcBef>
                <a:spcPts val="800"/>
              </a:spcBef>
              <a:defRPr sz="1600"/>
            </a:pPr>
            <a:r>
              <a:rPr lang="lt-LT" sz="2000" b="1" dirty="0">
                <a:latin typeface="+mj-lt"/>
              </a:rPr>
              <a:t>THE BASE</a:t>
            </a:r>
          </a:p>
        </p:txBody>
      </p:sp>
      <p:pic>
        <p:nvPicPr>
          <p:cNvPr id="4" name="Picture 23" descr="Picture 23">
            <a:extLst>
              <a:ext uri="{FF2B5EF4-FFF2-40B4-BE49-F238E27FC236}">
                <a16:creationId xmlns:a16="http://schemas.microsoft.com/office/drawing/2014/main" id="{8492F863-1E09-C689-65EA-E13154EC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3" y="2711400"/>
            <a:ext cx="5291847" cy="37814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25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4.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r>
              <a:rPr lang="lt-LT" dirty="0"/>
              <a:t> | 4.2. </a:t>
            </a:r>
            <a:r>
              <a:rPr lang="lt-LT" dirty="0" err="1"/>
              <a:t>Levels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strategic</a:t>
            </a:r>
            <a:r>
              <a:rPr lang="lt-LT" dirty="0"/>
              <a:t> </a:t>
            </a:r>
            <a:r>
              <a:rPr lang="lt-LT" dirty="0" err="1"/>
              <a:t>planning</a:t>
            </a:r>
            <a:endParaRPr lang="lt-LT" dirty="0"/>
          </a:p>
        </p:txBody>
      </p:sp>
      <p:grpSp>
        <p:nvGrpSpPr>
          <p:cNvPr id="8" name="Content Placeholder 2">
            <a:extLst>
              <a:ext uri="{FF2B5EF4-FFF2-40B4-BE49-F238E27FC236}">
                <a16:creationId xmlns:a16="http://schemas.microsoft.com/office/drawing/2014/main" id="{C32F044A-1BCE-ED8C-A7EE-7ED21EBA8EAC}"/>
              </a:ext>
            </a:extLst>
          </p:cNvPr>
          <p:cNvGrpSpPr/>
          <p:nvPr/>
        </p:nvGrpSpPr>
        <p:grpSpPr>
          <a:xfrm>
            <a:off x="1127058" y="2406310"/>
            <a:ext cx="3563276" cy="3078747"/>
            <a:chOff x="0" y="0"/>
            <a:chExt cx="5744685" cy="3377702"/>
          </a:xfrm>
        </p:grpSpPr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C71F841B-5857-507C-F47C-778AAFB33117}"/>
                </a:ext>
              </a:extLst>
            </p:cNvPr>
            <p:cNvGrpSpPr/>
            <p:nvPr/>
          </p:nvGrpSpPr>
          <p:grpSpPr>
            <a:xfrm>
              <a:off x="0" y="0"/>
              <a:ext cx="5744685" cy="1074062"/>
              <a:chOff x="0" y="0"/>
              <a:chExt cx="5744684" cy="1074061"/>
            </a:xfrm>
          </p:grpSpPr>
          <p:sp>
            <p:nvSpPr>
              <p:cNvPr id="16" name="Rounded Rectangle">
                <a:extLst>
                  <a:ext uri="{FF2B5EF4-FFF2-40B4-BE49-F238E27FC236}">
                    <a16:creationId xmlns:a16="http://schemas.microsoft.com/office/drawing/2014/main" id="{07AB6BD9-92C7-4A0D-0D59-90BE67A43797}"/>
                  </a:ext>
                </a:extLst>
              </p:cNvPr>
              <p:cNvSpPr/>
              <p:nvPr/>
            </p:nvSpPr>
            <p:spPr>
              <a:xfrm>
                <a:off x="0" y="0"/>
                <a:ext cx="5744684" cy="107406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F18C54"/>
                  </a:gs>
                  <a:gs pos="50000">
                    <a:srgbClr val="F67B28"/>
                  </a:gs>
                  <a:gs pos="100000">
                    <a:srgbClr val="E46B1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0015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  <a:endParaRPr sz="2000">
                  <a:latin typeface="+mj-lt"/>
                </a:endParaRPr>
              </a:p>
            </p:txBody>
          </p:sp>
          <p:sp>
            <p:nvSpPr>
              <p:cNvPr id="17" name="Strategic planning: involving the entire organisation">
                <a:extLst>
                  <a:ext uri="{FF2B5EF4-FFF2-40B4-BE49-F238E27FC236}">
                    <a16:creationId xmlns:a16="http://schemas.microsoft.com/office/drawing/2014/main" id="{6AE4921E-B1BF-983D-CC20-EC5DBA492ED0}"/>
                  </a:ext>
                </a:extLst>
              </p:cNvPr>
              <p:cNvSpPr txBox="1"/>
              <p:nvPr/>
            </p:nvSpPr>
            <p:spPr>
              <a:xfrm>
                <a:off x="52428" y="119173"/>
                <a:ext cx="5639824" cy="8357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2870" tIns="102870" rIns="102870" bIns="102870" numCol="1" anchor="ctr">
                <a:spAutoFit/>
              </a:bodyPr>
              <a:lstStyle/>
              <a:p>
                <a:pPr defTabSz="1200150">
                  <a:lnSpc>
                    <a:spcPct val="90000"/>
                  </a:lnSpc>
                  <a:spcBef>
                    <a:spcPts val="1100"/>
                  </a:spcBef>
                  <a:defRPr sz="2700" b="1">
                    <a:solidFill>
                      <a:srgbClr val="FFFFFF"/>
                    </a:solidFill>
                  </a:defRPr>
                </a:pPr>
                <a:r>
                  <a:rPr sz="2000" dirty="0">
                    <a:latin typeface="+mj-lt"/>
                  </a:rPr>
                  <a:t>Strategic planning:</a:t>
                </a:r>
                <a:r>
                  <a:rPr sz="2000" b="0" dirty="0">
                    <a:latin typeface="+mj-lt"/>
                  </a:rPr>
                  <a:t> involving the entire </a:t>
                </a:r>
                <a:r>
                  <a:rPr sz="2000" b="0" dirty="0" err="1">
                    <a:latin typeface="+mj-lt"/>
                  </a:rPr>
                  <a:t>organisation</a:t>
                </a:r>
                <a:endParaRPr sz="2000" b="0" dirty="0">
                  <a:latin typeface="+mj-lt"/>
                </a:endParaRPr>
              </a:p>
            </p:txBody>
          </p:sp>
        </p:grp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505BD7F9-3071-CD7C-1788-046A1F869A39}"/>
                </a:ext>
              </a:extLst>
            </p:cNvPr>
            <p:cNvGrpSpPr/>
            <p:nvPr/>
          </p:nvGrpSpPr>
          <p:grpSpPr>
            <a:xfrm>
              <a:off x="0" y="1151819"/>
              <a:ext cx="5744685" cy="1074062"/>
              <a:chOff x="0" y="0"/>
              <a:chExt cx="5744684" cy="1074061"/>
            </a:xfrm>
          </p:grpSpPr>
          <p:sp>
            <p:nvSpPr>
              <p:cNvPr id="14" name="Rounded Rectangle">
                <a:extLst>
                  <a:ext uri="{FF2B5EF4-FFF2-40B4-BE49-F238E27FC236}">
                    <a16:creationId xmlns:a16="http://schemas.microsoft.com/office/drawing/2014/main" id="{7D43B7E4-B310-5B5E-35CE-2D74629C9C2D}"/>
                  </a:ext>
                </a:extLst>
              </p:cNvPr>
              <p:cNvSpPr/>
              <p:nvPr/>
            </p:nvSpPr>
            <p:spPr>
              <a:xfrm>
                <a:off x="0" y="0"/>
                <a:ext cx="5744684" cy="107406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CB8F81"/>
                  </a:gs>
                  <a:gs pos="50000">
                    <a:srgbClr val="C97E6B"/>
                  </a:gs>
                  <a:gs pos="100000">
                    <a:srgbClr val="B66D5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0015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  <a:endParaRPr sz="2000">
                  <a:latin typeface="+mj-lt"/>
                </a:endParaRPr>
              </a:p>
            </p:txBody>
          </p:sp>
          <p:sp>
            <p:nvSpPr>
              <p:cNvPr id="15" name="Tactical planning: involving selected areas of the organisation">
                <a:extLst>
                  <a:ext uri="{FF2B5EF4-FFF2-40B4-BE49-F238E27FC236}">
                    <a16:creationId xmlns:a16="http://schemas.microsoft.com/office/drawing/2014/main" id="{372BAD9F-3286-B3C2-63D8-8625FE5D0095}"/>
                  </a:ext>
                </a:extLst>
              </p:cNvPr>
              <p:cNvSpPr txBox="1"/>
              <p:nvPr/>
            </p:nvSpPr>
            <p:spPr>
              <a:xfrm>
                <a:off x="52429" y="143563"/>
                <a:ext cx="5639824" cy="7869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2870" tIns="102870" rIns="102870" bIns="102870" numCol="1" anchor="ctr">
                <a:spAutoFit/>
              </a:bodyPr>
              <a:lstStyle/>
              <a:p>
                <a:pPr defTabSz="1200150">
                  <a:lnSpc>
                    <a:spcPct val="90000"/>
                  </a:lnSpc>
                  <a:spcBef>
                    <a:spcPts val="1100"/>
                  </a:spcBef>
                  <a:defRPr sz="2700" b="1">
                    <a:solidFill>
                      <a:srgbClr val="FFFFFF"/>
                    </a:solidFill>
                  </a:defRPr>
                </a:pPr>
                <a:r>
                  <a:rPr sz="2000">
                    <a:latin typeface="+mj-lt"/>
                  </a:rPr>
                  <a:t>Tactical planning:</a:t>
                </a:r>
                <a:r>
                  <a:rPr sz="2000" b="0">
                    <a:latin typeface="+mj-lt"/>
                  </a:rPr>
                  <a:t> involving selected areas of the organisation</a:t>
                </a:r>
              </a:p>
            </p:txBody>
          </p:sp>
        </p:grpSp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3A025C34-3B22-242E-3A0F-4F683E94190C}"/>
                </a:ext>
              </a:extLst>
            </p:cNvPr>
            <p:cNvGrpSpPr/>
            <p:nvPr/>
          </p:nvGrpSpPr>
          <p:grpSpPr>
            <a:xfrm>
              <a:off x="0" y="2303640"/>
              <a:ext cx="5744685" cy="1074062"/>
              <a:chOff x="0" y="0"/>
              <a:chExt cx="5744684" cy="1074061"/>
            </a:xfrm>
          </p:grpSpPr>
          <p:sp>
            <p:nvSpPr>
              <p:cNvPr id="12" name="Rounded Rectangle">
                <a:extLst>
                  <a:ext uri="{FF2B5EF4-FFF2-40B4-BE49-F238E27FC236}">
                    <a16:creationId xmlns:a16="http://schemas.microsoft.com/office/drawing/2014/main" id="{BCA2F862-7D00-9244-9569-C4547D08A714}"/>
                  </a:ext>
                </a:extLst>
              </p:cNvPr>
              <p:cNvSpPr/>
              <p:nvPr/>
            </p:nvSpPr>
            <p:spPr>
              <a:xfrm>
                <a:off x="0" y="0"/>
                <a:ext cx="5744684" cy="1074061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2929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200150">
                  <a:lnSpc>
                    <a:spcPct val="90000"/>
                  </a:lnSpc>
                  <a:spcBef>
                    <a:spcPts val="1100"/>
                  </a:spcBef>
                  <a:defRPr sz="2800">
                    <a:solidFill>
                      <a:srgbClr val="FFFFFF"/>
                    </a:solidFill>
                  </a:defRPr>
                </a:pPr>
                <a:endParaRPr sz="2000">
                  <a:latin typeface="+mj-lt"/>
                </a:endParaRPr>
              </a:p>
            </p:txBody>
          </p:sp>
          <p:sp>
            <p:nvSpPr>
              <p:cNvPr id="13" name="Operational plan: providing resource allocation to each part of tactical plans">
                <a:extLst>
                  <a:ext uri="{FF2B5EF4-FFF2-40B4-BE49-F238E27FC236}">
                    <a16:creationId xmlns:a16="http://schemas.microsoft.com/office/drawing/2014/main" id="{6E1D3FCB-9C7B-2AA8-F287-E59E7CD86651}"/>
                  </a:ext>
                </a:extLst>
              </p:cNvPr>
              <p:cNvSpPr txBox="1"/>
              <p:nvPr/>
            </p:nvSpPr>
            <p:spPr>
              <a:xfrm>
                <a:off x="52429" y="143563"/>
                <a:ext cx="5639824" cy="7869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02870" tIns="102870" rIns="102870" bIns="102870" numCol="1" anchor="ctr">
                <a:spAutoFit/>
              </a:bodyPr>
              <a:lstStyle/>
              <a:p>
                <a:pPr defTabSz="1200150">
                  <a:lnSpc>
                    <a:spcPct val="90000"/>
                  </a:lnSpc>
                  <a:spcBef>
                    <a:spcPts val="1100"/>
                  </a:spcBef>
                  <a:defRPr sz="2700" b="1">
                    <a:solidFill>
                      <a:srgbClr val="FFFFFF"/>
                    </a:solidFill>
                  </a:defRPr>
                </a:pPr>
                <a:r>
                  <a:rPr sz="2000" dirty="0">
                    <a:latin typeface="+mj-lt"/>
                  </a:rPr>
                  <a:t>Operational plan:</a:t>
                </a:r>
                <a:r>
                  <a:rPr sz="2000" b="0" dirty="0">
                    <a:latin typeface="+mj-lt"/>
                  </a:rPr>
                  <a:t> providing resource allocation to each part of tactical plans</a:t>
                </a:r>
              </a:p>
            </p:txBody>
          </p:sp>
        </p:grpSp>
      </p:grpSp>
      <p:sp>
        <p:nvSpPr>
          <p:cNvPr id="38" name="TextBox 7">
            <a:extLst>
              <a:ext uri="{FF2B5EF4-FFF2-40B4-BE49-F238E27FC236}">
                <a16:creationId xmlns:a16="http://schemas.microsoft.com/office/drawing/2014/main" id="{D9DEA563-3B88-E2BE-E1DA-ABA58A8AC10F}"/>
              </a:ext>
            </a:extLst>
          </p:cNvPr>
          <p:cNvSpPr txBox="1"/>
          <p:nvPr/>
        </p:nvSpPr>
        <p:spPr>
          <a:xfrm>
            <a:off x="10822537" y="6492875"/>
            <a:ext cx="951541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 cap="all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ACKOFF (1999)</a:t>
            </a:r>
          </a:p>
        </p:txBody>
      </p:sp>
    </p:spTree>
    <p:extLst>
      <p:ext uri="{BB962C8B-B14F-4D97-AF65-F5344CB8AC3E}">
        <p14:creationId xmlns:p14="http://schemas.microsoft.com/office/powerpoint/2010/main" val="1215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1666</Words>
  <Application>Microsoft Macintosh PowerPoint</Application>
  <PresentationFormat>Ecrã Panorâmico</PresentationFormat>
  <Paragraphs>170</Paragraphs>
  <Slides>25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Introduction to strategic planning</vt:lpstr>
      <vt:lpstr>Structure</vt:lpstr>
      <vt:lpstr>1. Description</vt:lpstr>
      <vt:lpstr>2. Didactical form and Assessment method</vt:lpstr>
      <vt:lpstr>3. Strategy | 3.1. What does it mean?</vt:lpstr>
      <vt:lpstr>4. Strategic planning | 4.1. What is strategic planning?</vt:lpstr>
      <vt:lpstr>4. Strategic planning | 4.1. What is strategic planning?</vt:lpstr>
      <vt:lpstr>4. Strategic planning | 4.1. What is strategic planning?</vt:lpstr>
      <vt:lpstr>4. Strategic planning | 4.2. Levels of strategic planning</vt:lpstr>
      <vt:lpstr>5. Generic strategies model | 5.1. Model and definitions</vt:lpstr>
      <vt:lpstr>5. Generic strategies model | 5.1. Model and definitions</vt:lpstr>
      <vt:lpstr>5. Generic strategies model | 5.2. Competitive advantage versus Comparative advantage</vt:lpstr>
      <vt:lpstr>5. Generic strategies model | 5.2. Competitive advantage versus Comparative advantage</vt:lpstr>
      <vt:lpstr>6. Strategy stages | 6.1. Product life-cycle strategies</vt:lpstr>
      <vt:lpstr>6. Strategy stages | 6.1. Product life-cycle strategies</vt:lpstr>
      <vt:lpstr>6. Strategy stages | 6.1. Product life-cycle strategies</vt:lpstr>
      <vt:lpstr>6. Strategy stages | 6.1. Product life-cycle strategies</vt:lpstr>
      <vt:lpstr>6. Strategy stages | 6.1. Product life-cycle strategies</vt:lpstr>
      <vt:lpstr>6. Strategy stages | 6.1. Product life-cycle strategies</vt:lpstr>
      <vt:lpstr>6. Strategy stages | 6.1. Product life-cycle strategies</vt:lpstr>
      <vt:lpstr>6. Strategy stages | 6.1. Product life-cycle strategies</vt:lpstr>
      <vt:lpstr>6. Strategy stages | 6.1. Product life-cycle strategies</vt:lpstr>
      <vt:lpstr>6. Strategy stages | 6.1. The 10 stages of strategic planning</vt:lpstr>
      <vt:lpstr>7. Wrapping up: Reviewing strategic planning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 Davidavičienė</dc:creator>
  <cp:lastModifiedBy>Teresa Cunha</cp:lastModifiedBy>
  <cp:revision>13</cp:revision>
  <dcterms:created xsi:type="dcterms:W3CDTF">2022-02-21T07:31:55Z</dcterms:created>
  <dcterms:modified xsi:type="dcterms:W3CDTF">2022-04-22T10:06:15Z</dcterms:modified>
</cp:coreProperties>
</file>