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0"/>
  </p:notesMasterIdLst>
  <p:sldIdLst>
    <p:sldId id="256" r:id="rId5"/>
    <p:sldId id="257" r:id="rId6"/>
    <p:sldId id="286" r:id="rId7"/>
    <p:sldId id="316" r:id="rId8"/>
    <p:sldId id="317" r:id="rId9"/>
    <p:sldId id="402" r:id="rId10"/>
    <p:sldId id="403" r:id="rId11"/>
    <p:sldId id="321" r:id="rId12"/>
    <p:sldId id="392" r:id="rId13"/>
    <p:sldId id="296" r:id="rId14"/>
    <p:sldId id="404" r:id="rId15"/>
    <p:sldId id="401" r:id="rId16"/>
    <p:sldId id="385" r:id="rId17"/>
    <p:sldId id="263" r:id="rId18"/>
    <p:sldId id="298" r:id="rId19"/>
    <p:sldId id="303" r:id="rId20"/>
    <p:sldId id="305" r:id="rId21"/>
    <p:sldId id="304" r:id="rId22"/>
    <p:sldId id="306" r:id="rId23"/>
    <p:sldId id="307" r:id="rId24"/>
    <p:sldId id="308" r:id="rId25"/>
    <p:sldId id="309" r:id="rId26"/>
    <p:sldId id="310" r:id="rId27"/>
    <p:sldId id="387" r:id="rId28"/>
    <p:sldId id="312" r:id="rId29"/>
    <p:sldId id="313" r:id="rId30"/>
    <p:sldId id="314" r:id="rId31"/>
    <p:sldId id="315" r:id="rId32"/>
    <p:sldId id="406" r:id="rId33"/>
    <p:sldId id="287" r:id="rId34"/>
    <p:sldId id="382" r:id="rId35"/>
    <p:sldId id="288" r:id="rId36"/>
    <p:sldId id="322" r:id="rId37"/>
    <p:sldId id="394" r:id="rId38"/>
    <p:sldId id="395" r:id="rId39"/>
    <p:sldId id="396" r:id="rId40"/>
    <p:sldId id="397" r:id="rId41"/>
    <p:sldId id="398" r:id="rId42"/>
    <p:sldId id="399" r:id="rId43"/>
    <p:sldId id="400" r:id="rId44"/>
    <p:sldId id="289" r:id="rId45"/>
    <p:sldId id="290" r:id="rId46"/>
    <p:sldId id="383" r:id="rId47"/>
    <p:sldId id="384" r:id="rId48"/>
    <p:sldId id="293" r:id="rId49"/>
    <p:sldId id="393" r:id="rId50"/>
    <p:sldId id="258" r:id="rId51"/>
    <p:sldId id="264" r:id="rId52"/>
    <p:sldId id="277" r:id="rId53"/>
    <p:sldId id="273" r:id="rId54"/>
    <p:sldId id="266" r:id="rId55"/>
    <p:sldId id="262" r:id="rId56"/>
    <p:sldId id="267" r:id="rId57"/>
    <p:sldId id="268" r:id="rId58"/>
    <p:sldId id="269" r:id="rId59"/>
    <p:sldId id="294" r:id="rId60"/>
    <p:sldId id="320" r:id="rId61"/>
    <p:sldId id="279" r:id="rId62"/>
    <p:sldId id="281" r:id="rId63"/>
    <p:sldId id="280" r:id="rId64"/>
    <p:sldId id="283" r:id="rId65"/>
    <p:sldId id="282" r:id="rId66"/>
    <p:sldId id="270" r:id="rId67"/>
    <p:sldId id="275" r:id="rId68"/>
    <p:sldId id="265" r:id="rId69"/>
    <p:sldId id="274" r:id="rId70"/>
    <p:sldId id="276" r:id="rId71"/>
    <p:sldId id="278" r:id="rId72"/>
    <p:sldId id="272" r:id="rId73"/>
    <p:sldId id="319" r:id="rId74"/>
    <p:sldId id="381" r:id="rId75"/>
    <p:sldId id="388" r:id="rId76"/>
    <p:sldId id="323" r:id="rId77"/>
    <p:sldId id="369" r:id="rId78"/>
    <p:sldId id="379" r:id="rId79"/>
    <p:sldId id="380" r:id="rId80"/>
    <p:sldId id="370" r:id="rId81"/>
    <p:sldId id="325" r:id="rId82"/>
    <p:sldId id="390" r:id="rId83"/>
    <p:sldId id="391" r:id="rId84"/>
    <p:sldId id="409" r:id="rId85"/>
    <p:sldId id="410" r:id="rId86"/>
    <p:sldId id="408" r:id="rId87"/>
    <p:sldId id="407" r:id="rId88"/>
    <p:sldId id="405" r:id="rId8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 Aretz" initials="BA" lastIdx="25" clrIdx="0">
    <p:extLst>
      <p:ext uri="{19B8F6BF-5375-455C-9EA6-DF929625EA0E}">
        <p15:presenceInfo xmlns:p15="http://schemas.microsoft.com/office/powerpoint/2012/main" userId="Britta Aretz" providerId="None"/>
      </p:ext>
    </p:extLst>
  </p:cmAuthor>
  <p:cmAuthor id="2" name="Philippa Bernard" initials="PB" lastIdx="6" clrIdx="1">
    <p:extLst>
      <p:ext uri="{19B8F6BF-5375-455C-9EA6-DF929625EA0E}">
        <p15:presenceInfo xmlns:p15="http://schemas.microsoft.com/office/powerpoint/2012/main" userId="S::philippa@domhan-vision.com::e8b290d1-3150-4ee1-a324-caaf74b69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F214-0045-91AC-80EB-014F89C55130}" v="57" dt="2022-04-22T13:57:32.245"/>
    <p1510:client id="{0BA856E4-D9B8-26C4-1B1A-804607A28630}" v="59" dt="2022-04-25T06:55:09.723"/>
    <p1510:client id="{15AEEBCA-F051-5D6B-9D2D-691F744B7456}" v="197" dt="2022-04-24T16:52:05.786"/>
    <p1510:client id="{2F67CF36-E412-2958-5AD2-B6F8596CD9F4}" v="13" dt="2022-04-24T08:57:06.949"/>
    <p1510:client id="{30848B75-CD76-4584-ABB4-F499D1FBB32A}" vWet="2" dt="2022-04-25T06:47:58.661"/>
    <p1510:client id="{44EEF3A2-596B-044C-2CB5-79B016FACD70}" v="172" dt="2022-04-24T12:49:05.374"/>
    <p1510:client id="{59C67DA6-5564-7477-A1D7-4DC581569A11}" v="11" dt="2022-04-25T06:58:20.652"/>
    <p1510:client id="{7CEE789E-7B23-8743-D9F7-511244A8C31E}" v="120" dt="2022-04-24T10:59:43.838"/>
    <p1510:client id="{879099EB-A169-56AE-61B7-B61920A730C8}" v="49" dt="2022-04-24T09:35:03.501"/>
    <p1510:client id="{963381A2-A758-DAC4-0998-D6C7653EC79D}" v="3" dt="2022-04-25T07:42:47.257"/>
    <p1510:client id="{9883CE62-E91A-9D43-B0DD-8FFCBD785FEF}" v="5" dt="2022-04-22T12:12:00.554"/>
    <p1510:client id="{9F4E62A7-D6F5-6C6E-87C5-57546443D306}" v="101" dt="2022-04-24T11:14:23.646"/>
    <p1510:client id="{B6F9A031-72CC-42D9-9990-ED3C21DAA353}" v="45" dt="2022-04-25T06:37:16.742"/>
    <p1510:client id="{D88F90A5-349B-BCAC-0BC3-F4FC540899B0}" v="5" dt="2022-04-22T13:14:14.530"/>
    <p1510:client id="{F93A08A2-42A6-59EA-913A-23112FD4A7ED}" v="31" dt="2022-04-24T09:31:37.670"/>
    <p1510:client id="{FC738BE3-9F2D-3A86-D9B0-B67A06BFD4B1}" v="5" dt="2022-04-24T18:21:01.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78EDE-E86E-4B51-A533-7EF602A56C09}" type="datetimeFigureOut">
              <a:rPr lang="de-DE" smtClean="0"/>
              <a:t>24.05.2022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A69EC-EBD6-4F73-A8CF-FA74D3A445F8}" type="slidenum">
              <a:rPr lang="de-DE" smtClean="0"/>
              <a:t>‹#›</a:t>
            </a:fld>
            <a:endParaRPr lang="de-DE"/>
          </a:p>
        </p:txBody>
      </p:sp>
    </p:spTree>
    <p:extLst>
      <p:ext uri="{BB962C8B-B14F-4D97-AF65-F5344CB8AC3E}">
        <p14:creationId xmlns:p14="http://schemas.microsoft.com/office/powerpoint/2010/main" val="149287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mallbusiness.chron.com/advantages-disadvantages-external-financing-10033.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mallbusiness.chron.com/advantages-disadvantages-external-financing-10033.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usevox.com/digital-fundraising/#:~:text=The%20Digital%20Fundraising%20Methodology%201%20Improve%20Retention.%20Digital,Adaptability.%20...%205%20Peer%20to%20Peer%20Fundraising.%2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capterra.com/startup-investme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linkedin.com/pulse/how-spend-your-startups-initial-investment-yakshit-chaudhary-"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ultural-storytelling.eu/2021/10/14/456/"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undraising123.org/files/NFG-Recurring-Giving-Guide.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otentash.com/2022/01/17/pros-crowd-funding-cons-finance/#:~:text=10%20Pros%20And%20Cons%20Of%20Crowdfunding%201%20PROS%3A,10%20Accounting%20and%20Administration.%20...%20More%20items...%2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ivewp.com/8-donation-ecard-fundraising-campaign-ideas/#:~:text=Donation%20eCards%20are%20a%20great%20way%20to%20increase,can%20set%20up%20campaigns%20with%20an%20eCard%20option.?msclkid=410ba5b7bbbf11ec9e2901c915e67f63"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ticles.bplans.com/the-key-elements-of-the-financial-pl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rticles.bplans.com/the-key-elements-of-the-financial-pl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capterra.com/startup-invest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1" i="0">
                <a:solidFill>
                  <a:srgbClr val="000000"/>
                </a:solidFill>
                <a:effectLst/>
                <a:latin typeface="Times New Roman" panose="02020603050405020304" pitchFamily="18" charset="0"/>
              </a:rPr>
              <a:t>Startup. Deliverable Learning unit 2: </a:t>
            </a:r>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Fundraising strategy, identifying needs, specifying the methods of fundraising and fundraising campaigns (online and offline).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Marketing plan.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Potential opportunities for social finance and the social impact expected. </a:t>
            </a:r>
          </a:p>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1" i="0" err="1">
                <a:solidFill>
                  <a:srgbClr val="000000"/>
                </a:solidFill>
                <a:effectLst/>
                <a:latin typeface="Times New Roman" panose="02020603050405020304" pitchFamily="18" charset="0"/>
              </a:rPr>
              <a:t>Unten</a:t>
            </a:r>
            <a:r>
              <a:rPr lang="en-US" sz="1800" b="1" i="0">
                <a:solidFill>
                  <a:srgbClr val="000000"/>
                </a:solidFill>
                <a:effectLst/>
                <a:latin typeface="Times New Roman" panose="02020603050405020304" pitchFamily="18" charset="0"/>
              </a:rPr>
              <a:t> </a:t>
            </a:r>
            <a:r>
              <a:rPr lang="en-US" sz="1800" b="1" i="0" err="1">
                <a:solidFill>
                  <a:srgbClr val="000000"/>
                </a:solidFill>
                <a:effectLst/>
                <a:latin typeface="Times New Roman" panose="02020603050405020304" pitchFamily="18" charset="0"/>
              </a:rPr>
              <a:t>steht</a:t>
            </a:r>
            <a:r>
              <a:rPr lang="en-US" sz="1800" b="1" i="0">
                <a:solidFill>
                  <a:srgbClr val="000000"/>
                </a:solidFill>
                <a:effectLst/>
                <a:latin typeface="Times New Roman" panose="02020603050405020304" pitchFamily="18" charset="0"/>
              </a:rPr>
              <a:t>: Specific </a:t>
            </a:r>
            <a:r>
              <a:rPr lang="en-US" sz="1800" b="0" i="0">
                <a:solidFill>
                  <a:srgbClr val="000000"/>
                </a:solidFill>
                <a:effectLst/>
                <a:latin typeface="Times New Roman" panose="02020603050405020304" pitchFamily="18" charset="0"/>
              </a:rPr>
              <a:t>l</a:t>
            </a:r>
            <a:r>
              <a:rPr lang="en-US" sz="1800" b="1" i="0">
                <a:solidFill>
                  <a:srgbClr val="000000"/>
                </a:solidFill>
                <a:effectLst/>
                <a:latin typeface="Times New Roman" panose="02020603050405020304" pitchFamily="18" charset="0"/>
              </a:rPr>
              <a:t>earning unit content:</a:t>
            </a:r>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US" sz="1800" b="0" i="0" strike="sngStrike">
                <a:solidFill>
                  <a:srgbClr val="000000"/>
                </a:solidFill>
                <a:effectLst/>
                <a:latin typeface="Times New Roman" panose="02020603050405020304" pitchFamily="18" charset="0"/>
              </a:rPr>
              <a:t>Social business economy</a:t>
            </a:r>
            <a:r>
              <a:rPr lang="en-US" sz="1800" b="0" i="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en-US" sz="1800" b="0" i="0" strike="sngStrike" err="1">
                <a:solidFill>
                  <a:srgbClr val="000000"/>
                </a:solidFill>
                <a:effectLst/>
                <a:latin typeface="Times New Roman" panose="02020603050405020304" pitchFamily="18" charset="0"/>
              </a:rPr>
              <a:t>Analyse</a:t>
            </a:r>
            <a:r>
              <a:rPr lang="en-US" sz="1800" b="0" i="0" strike="sngStrike">
                <a:solidFill>
                  <a:srgbClr val="000000"/>
                </a:solidFill>
                <a:effectLst/>
                <a:latin typeface="Times New Roman" panose="02020603050405020304" pitchFamily="18" charset="0"/>
              </a:rPr>
              <a:t> stages of social entrepreneurship and potential opportunities of social finance.</a:t>
            </a:r>
            <a:r>
              <a:rPr lang="en-US" sz="1800" b="0" i="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en-US" sz="1800" b="0" i="0" strike="sngStrike">
                <a:solidFill>
                  <a:srgbClr val="000000"/>
                </a:solidFill>
                <a:effectLst/>
                <a:latin typeface="Times New Roman" panose="02020603050405020304" pitchFamily="18" charset="0"/>
              </a:rPr>
              <a:t>Digital</a:t>
            </a:r>
            <a:r>
              <a:rPr lang="en-US" sz="1800" b="0" i="0">
                <a:solidFill>
                  <a:srgbClr val="000000"/>
                </a:solidFill>
                <a:effectLst/>
                <a:latin typeface="Times New Roman" panose="02020603050405020304" pitchFamily="18" charset="0"/>
              </a:rPr>
              <a:t> Marketing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Fundraising strategy.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Value proposition &amp; Social Impact Investment. </a:t>
            </a:r>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2</a:t>
            </a:fld>
            <a:endParaRPr lang="de-DE"/>
          </a:p>
        </p:txBody>
      </p:sp>
    </p:spTree>
    <p:extLst>
      <p:ext uri="{BB962C8B-B14F-4D97-AF65-F5344CB8AC3E}">
        <p14:creationId xmlns:p14="http://schemas.microsoft.com/office/powerpoint/2010/main" val="253246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BB9F7-DF82-684E-8382-D76C93A97909}"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21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www.investopedia.com</a:t>
            </a:r>
            <a:r>
              <a:rPr lang="en-GB"/>
              <a:t>/terms/m/</a:t>
            </a:r>
            <a:r>
              <a:rPr lang="en-GB" err="1"/>
              <a:t>marketing-plan.asp#toc-what-is-a-marketing-plan</a:t>
            </a:r>
            <a:endParaRPr lang="en-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BB9F7-DF82-684E-8382-D76C93A97909}"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82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From </a:t>
            </a:r>
            <a:r>
              <a:rPr lang="en-US" err="1">
                <a:ea typeface="Calibri"/>
                <a:cs typeface="Calibri"/>
              </a:rPr>
              <a:t>TrENDI</a:t>
            </a:r>
            <a:r>
              <a:rPr lang="en-US">
                <a:ea typeface="Calibri"/>
                <a:cs typeface="Calibri"/>
              </a:rPr>
              <a:t> pp of Marketing</a:t>
            </a:r>
          </a:p>
        </p:txBody>
      </p:sp>
      <p:sp>
        <p:nvSpPr>
          <p:cNvPr id="4" name="Slide Number Placeholder 3"/>
          <p:cNvSpPr>
            <a:spLocks noGrp="1"/>
          </p:cNvSpPr>
          <p:nvPr>
            <p:ph type="sldNum" sz="quarter" idx="5"/>
          </p:nvPr>
        </p:nvSpPr>
        <p:spPr/>
        <p:txBody>
          <a:bodyPr/>
          <a:lstStyle/>
          <a:p>
            <a:fld id="{165A69EC-EBD6-4F73-A8CF-FA74D3A445F8}" type="slidenum">
              <a:rPr lang="de-DE" smtClean="0"/>
              <a:t>25</a:t>
            </a:fld>
            <a:endParaRPr lang="de-DE"/>
          </a:p>
        </p:txBody>
      </p:sp>
    </p:spTree>
    <p:extLst>
      <p:ext uri="{BB962C8B-B14F-4D97-AF65-F5344CB8AC3E}">
        <p14:creationId xmlns:p14="http://schemas.microsoft.com/office/powerpoint/2010/main" val="177623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latana.com</a:t>
            </a:r>
            <a:r>
              <a:rPr lang="en-GB"/>
              <a:t>/post/online-vs-offline-brand-marketing/</a:t>
            </a:r>
            <a:endParaRPr lang="en-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BB9F7-DF82-684E-8382-D76C93A97909}"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94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BB9F7-DF82-684E-8382-D76C93A97909}"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99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 TO CHOOSE THE BEST FUNDING PATH FOR YOUR STARTUP // © COPYRIGHT 2015 LIGHTER CAPITAL – See for more great graphics!</a:t>
            </a:r>
            <a:endParaRPr lang="de-DE"/>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33</a:t>
            </a:fld>
            <a:endParaRPr lang="de-DE"/>
          </a:p>
        </p:txBody>
      </p:sp>
    </p:spTree>
    <p:extLst>
      <p:ext uri="{BB962C8B-B14F-4D97-AF65-F5344CB8AC3E}">
        <p14:creationId xmlns:p14="http://schemas.microsoft.com/office/powerpoint/2010/main" val="257995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fontAlgn="base"/>
            <a:r>
              <a:rPr lang="en-GB" b="1" i="0" u="none" strike="noStrike">
                <a:solidFill>
                  <a:srgbClr val="000000"/>
                </a:solidFill>
                <a:effectLst/>
                <a:latin typeface="Calibri" panose="020F0502020204030204" pitchFamily="34" charset="0"/>
              </a:rPr>
              <a:t>Reading</a:t>
            </a:r>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GB" b="0" i="0" u="sng" strike="noStrike">
                <a:solidFill>
                  <a:srgbClr val="0563C1"/>
                </a:solidFill>
                <a:effectLst/>
                <a:latin typeface="Calibri" panose="020F0502020204030204" pitchFamily="34" charset="0"/>
                <a:hlinkClick r:id="rId3"/>
              </a:rPr>
              <a:t>https://smallbusiness.chron.com/advantages-disadvantages-external-financing-10033.html</a:t>
            </a:r>
            <a:r>
              <a:rPr lang="en-GB" b="0" i="0" u="none" strike="noStrike">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41</a:t>
            </a:fld>
            <a:endParaRPr lang="de-DE"/>
          </a:p>
        </p:txBody>
      </p:sp>
    </p:spTree>
    <p:extLst>
      <p:ext uri="{BB962C8B-B14F-4D97-AF65-F5344CB8AC3E}">
        <p14:creationId xmlns:p14="http://schemas.microsoft.com/office/powerpoint/2010/main" val="3608367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fontAlgn="base"/>
            <a:r>
              <a:rPr lang="en-GB" b="1" i="0" u="none" strike="noStrike">
                <a:solidFill>
                  <a:srgbClr val="000000"/>
                </a:solidFill>
                <a:effectLst/>
                <a:latin typeface="Calibri" panose="020F0502020204030204" pitchFamily="34" charset="0"/>
              </a:rPr>
              <a:t>Reading</a:t>
            </a:r>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GB" b="0" i="0" u="sng" strike="noStrike">
                <a:solidFill>
                  <a:srgbClr val="0563C1"/>
                </a:solidFill>
                <a:effectLst/>
                <a:latin typeface="Calibri" panose="020F0502020204030204" pitchFamily="34" charset="0"/>
                <a:hlinkClick r:id="rId3"/>
              </a:rPr>
              <a:t>https://smallbusiness.chron.com/advantages-disadvantages-external-financing-10033.html</a:t>
            </a:r>
            <a:r>
              <a:rPr lang="en-GB" b="0" i="0" u="none" strike="noStrike">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42</a:t>
            </a:fld>
            <a:endParaRPr lang="de-DE"/>
          </a:p>
        </p:txBody>
      </p:sp>
    </p:spTree>
    <p:extLst>
      <p:ext uri="{BB962C8B-B14F-4D97-AF65-F5344CB8AC3E}">
        <p14:creationId xmlns:p14="http://schemas.microsoft.com/office/powerpoint/2010/main" val="119276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46</a:t>
            </a:fld>
            <a:endParaRPr lang="de-DE"/>
          </a:p>
        </p:txBody>
      </p:sp>
    </p:spTree>
    <p:extLst>
      <p:ext uri="{BB962C8B-B14F-4D97-AF65-F5344CB8AC3E}">
        <p14:creationId xmlns:p14="http://schemas.microsoft.com/office/powerpoint/2010/main" val="380355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Digital Fundraising for Nonprofits and Charities | </a:t>
            </a:r>
            <a:r>
              <a:rPr lang="en-US" err="1">
                <a:hlinkClick r:id="rId3"/>
              </a:rPr>
              <a:t>CauseVox</a:t>
            </a: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48</a:t>
            </a:fld>
            <a:endParaRPr lang="de-DE"/>
          </a:p>
        </p:txBody>
      </p:sp>
    </p:spTree>
    <p:extLst>
      <p:ext uri="{BB962C8B-B14F-4D97-AF65-F5344CB8AC3E}">
        <p14:creationId xmlns:p14="http://schemas.microsoft.com/office/powerpoint/2010/main" val="34632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How to Spend Your Startup’s Initial Investment (capterra.com)</a:t>
            </a:r>
            <a:endParaRPr lang="en-US"/>
          </a:p>
          <a:p>
            <a:r>
              <a:rPr lang="en-US">
                <a:hlinkClick r:id="rId4"/>
              </a:rPr>
              <a:t>How to Spend Your Startup’s Initial Investment (linkedin.com)</a:t>
            </a: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4</a:t>
            </a:fld>
            <a:endParaRPr lang="de-DE"/>
          </a:p>
        </p:txBody>
      </p:sp>
    </p:spTree>
    <p:extLst>
      <p:ext uri="{BB962C8B-B14F-4D97-AF65-F5344CB8AC3E}">
        <p14:creationId xmlns:p14="http://schemas.microsoft.com/office/powerpoint/2010/main" val="373120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What is digital fundraising? | Synopsis (cultural-storytelling.eu)</a:t>
            </a: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50</a:t>
            </a:fld>
            <a:endParaRPr lang="de-DE"/>
          </a:p>
        </p:txBody>
      </p:sp>
    </p:spTree>
    <p:extLst>
      <p:ext uri="{BB962C8B-B14F-4D97-AF65-F5344CB8AC3E}">
        <p14:creationId xmlns:p14="http://schemas.microsoft.com/office/powerpoint/2010/main" val="174554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52</a:t>
            </a:fld>
            <a:endParaRPr lang="de-DE"/>
          </a:p>
        </p:txBody>
      </p:sp>
    </p:spTree>
    <p:extLst>
      <p:ext uri="{BB962C8B-B14F-4D97-AF65-F5344CB8AC3E}">
        <p14:creationId xmlns:p14="http://schemas.microsoft.com/office/powerpoint/2010/main" val="2060053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54</a:t>
            </a:fld>
            <a:endParaRPr lang="de-DE"/>
          </a:p>
        </p:txBody>
      </p:sp>
    </p:spTree>
    <p:extLst>
      <p:ext uri="{BB962C8B-B14F-4D97-AF65-F5344CB8AC3E}">
        <p14:creationId xmlns:p14="http://schemas.microsoft.com/office/powerpoint/2010/main" val="100731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eBook: </a:t>
            </a:r>
            <a:r>
              <a:rPr lang="de-DE">
                <a:hlinkClick r:id="rId3"/>
              </a:rPr>
              <a:t>NFG-Recurring-Giving-Guide.pdf (fundraising123.org)</a:t>
            </a: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56</a:t>
            </a:fld>
            <a:endParaRPr lang="de-DE"/>
          </a:p>
        </p:txBody>
      </p:sp>
    </p:spTree>
    <p:extLst>
      <p:ext uri="{BB962C8B-B14F-4D97-AF65-F5344CB8AC3E}">
        <p14:creationId xmlns:p14="http://schemas.microsoft.com/office/powerpoint/2010/main" val="3830134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10 Pros And Cons Of Crowdfunding – </a:t>
            </a:r>
            <a:r>
              <a:rPr lang="en-US" err="1">
                <a:hlinkClick r:id="rId3"/>
              </a:rPr>
              <a:t>Potentash</a:t>
            </a:r>
            <a:endParaRPr lang="en-US"/>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62</a:t>
            </a:fld>
            <a:endParaRPr lang="de-DE"/>
          </a:p>
        </p:txBody>
      </p:sp>
    </p:spTree>
    <p:extLst>
      <p:ext uri="{BB962C8B-B14F-4D97-AF65-F5344CB8AC3E}">
        <p14:creationId xmlns:p14="http://schemas.microsoft.com/office/powerpoint/2010/main" val="414935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err="1"/>
              <a:t>eCard</a:t>
            </a:r>
            <a:r>
              <a:rPr lang="de-DE"/>
              <a:t> </a:t>
            </a:r>
            <a:r>
              <a:rPr lang="de-DE" err="1"/>
              <a:t>Campaigns</a:t>
            </a:r>
            <a:r>
              <a:rPr lang="de-DE"/>
              <a:t>: </a:t>
            </a:r>
            <a:r>
              <a:rPr lang="en-US">
                <a:hlinkClick r:id="rId3"/>
              </a:rPr>
              <a:t>8 Donation </a:t>
            </a:r>
            <a:r>
              <a:rPr lang="en-US" err="1">
                <a:hlinkClick r:id="rId3"/>
              </a:rPr>
              <a:t>eCard</a:t>
            </a:r>
            <a:r>
              <a:rPr lang="en-US">
                <a:hlinkClick r:id="rId3"/>
              </a:rPr>
              <a:t> Fundraising Campaign Ideas - </a:t>
            </a:r>
            <a:r>
              <a:rPr lang="en-US" err="1">
                <a:hlinkClick r:id="rId3"/>
              </a:rPr>
              <a:t>GiveWP</a:t>
            </a:r>
            <a:endParaRPr lang="de-DE"/>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63</a:t>
            </a:fld>
            <a:endParaRPr lang="de-DE"/>
          </a:p>
        </p:txBody>
      </p:sp>
    </p:spTree>
    <p:extLst>
      <p:ext uri="{BB962C8B-B14F-4D97-AF65-F5344CB8AC3E}">
        <p14:creationId xmlns:p14="http://schemas.microsoft.com/office/powerpoint/2010/main" val="1321066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This </a:t>
            </a:r>
            <a:r>
              <a:rPr lang="de-DE" err="1"/>
              <a:t>can</a:t>
            </a:r>
            <a:r>
              <a:rPr lang="de-DE"/>
              <a:t> </a:t>
            </a:r>
            <a:r>
              <a:rPr lang="de-DE" err="1"/>
              <a:t>go</a:t>
            </a:r>
            <a:r>
              <a:rPr lang="de-DE"/>
              <a:t> in </a:t>
            </a:r>
            <a:r>
              <a:rPr lang="de-DE" err="1"/>
              <a:t>the</a:t>
            </a:r>
            <a:r>
              <a:rPr lang="de-DE"/>
              <a:t> Word </a:t>
            </a:r>
            <a:r>
              <a:rPr lang="de-DE" err="1"/>
              <a:t>document</a:t>
            </a: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67</a:t>
            </a:fld>
            <a:endParaRPr lang="de-DE"/>
          </a:p>
        </p:txBody>
      </p:sp>
    </p:spTree>
    <p:extLst>
      <p:ext uri="{BB962C8B-B14F-4D97-AF65-F5344CB8AC3E}">
        <p14:creationId xmlns:p14="http://schemas.microsoft.com/office/powerpoint/2010/main" val="277718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1" i="0">
                <a:solidFill>
                  <a:srgbClr val="000000"/>
                </a:solidFill>
                <a:effectLst/>
                <a:latin typeface="Times New Roman" panose="02020603050405020304" pitchFamily="18" charset="0"/>
              </a:rPr>
              <a:t>Startup. Deliverable Learning unit 2: </a:t>
            </a:r>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Fundraising strategy, identifying needs, specifying the methods of fundraising and fundraising campaigns (online and offline).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Marketing plan.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Potential opportunities for social finance and the social impact expected. </a:t>
            </a:r>
          </a:p>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r>
              <a:rPr lang="en-US" sz="1800" b="1" i="0" err="1">
                <a:solidFill>
                  <a:srgbClr val="000000"/>
                </a:solidFill>
                <a:effectLst/>
                <a:latin typeface="Times New Roman" panose="02020603050405020304" pitchFamily="18" charset="0"/>
              </a:rPr>
              <a:t>Unten</a:t>
            </a:r>
            <a:r>
              <a:rPr lang="en-US" sz="1800" b="1" i="0">
                <a:solidFill>
                  <a:srgbClr val="000000"/>
                </a:solidFill>
                <a:effectLst/>
                <a:latin typeface="Times New Roman" panose="02020603050405020304" pitchFamily="18" charset="0"/>
              </a:rPr>
              <a:t> </a:t>
            </a:r>
            <a:r>
              <a:rPr lang="en-US" sz="1800" b="1" i="0" err="1">
                <a:solidFill>
                  <a:srgbClr val="000000"/>
                </a:solidFill>
                <a:effectLst/>
                <a:latin typeface="Times New Roman" panose="02020603050405020304" pitchFamily="18" charset="0"/>
              </a:rPr>
              <a:t>steht</a:t>
            </a:r>
            <a:r>
              <a:rPr lang="en-US" sz="1800" b="1" i="0">
                <a:solidFill>
                  <a:srgbClr val="000000"/>
                </a:solidFill>
                <a:effectLst/>
                <a:latin typeface="Times New Roman" panose="02020603050405020304" pitchFamily="18" charset="0"/>
              </a:rPr>
              <a:t>: Specific </a:t>
            </a:r>
            <a:r>
              <a:rPr lang="en-US" sz="1800" b="0" i="0">
                <a:solidFill>
                  <a:srgbClr val="000000"/>
                </a:solidFill>
                <a:effectLst/>
                <a:latin typeface="Times New Roman" panose="02020603050405020304" pitchFamily="18" charset="0"/>
              </a:rPr>
              <a:t>l</a:t>
            </a:r>
            <a:r>
              <a:rPr lang="en-US" sz="1800" b="1" i="0">
                <a:solidFill>
                  <a:srgbClr val="000000"/>
                </a:solidFill>
                <a:effectLst/>
                <a:latin typeface="Times New Roman" panose="02020603050405020304" pitchFamily="18" charset="0"/>
              </a:rPr>
              <a:t>earning unit content:</a:t>
            </a:r>
            <a:r>
              <a:rPr lang="en-US" sz="1800" b="0" i="0">
                <a:solidFill>
                  <a:srgbClr val="000000"/>
                </a:solidFill>
                <a:effectLst/>
                <a:latin typeface="Times New Roman" panose="02020603050405020304" pitchFamily="18" charset="0"/>
              </a:rPr>
              <a:t> </a:t>
            </a:r>
            <a:endParaRPr lang="en-US" b="0" i="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US" sz="1800" b="0" i="0" strike="sngStrike">
                <a:solidFill>
                  <a:srgbClr val="000000"/>
                </a:solidFill>
                <a:effectLst/>
                <a:latin typeface="Times New Roman" panose="02020603050405020304" pitchFamily="18" charset="0"/>
              </a:rPr>
              <a:t>Social business economy</a:t>
            </a:r>
            <a:r>
              <a:rPr lang="en-US" sz="1800" b="0" i="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en-US" sz="1800" b="0" i="0" strike="sngStrike" err="1">
                <a:solidFill>
                  <a:srgbClr val="000000"/>
                </a:solidFill>
                <a:effectLst/>
                <a:latin typeface="Times New Roman" panose="02020603050405020304" pitchFamily="18" charset="0"/>
              </a:rPr>
              <a:t>Analyse</a:t>
            </a:r>
            <a:r>
              <a:rPr lang="en-US" sz="1800" b="0" i="0" strike="sngStrike">
                <a:solidFill>
                  <a:srgbClr val="000000"/>
                </a:solidFill>
                <a:effectLst/>
                <a:latin typeface="Times New Roman" panose="02020603050405020304" pitchFamily="18" charset="0"/>
              </a:rPr>
              <a:t> stages of social entrepreneurship and potential opportunities of social finance.</a:t>
            </a:r>
            <a:r>
              <a:rPr lang="en-US" sz="1800" b="0" i="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en-US" sz="1800" b="0" i="0" strike="sngStrike">
                <a:solidFill>
                  <a:srgbClr val="000000"/>
                </a:solidFill>
                <a:effectLst/>
                <a:latin typeface="Times New Roman" panose="02020603050405020304" pitchFamily="18" charset="0"/>
              </a:rPr>
              <a:t>Digital</a:t>
            </a:r>
            <a:r>
              <a:rPr lang="en-US" sz="1800" b="0" i="0">
                <a:solidFill>
                  <a:srgbClr val="000000"/>
                </a:solidFill>
                <a:effectLst/>
                <a:latin typeface="Times New Roman" panose="02020603050405020304" pitchFamily="18" charset="0"/>
              </a:rPr>
              <a:t> Marketing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Fundraising strategy.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Value proposition &amp; Social Impact Investment. </a:t>
            </a:r>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70</a:t>
            </a:fld>
            <a:endParaRPr lang="de-DE"/>
          </a:p>
        </p:txBody>
      </p:sp>
    </p:spTree>
    <p:extLst>
      <p:ext uri="{BB962C8B-B14F-4D97-AF65-F5344CB8AC3E}">
        <p14:creationId xmlns:p14="http://schemas.microsoft.com/office/powerpoint/2010/main" val="293414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4292D"/>
                </a:solidFill>
                <a:effectLst/>
                <a:latin typeface="Mulish"/>
              </a:rPr>
              <a:t>Source: How to Write a Financial Plan for Your Small Business — 2022 Guide</a:t>
            </a:r>
          </a:p>
          <a:p>
            <a:r>
              <a:rPr lang="en-US">
                <a:hlinkClick r:id="rId3"/>
              </a:rPr>
              <a:t>6 Steps to Write a Comprehensive Financial Plan for Your Small Business (bplans.com)</a:t>
            </a:r>
            <a:endParaRPr lang="en-US"/>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6</a:t>
            </a:fld>
            <a:endParaRPr lang="de-DE"/>
          </a:p>
        </p:txBody>
      </p:sp>
    </p:spTree>
    <p:extLst>
      <p:ext uri="{BB962C8B-B14F-4D97-AF65-F5344CB8AC3E}">
        <p14:creationId xmlns:p14="http://schemas.microsoft.com/office/powerpoint/2010/main" val="28561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4292D"/>
                </a:solidFill>
                <a:effectLst/>
                <a:latin typeface="Mulish"/>
              </a:rPr>
              <a:t>Source: How to Write a Financial Plan for Your Small Business — 2022 Guide</a:t>
            </a:r>
          </a:p>
          <a:p>
            <a:r>
              <a:rPr lang="en-US">
                <a:hlinkClick r:id="rId3"/>
              </a:rPr>
              <a:t>6 Steps to Write a Comprehensive Financial Plan for Your Small Business (bplans.com)</a:t>
            </a:r>
            <a:endParaRPr lang="en-US"/>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7</a:t>
            </a:fld>
            <a:endParaRPr lang="de-DE"/>
          </a:p>
        </p:txBody>
      </p:sp>
    </p:spTree>
    <p:extLst>
      <p:ext uri="{BB962C8B-B14F-4D97-AF65-F5344CB8AC3E}">
        <p14:creationId xmlns:p14="http://schemas.microsoft.com/office/powerpoint/2010/main" val="215759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a:p>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9</a:t>
            </a:fld>
            <a:endParaRPr lang="de-DE"/>
          </a:p>
        </p:txBody>
      </p:sp>
    </p:spTree>
    <p:extLst>
      <p:ext uri="{BB962C8B-B14F-4D97-AF65-F5344CB8AC3E}">
        <p14:creationId xmlns:p14="http://schemas.microsoft.com/office/powerpoint/2010/main" val="19277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hlinkClick r:id="rId3"/>
              </a:rPr>
              <a:t>How to Spend Your Startup’s Initial Investment (capterra.com)</a:t>
            </a: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12</a:t>
            </a:fld>
            <a:endParaRPr lang="de-DE"/>
          </a:p>
        </p:txBody>
      </p:sp>
    </p:spTree>
    <p:extLst>
      <p:ext uri="{BB962C8B-B14F-4D97-AF65-F5344CB8AC3E}">
        <p14:creationId xmlns:p14="http://schemas.microsoft.com/office/powerpoint/2010/main" val="11712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 to choose the right investor: </a:t>
            </a:r>
            <a:r>
              <a:rPr lang="en-US"/>
              <a:t>https://www.zenbusiness.com/blog/choosing-right-investors-startup/</a:t>
            </a:r>
            <a:endParaRPr lang="en-US">
              <a:ea typeface="Calibri"/>
              <a:cs typeface="Calibri"/>
            </a:endParaRPr>
          </a:p>
        </p:txBody>
      </p:sp>
      <p:sp>
        <p:nvSpPr>
          <p:cNvPr id="4" name="Slide Number Placeholder 3"/>
          <p:cNvSpPr>
            <a:spLocks noGrp="1"/>
          </p:cNvSpPr>
          <p:nvPr>
            <p:ph type="sldNum" sz="quarter" idx="5"/>
          </p:nvPr>
        </p:nvSpPr>
        <p:spPr/>
        <p:txBody>
          <a:bodyPr/>
          <a:lstStyle/>
          <a:p>
            <a:fld id="{165A69EC-EBD6-4F73-A8CF-FA74D3A445F8}" type="slidenum">
              <a:rPr lang="de-DE" smtClean="0"/>
              <a:t>15</a:t>
            </a:fld>
            <a:endParaRPr lang="de-DE"/>
          </a:p>
        </p:txBody>
      </p:sp>
    </p:spTree>
    <p:extLst>
      <p:ext uri="{BB962C8B-B14F-4D97-AF65-F5344CB8AC3E}">
        <p14:creationId xmlns:p14="http://schemas.microsoft.com/office/powerpoint/2010/main" val="119831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-&gt; </a:t>
            </a:r>
            <a:r>
              <a:rPr lang="de-DE" err="1"/>
              <a:t>to</a:t>
            </a: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16</a:t>
            </a:fld>
            <a:endParaRPr lang="de-DE"/>
          </a:p>
        </p:txBody>
      </p:sp>
    </p:spTree>
    <p:extLst>
      <p:ext uri="{BB962C8B-B14F-4D97-AF65-F5344CB8AC3E}">
        <p14:creationId xmlns:p14="http://schemas.microsoft.com/office/powerpoint/2010/main" val="190053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t>Add link </a:t>
            </a:r>
            <a:r>
              <a:rPr lang="de-DE" err="1"/>
              <a:t>to</a:t>
            </a:r>
            <a:r>
              <a:rPr lang="de-DE"/>
              <a:t> </a:t>
            </a:r>
            <a:r>
              <a:rPr lang="de-DE" err="1"/>
              <a:t>video</a:t>
            </a:r>
            <a:r>
              <a:rPr lang="de-DE"/>
              <a:t> </a:t>
            </a:r>
            <a:r>
              <a:rPr lang="de-DE" err="1"/>
              <a:t>that</a:t>
            </a:r>
            <a:r>
              <a:rPr lang="de-DE"/>
              <a:t> </a:t>
            </a:r>
            <a:r>
              <a:rPr lang="de-DE" err="1"/>
              <a:t>clarifies</a:t>
            </a:r>
            <a:r>
              <a:rPr lang="de-DE"/>
              <a:t> </a:t>
            </a:r>
            <a:r>
              <a:rPr lang="de-DE" err="1"/>
              <a:t>this</a:t>
            </a:r>
            <a:r>
              <a:rPr lang="de-DE"/>
              <a:t> …https://www.strategyzer.com/canvas/value-proposition-canvas</a:t>
            </a:r>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165A69EC-EBD6-4F73-A8CF-FA74D3A445F8}" type="slidenum">
              <a:rPr lang="de-DE" smtClean="0"/>
              <a:t>18</a:t>
            </a:fld>
            <a:endParaRPr lang="de-DE"/>
          </a:p>
        </p:txBody>
      </p:sp>
    </p:spTree>
    <p:extLst>
      <p:ext uri="{BB962C8B-B14F-4D97-AF65-F5344CB8AC3E}">
        <p14:creationId xmlns:p14="http://schemas.microsoft.com/office/powerpoint/2010/main" val="123059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25A9113B-259F-46FB-998D-17AC6B49C076}" type="datetimeFigureOut">
              <a:rPr lang="lt-LT" smtClean="0"/>
              <a:t>2022-05-24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39759B5-0371-4F46-85FC-D42C332D98C7}" type="slidenum">
              <a:rPr lang="lt-LT" smtClean="0"/>
              <a:t>‹#›</a:t>
            </a:fld>
            <a:endParaRPr lang="lt-LT"/>
          </a:p>
        </p:txBody>
      </p:sp>
    </p:spTree>
    <p:extLst>
      <p:ext uri="{BB962C8B-B14F-4D97-AF65-F5344CB8AC3E}">
        <p14:creationId xmlns:p14="http://schemas.microsoft.com/office/powerpoint/2010/main" val="410711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010" y="365125"/>
            <a:ext cx="10718277" cy="1325563"/>
          </a:xfrm>
        </p:spPr>
        <p:txBody>
          <a:bodyPr/>
          <a:lstStyle/>
          <a:p>
            <a:r>
              <a:rPr lang="en-US"/>
              <a:t>Click to edit Master title style</a:t>
            </a:r>
            <a:endParaRPr lang="lt-LT"/>
          </a:p>
        </p:txBody>
      </p:sp>
      <p:sp>
        <p:nvSpPr>
          <p:cNvPr id="3" name="Content Placeholder 2"/>
          <p:cNvSpPr>
            <a:spLocks noGrp="1"/>
          </p:cNvSpPr>
          <p:nvPr>
            <p:ph idx="1"/>
          </p:nvPr>
        </p:nvSpPr>
        <p:spPr>
          <a:xfrm>
            <a:off x="395925" y="2045615"/>
            <a:ext cx="11406433" cy="44472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312125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igubas tek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05353" y="2055043"/>
            <a:ext cx="5614447" cy="45531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2055043"/>
            <a:ext cx="5614446" cy="45531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Tree>
    <p:extLst>
      <p:ext uri="{BB962C8B-B14F-4D97-AF65-F5344CB8AC3E}">
        <p14:creationId xmlns:p14="http://schemas.microsoft.com/office/powerpoint/2010/main" val="12936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u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6" name="Text Placeholder 3">
            <a:extLst>
              <a:ext uri="{FF2B5EF4-FFF2-40B4-BE49-F238E27FC236}">
                <a16:creationId xmlns:a16="http://schemas.microsoft.com/office/drawing/2014/main" id="{0E97DC43-FBE2-45E4-BD9A-17461F09A149}"/>
              </a:ext>
            </a:extLst>
          </p:cNvPr>
          <p:cNvSpPr>
            <a:spLocks noGrp="1"/>
          </p:cNvSpPr>
          <p:nvPr>
            <p:ph type="body" sz="half" idx="2" hasCustomPrompt="1"/>
          </p:nvPr>
        </p:nvSpPr>
        <p:spPr>
          <a:xfrm>
            <a:off x="395925" y="1998482"/>
            <a:ext cx="11397007" cy="4581426"/>
          </a:xfrm>
        </p:spPr>
        <p:txBody>
          <a:bodyPr>
            <a:normAutofit/>
          </a:bodyPr>
          <a:lstStyle>
            <a:lvl1pPr marL="0" indent="0">
              <a:buNone/>
              <a:defRPr sz="2800"/>
            </a:lvl1pPr>
            <a:lvl2pPr marL="742950" indent="-285750">
              <a:buFont typeface="Arial" panose="020B0604020202020204" pitchFamily="34" charset="0"/>
              <a:buChar char="•"/>
              <a:defRPr sz="1800"/>
            </a:lvl2pPr>
            <a:lvl3pPr marL="1085850" indent="-171450">
              <a:buFont typeface="Arial" panose="020B0604020202020204" pitchFamily="34" charset="0"/>
              <a:buChar char="•"/>
              <a:defRPr sz="1600"/>
            </a:lvl3pPr>
            <a:lvl4pPr marL="1657350" indent="-285750">
              <a:buFont typeface="Arial" panose="020B0604020202020204" pitchFamily="34" charset="0"/>
              <a:buChar char="•"/>
              <a:defRPr sz="14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6317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Foto skaidrė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670" y="457200"/>
            <a:ext cx="4845377" cy="956821"/>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6297104" y="282804"/>
            <a:ext cx="5659226" cy="635366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lt-LT"/>
          </a:p>
        </p:txBody>
      </p:sp>
      <p:sp>
        <p:nvSpPr>
          <p:cNvPr id="4" name="Text Placeholder 3"/>
          <p:cNvSpPr>
            <a:spLocks noGrp="1"/>
          </p:cNvSpPr>
          <p:nvPr>
            <p:ph type="body" sz="half" idx="2" hasCustomPrompt="1"/>
          </p:nvPr>
        </p:nvSpPr>
        <p:spPr>
          <a:xfrm>
            <a:off x="235670" y="1649691"/>
            <a:ext cx="5005633" cy="4986778"/>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8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 logo f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58219" y="1875933"/>
            <a:ext cx="6080288" cy="4703975"/>
          </a:xfrm>
        </p:spPr>
        <p:txBody>
          <a:bodyPr>
            <a:normAutofit/>
          </a:bodyPr>
          <a:lstStyle>
            <a:lvl1pPr marL="0" indent="0">
              <a:buNone/>
              <a:defRPr sz="2800"/>
            </a:lvl1pPr>
            <a:lvl2pPr marL="742950" indent="-285750">
              <a:buFont typeface="Arial" panose="020B0604020202020204" pitchFamily="34" charset="0"/>
              <a:buChar char="•"/>
              <a:defRPr sz="1800"/>
            </a:lvl2pPr>
            <a:lvl3pPr marL="1085850" indent="-171450">
              <a:buFont typeface="Arial" panose="020B0604020202020204" pitchFamily="34" charset="0"/>
              <a:buChar char="•"/>
              <a:defRPr sz="1600"/>
            </a:lvl3pPr>
            <a:lvl4pPr marL="1657350" indent="-285750">
              <a:buFont typeface="Arial" panose="020B0604020202020204" pitchFamily="34" charset="0"/>
              <a:buChar char="•"/>
              <a:defRPr sz="14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1">
            <a:extLst>
              <a:ext uri="{FF2B5EF4-FFF2-40B4-BE49-F238E27FC236}">
                <a16:creationId xmlns:a16="http://schemas.microsoft.com/office/drawing/2014/main" id="{A4452D47-15E9-4FC9-B5D0-7E4DE369E89E}"/>
              </a:ext>
            </a:extLst>
          </p:cNvPr>
          <p:cNvSpPr>
            <a:spLocks noGrp="1"/>
          </p:cNvSpPr>
          <p:nvPr>
            <p:ph type="title"/>
          </p:nvPr>
        </p:nvSpPr>
        <p:spPr>
          <a:xfrm>
            <a:off x="358219" y="365125"/>
            <a:ext cx="11415859" cy="1325563"/>
          </a:xfrm>
        </p:spPr>
        <p:txBody>
          <a:bodyPr/>
          <a:lstStyle>
            <a:lvl1pPr>
              <a:defRPr>
                <a:solidFill>
                  <a:srgbClr val="FF9900"/>
                </a:solidFill>
              </a:defRPr>
            </a:lvl1pPr>
          </a:lstStyle>
          <a:p>
            <a:r>
              <a:rPr lang="en-US"/>
              <a:t>Click to edit Master title style</a:t>
            </a:r>
            <a:endParaRPr lang="lt-LT"/>
          </a:p>
        </p:txBody>
      </p:sp>
    </p:spTree>
    <p:extLst>
      <p:ext uri="{BB962C8B-B14F-4D97-AF65-F5344CB8AC3E}">
        <p14:creationId xmlns:p14="http://schemas.microsoft.com/office/powerpoint/2010/main" val="2621941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9113B-259F-46FB-998D-17AC6B49C076}" type="datetimeFigureOut">
              <a:rPr lang="lt-LT" smtClean="0"/>
              <a:t>2022-05-24</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759B5-0371-4F46-85FC-D42C332D98C7}" type="slidenum">
              <a:rPr lang="lt-LT" smtClean="0"/>
              <a:t>‹#›</a:t>
            </a:fld>
            <a:endParaRPr lang="lt-LT"/>
          </a:p>
        </p:txBody>
      </p:sp>
    </p:spTree>
    <p:extLst>
      <p:ext uri="{BB962C8B-B14F-4D97-AF65-F5344CB8AC3E}">
        <p14:creationId xmlns:p14="http://schemas.microsoft.com/office/powerpoint/2010/main" val="30206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s://www.investopedia.com/terms/i/investment.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d.com/talks/david_s_rose_how_to_pitch_to_a_vc" TargetMode="External"/><Relationship Id="rId2" Type="http://schemas.openxmlformats.org/officeDocument/2006/relationships/hyperlink" Target="https://www.youtube.com/watch?v=IK7HkSp1KBI" TargetMode="External"/><Relationship Id="rId1" Type="http://schemas.openxmlformats.org/officeDocument/2006/relationships/slideLayout" Target="../slideLayouts/slideLayout2.xml"/><Relationship Id="rId5" Type="http://schemas.openxmlformats.org/officeDocument/2006/relationships/hyperlink" Target="https://www.entrepreneur.com/article/371684" TargetMode="External"/><Relationship Id="rId4" Type="http://schemas.openxmlformats.org/officeDocument/2006/relationships/hyperlink" Target="https://www.zenbusiness.com/blog/choosing-right-investors-startu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nvestopedia.com/terms/r/realestate.asp" TargetMode="External"/><Relationship Id="rId2" Type="http://schemas.openxmlformats.org/officeDocument/2006/relationships/hyperlink" Target="https://www.investopedia.com/terms/b/bond.asp" TargetMode="External"/><Relationship Id="rId1" Type="http://schemas.openxmlformats.org/officeDocument/2006/relationships/slideLayout" Target="../slideLayouts/slideLayout2.xml"/><Relationship Id="rId4" Type="http://schemas.openxmlformats.org/officeDocument/2006/relationships/hyperlink" Target="https://www.investopedia.com/articles/basics/11/3-s-simple-investing.as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in.com/insights/elements-of-value-interactiv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ReM1uqmVfP0?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Lb0Yz_5ZYzI?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jonathanhung.com/seed-funding-from-friends-and-family/" TargetMode="External"/><Relationship Id="rId2" Type="http://schemas.openxmlformats.org/officeDocument/2006/relationships/hyperlink" Target="https://www.entrepreneur.com/article/217376" TargetMode="External"/><Relationship Id="rId1" Type="http://schemas.openxmlformats.org/officeDocument/2006/relationships/slideLayout" Target="../slideLayouts/slideLayout2.xml"/><Relationship Id="rId4" Type="http://schemas.openxmlformats.org/officeDocument/2006/relationships/hyperlink" Target="https://www.youtube.com/watch?v=U5Kgj0SPWxE&amp;list=PLNFr1vxr7rJGgUzlwB7AnRm3xA20zo6xZ&amp;index=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18yzSK6oWx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ecnl.org/sites/default/files/2021-05/ECNL%20Comparative%20research%20on%20digital%20fundraising%202021%20FINAL.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wholewhale.com/tips/fundraising-apps/" TargetMode="External"/><Relationship Id="rId3" Type="http://schemas.openxmlformats.org/officeDocument/2006/relationships/hyperlink" Target="https://www.salvationarmy.org/" TargetMode="External"/><Relationship Id="rId7" Type="http://schemas.openxmlformats.org/officeDocument/2006/relationships/hyperlink" Target="https://www.instagram.co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facebook.com/" TargetMode="External"/><Relationship Id="rId11" Type="http://schemas.openxmlformats.org/officeDocument/2006/relationships/hyperlink" Target="https://www.cultural-storytelling.eu/2021/10/14/456/" TargetMode="External"/><Relationship Id="rId5" Type="http://schemas.openxmlformats.org/officeDocument/2006/relationships/hyperlink" Target="https://www.justgiving.com/" TargetMode="External"/><Relationship Id="rId10" Type="http://schemas.openxmlformats.org/officeDocument/2006/relationships/hyperlink" Target="https://www.sendinblue.com/blog/how-to-write-a-fundraising-email/" TargetMode="External"/><Relationship Id="rId4" Type="http://schemas.openxmlformats.org/officeDocument/2006/relationships/hyperlink" Target="https://www.investopedia.com/best-crowdfunding-platforms-5079933" TargetMode="External"/><Relationship Id="rId9" Type="http://schemas.openxmlformats.org/officeDocument/2006/relationships/hyperlink" Target="https://www.nptechforgood.com/2020/03/26/what-are-gaming-fundraisers-and-how-can-they-raise-donations-for-your-nonprofit/"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ww.classy.org/blog/ideas-for-an-easy-donation-experience/"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learning.candid.org/resources/blog/five-fundraising-trends-to-capitalize-on-in-2022/"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s://learn.classy.org/why-america-gives-2021?sfdc_cid=7012R0000013ggbQAA"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learn.classy.org/the-state-of-modern-philanthropy-2021.html?sfdc_cid=7012R0000013ggvQAA"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donorsnap.com/support/wp-content/uploads/2022/02/Donor-Retention-and-Recurring-Giving.pdf"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youtu.be/ICaZXq74Y9Y"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www.investopedia.com/terms/v/venturecapitalist.asp" TargetMode="External"/><Relationship Id="rId2" Type="http://schemas.openxmlformats.org/officeDocument/2006/relationships/hyperlink" Target="https://www.investopedia.com/terms/s/social-media.asp" TargetMode="External"/><Relationship Id="rId1" Type="http://schemas.openxmlformats.org/officeDocument/2006/relationships/slideLayout" Target="../slideLayouts/slideLayout6.xml"/><Relationship Id="rId4" Type="http://schemas.openxmlformats.org/officeDocument/2006/relationships/hyperlink" Target="https://www.investopedia.com/terms/c/crowdfunding.as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articles.bplans.com/the-key-elements-of-the-financial-plan/#businessratios" TargetMode="External"/><Relationship Id="rId3" Type="http://schemas.openxmlformats.org/officeDocument/2006/relationships/hyperlink" Target="https://articles.bplans.com/the-key-elements-of-the-financial-plan/#profitandloss" TargetMode="External"/><Relationship Id="rId7" Type="http://schemas.openxmlformats.org/officeDocument/2006/relationships/hyperlink" Target="https://articles.bplans.com/the-key-elements-of-the-financial-plan/#personnelpl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rticles.bplans.com/the-key-elements-of-the-financial-plan/#salesforecast" TargetMode="External"/><Relationship Id="rId5" Type="http://schemas.openxmlformats.org/officeDocument/2006/relationships/hyperlink" Target="https://articles.bplans.com/the-key-elements-of-the-financial-plan/#balancesheet" TargetMode="External"/><Relationship Id="rId4" Type="http://schemas.openxmlformats.org/officeDocument/2006/relationships/hyperlink" Target="https://articles.bplans.com/the-key-elements-of-the-financial-plan/#cashflow"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s://ec.europa.eu/growth/access-finance-smes/guide-crowdfunding/what-crowdfunding/crowdfunding-explained_en"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www.thepowermba.com/en/blog/pros-and-cons-of-crowdfunding#:~:text=%20Negatives%20of%20Crowdfunding%20%201%2011%20Inflexible.,to%20appreciate%20the%20time%2C%20effort%2C%20and...%20More%20"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sproutsocial.com/insights/social-media-success-stories/?msclkid=b5c865b5bbbf11eca16e8dfd29e34bb6"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www.classy.org/blog/3-recurring-giving-campaigns-inspire/" TargetMode="External"/><Relationship Id="rId5" Type="http://schemas.openxmlformats.org/officeDocument/2006/relationships/hyperlink" Target="https://blog.airfunding.net/crowdfunding/3-case-studies-of-successful-crowdfunding-project/?msclkid=69a0660abbbf11ec8c69e1041c50a78f" TargetMode="External"/><Relationship Id="rId4" Type="http://schemas.openxmlformats.org/officeDocument/2006/relationships/hyperlink" Target="https://nonprofitlibrary.com/2022/03/29/a-google-ad-grants-success-story/?msclkid=881528b2bbbf11ec9213f33d48ae330a"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hyperlink" Target="http://salsalabs.com/" TargetMode="External"/><Relationship Id="rId13" Type="http://schemas.openxmlformats.org/officeDocument/2006/relationships/hyperlink" Target="https://blog.elevationweb.org/11-awesome-fundraising-tools-for-nonprofits" TargetMode="External"/><Relationship Id="rId3" Type="http://schemas.openxmlformats.org/officeDocument/2006/relationships/hyperlink" Target="https://www.firstgiving.com/" TargetMode="External"/><Relationship Id="rId7" Type="http://schemas.openxmlformats.org/officeDocument/2006/relationships/hyperlink" Target="http://causevox.com/" TargetMode="External"/><Relationship Id="rId12" Type="http://schemas.openxmlformats.org/officeDocument/2006/relationships/hyperlink" Target="https://doublethedonation.com/" TargetMode="External"/><Relationship Id="rId2" Type="http://schemas.openxmlformats.org/officeDocument/2006/relationships/hyperlink" Target="https://www.classy.org/" TargetMode="External"/><Relationship Id="rId1" Type="http://schemas.openxmlformats.org/officeDocument/2006/relationships/slideLayout" Target="../slideLayouts/slideLayout6.xml"/><Relationship Id="rId6" Type="http://schemas.openxmlformats.org/officeDocument/2006/relationships/hyperlink" Target="http://crowdrise.com/" TargetMode="External"/><Relationship Id="rId11" Type="http://schemas.openxmlformats.org/officeDocument/2006/relationships/hyperlink" Target="https://www.everyaction.com/" TargetMode="External"/><Relationship Id="rId5" Type="http://schemas.openxmlformats.org/officeDocument/2006/relationships/hyperlink" Target="https://go.qgiv.com/demo-request-elevation" TargetMode="External"/><Relationship Id="rId10" Type="http://schemas.openxmlformats.org/officeDocument/2006/relationships/hyperlink" Target="http://bloomerang.com/" TargetMode="External"/><Relationship Id="rId4" Type="http://schemas.openxmlformats.org/officeDocument/2006/relationships/hyperlink" Target="https://www.mobilecause.com/" TargetMode="External"/><Relationship Id="rId9" Type="http://schemas.openxmlformats.org/officeDocument/2006/relationships/hyperlink" Target="https://www.neoncrm.com/"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www.causevox.com/digital-fundraising/#digital-fundraising-method"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nonprofitpro.com/post/3-ways-to-personalize-the-donor-experience/"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liveplan.com/blog/setting-goals-this-year-should-you-bother/?__hstc=246577179.828fe9ae40bcf070901e727c9cb76ad3.1650704164103.1650704164103.1650704164103.1&amp;__hssc=246577179.2.1650704164104&amp;__hsfp=30481469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vestopedia.com/terms/s/stockoption.asp" TargetMode="External"/><Relationship Id="rId2" Type="http://schemas.openxmlformats.org/officeDocument/2006/relationships/hyperlink" Target="https://www.investopedia.com/terms/e/education-loan.asp" TargetMode="External"/><Relationship Id="rId1" Type="http://schemas.openxmlformats.org/officeDocument/2006/relationships/slideLayout" Target="../slideLayouts/slideLayout6.xml"/><Relationship Id="rId4" Type="http://schemas.openxmlformats.org/officeDocument/2006/relationships/hyperlink" Target="https://www.investopedia.com/terms/g/grant.asp"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investopedia.com/terms/a/annual-budget.asp" TargetMode="External"/><Relationship Id="rId2" Type="http://schemas.openxmlformats.org/officeDocument/2006/relationships/hyperlink" Target="https://www.investopedia.com/ask/answers/13/ngos-get-funding.asp" TargetMode="External"/><Relationship Id="rId1" Type="http://schemas.openxmlformats.org/officeDocument/2006/relationships/slideLayout" Target="../slideLayouts/slideLayout2.xml"/><Relationship Id="rId4" Type="http://schemas.openxmlformats.org/officeDocument/2006/relationships/hyperlink" Target="https://www.investopedia.com/terms/p/private-sector.asp"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s://europa.eu/youreurope/business/finance-funding/getting-funding/eu-funding-programmes/index_en.ht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ticles.bplans.com/the-key-elements-of-the-financial-plan/" TargetMode="External"/><Relationship Id="rId2" Type="http://schemas.openxmlformats.org/officeDocument/2006/relationships/hyperlink" Target="https://www.examples.com/business/business-financial-plan-template-examples.html" TargetMode="External"/><Relationship Id="rId1" Type="http://schemas.openxmlformats.org/officeDocument/2006/relationships/slideLayout" Target="../slideLayouts/slideLayout2.xml"/><Relationship Id="rId4" Type="http://schemas.openxmlformats.org/officeDocument/2006/relationships/hyperlink" Target="https://ioogoinc.medium.com/5-tips-to-build-a-solid-financial-strategy-for-your-startup-27ddcb7510b6"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535052"/>
            <a:ext cx="6344239" cy="1206630"/>
          </a:xfrm>
        </p:spPr>
        <p:txBody>
          <a:bodyPr>
            <a:noAutofit/>
          </a:bodyPr>
          <a:lstStyle/>
          <a:p>
            <a:r>
              <a:rPr lang="de-DE" sz="4400"/>
              <a:t>Finance </a:t>
            </a:r>
            <a:r>
              <a:rPr lang="de-DE" sz="4400" err="1"/>
              <a:t>for</a:t>
            </a:r>
            <a:r>
              <a:rPr lang="de-DE" sz="4400"/>
              <a:t> </a:t>
            </a:r>
            <a:r>
              <a:rPr lang="de-DE" sz="4400" err="1"/>
              <a:t>Social</a:t>
            </a:r>
            <a:r>
              <a:rPr lang="de-DE" sz="4400"/>
              <a:t> Business</a:t>
            </a:r>
            <a:endParaRPr lang="lt-LT" sz="4400"/>
          </a:p>
        </p:txBody>
      </p:sp>
      <p:sp>
        <p:nvSpPr>
          <p:cNvPr id="6" name="Rectangle 5"/>
          <p:cNvSpPr/>
          <p:nvPr/>
        </p:nvSpPr>
        <p:spPr>
          <a:xfrm>
            <a:off x="3618883" y="6194756"/>
            <a:ext cx="6260647" cy="369332"/>
          </a:xfrm>
          <a:prstGeom prst="rect">
            <a:avLst/>
          </a:prstGeom>
        </p:spPr>
        <p:txBody>
          <a:bodyPr wrap="square">
            <a:spAutoFit/>
          </a:bodyPr>
          <a:lstStyle/>
          <a:p>
            <a:pPr algn="ctr"/>
            <a:r>
              <a:rPr lang="en-GB" sz="900">
                <a:ea typeface="Times New Roman" panose="02020603050405020304" pitchFamily="18" charset="0"/>
              </a:rPr>
              <a:t>This programme has been funded with support from the European Commission.</a:t>
            </a:r>
            <a:endParaRPr lang="lt-LT" sz="900">
              <a:ea typeface="Times New Roman" panose="02020603050405020304" pitchFamily="18" charset="0"/>
            </a:endParaRPr>
          </a:p>
          <a:p>
            <a:pPr algn="ctr"/>
            <a:r>
              <a:rPr lang="en-GB" sz="900">
                <a:ea typeface="Times New Roman" panose="02020603050405020304" pitchFamily="18" charset="0"/>
              </a:rPr>
              <a:t> Project No: </a:t>
            </a:r>
            <a:r>
              <a:rPr lang="es-ES" sz="900">
                <a:ea typeface="Times New Roman" panose="02020603050405020304" pitchFamily="18" charset="0"/>
              </a:rPr>
              <a:t>612464-EPP-1-2019-1-IE-EPPKA2-KA</a:t>
            </a:r>
            <a:endParaRPr lang="lt-LT" sz="900"/>
          </a:p>
        </p:txBody>
      </p:sp>
      <p:grpSp>
        <p:nvGrpSpPr>
          <p:cNvPr id="7" name="Group 6">
            <a:extLst>
              <a:ext uri="{FF2B5EF4-FFF2-40B4-BE49-F238E27FC236}">
                <a16:creationId xmlns:a16="http://schemas.microsoft.com/office/drawing/2014/main" id="{296C2FFC-6215-41A0-AEC5-C326A33B3458}"/>
              </a:ext>
            </a:extLst>
          </p:cNvPr>
          <p:cNvGrpSpPr/>
          <p:nvPr/>
        </p:nvGrpSpPr>
        <p:grpSpPr>
          <a:xfrm>
            <a:off x="308951" y="5989244"/>
            <a:ext cx="4428581" cy="780356"/>
            <a:chOff x="705712" y="430407"/>
            <a:chExt cx="4428581" cy="780356"/>
          </a:xfrm>
        </p:grpSpPr>
        <p:pic>
          <p:nvPicPr>
            <p:cNvPr id="8" name="Picture 7">
              <a:extLst>
                <a:ext uri="{FF2B5EF4-FFF2-40B4-BE49-F238E27FC236}">
                  <a16:creationId xmlns:a16="http://schemas.microsoft.com/office/drawing/2014/main" id="{FC18848F-9D32-4630-B8CB-66DD8A29407B}"/>
                </a:ext>
              </a:extLst>
            </p:cNvPr>
            <p:cNvPicPr>
              <a:picLocks noChangeAspect="1"/>
            </p:cNvPicPr>
            <p:nvPr/>
          </p:nvPicPr>
          <p:blipFill>
            <a:blip r:embed="rId3"/>
            <a:stretch>
              <a:fillRect/>
            </a:stretch>
          </p:blipFill>
          <p:spPr>
            <a:xfrm>
              <a:off x="705712" y="518807"/>
              <a:ext cx="2103302" cy="603556"/>
            </a:xfrm>
            <a:prstGeom prst="rect">
              <a:avLst/>
            </a:prstGeom>
          </p:spPr>
        </p:pic>
        <p:pic>
          <p:nvPicPr>
            <p:cNvPr id="9" name="Picture 8">
              <a:extLst>
                <a:ext uri="{FF2B5EF4-FFF2-40B4-BE49-F238E27FC236}">
                  <a16:creationId xmlns:a16="http://schemas.microsoft.com/office/drawing/2014/main" id="{54E2107C-CB23-4C41-9180-1D3437BCFC5D}"/>
                </a:ext>
              </a:extLst>
            </p:cNvPr>
            <p:cNvPicPr>
              <a:picLocks noChangeAspect="1"/>
            </p:cNvPicPr>
            <p:nvPr/>
          </p:nvPicPr>
          <p:blipFill>
            <a:blip r:embed="rId4"/>
            <a:stretch>
              <a:fillRect/>
            </a:stretch>
          </p:blipFill>
          <p:spPr>
            <a:xfrm>
              <a:off x="3030991" y="430407"/>
              <a:ext cx="2103302" cy="780356"/>
            </a:xfrm>
            <a:prstGeom prst="rect">
              <a:avLst/>
            </a:prstGeom>
          </p:spPr>
        </p:pic>
      </p:grpSp>
      <p:sp>
        <p:nvSpPr>
          <p:cNvPr id="3" name="Subtitle 2"/>
          <p:cNvSpPr>
            <a:spLocks noGrp="1"/>
          </p:cNvSpPr>
          <p:nvPr>
            <p:ph type="subTitle" idx="1"/>
          </p:nvPr>
        </p:nvSpPr>
        <p:spPr>
          <a:xfrm>
            <a:off x="0" y="4972420"/>
            <a:ext cx="6344239" cy="410285"/>
          </a:xfrm>
        </p:spPr>
        <p:txBody>
          <a:bodyPr>
            <a:normAutofit fontScale="92500"/>
          </a:bodyPr>
          <a:lstStyle/>
          <a:p>
            <a:r>
              <a:rPr lang="de-DE"/>
              <a:t>Learning Unit Topics &amp; Content (Module Professional)</a:t>
            </a:r>
            <a:endParaRPr lang="lt-LT"/>
          </a:p>
          <a:p>
            <a:endParaRPr lang="lt-LT"/>
          </a:p>
        </p:txBody>
      </p:sp>
    </p:spTree>
    <p:extLst>
      <p:ext uri="{BB962C8B-B14F-4D97-AF65-F5344CB8AC3E}">
        <p14:creationId xmlns:p14="http://schemas.microsoft.com/office/powerpoint/2010/main" val="243876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err="1"/>
              <a:t>What</a:t>
            </a:r>
            <a:r>
              <a:rPr lang="lt-LT"/>
              <a:t> </a:t>
            </a:r>
            <a:r>
              <a:rPr lang="lt-LT" err="1"/>
              <a:t>is</a:t>
            </a:r>
            <a:r>
              <a:rPr lang="lt-LT"/>
              <a:t> </a:t>
            </a:r>
            <a:r>
              <a:rPr lang="lt-LT" err="1"/>
              <a:t>an</a:t>
            </a:r>
            <a:r>
              <a:rPr lang="lt-LT"/>
              <a:t> </a:t>
            </a:r>
            <a:r>
              <a:rPr lang="lt-LT" err="1"/>
              <a:t>investment</a:t>
            </a:r>
            <a:r>
              <a:rPr lang="lt-LT"/>
              <a:t>?</a:t>
            </a:r>
          </a:p>
        </p:txBody>
      </p:sp>
      <p:sp>
        <p:nvSpPr>
          <p:cNvPr id="3" name="Content Placeholder 2"/>
          <p:cNvSpPr>
            <a:spLocks noGrp="1"/>
          </p:cNvSpPr>
          <p:nvPr>
            <p:ph idx="1"/>
          </p:nvPr>
        </p:nvSpPr>
        <p:spPr/>
        <p:txBody>
          <a:bodyPr>
            <a:normAutofit fontScale="47500" lnSpcReduction="20000"/>
          </a:bodyPr>
          <a:lstStyle/>
          <a:p>
            <a:pPr fontAlgn="base">
              <a:lnSpc>
                <a:spcPct val="120000"/>
              </a:lnSpc>
            </a:pPr>
            <a:r>
              <a:rPr lang="en-GB" sz="3800"/>
              <a:t>An investment is an asset or item acquired with the goal of generating income or appreciation. Appreciation refers to an increase in the value of an asset over time. When an individual purchases a good as an investment, the intent is not to consume the good but rather to use it in the future to create wealth.</a:t>
            </a:r>
            <a:r>
              <a:rPr lang="en-US" sz="3800"/>
              <a:t>​</a:t>
            </a:r>
          </a:p>
          <a:p>
            <a:pPr fontAlgn="base">
              <a:lnSpc>
                <a:spcPct val="120000"/>
              </a:lnSpc>
            </a:pPr>
            <a:r>
              <a:rPr lang="en-GB" sz="3800"/>
              <a:t>An investment always concerns the outlay of some capital today—time, effort, money, or an asset—in hopes of a greater payoff in the future than what was originally put in. </a:t>
            </a:r>
          </a:p>
          <a:p>
            <a:pPr fontAlgn="base">
              <a:lnSpc>
                <a:spcPct val="120000"/>
              </a:lnSpc>
            </a:pPr>
            <a:r>
              <a:rPr lang="en-GB" sz="3800"/>
              <a:t>An investment involves putting capital to use today in order to increase its value over time.</a:t>
            </a:r>
            <a:r>
              <a:rPr lang="en-US" sz="3800"/>
              <a:t>​</a:t>
            </a:r>
          </a:p>
          <a:p>
            <a:pPr fontAlgn="base">
              <a:lnSpc>
                <a:spcPct val="120000"/>
              </a:lnSpc>
            </a:pPr>
            <a:r>
              <a:rPr lang="en-GB" sz="3800"/>
              <a:t>An investment requires putting capital to work, in the form of time, money, effort, etc., in hopes of a greater payoff in the future than what was originally put in.</a:t>
            </a:r>
            <a:r>
              <a:rPr lang="en-US" sz="3800"/>
              <a:t>​</a:t>
            </a:r>
          </a:p>
          <a:p>
            <a:pPr fontAlgn="base">
              <a:lnSpc>
                <a:spcPct val="120000"/>
              </a:lnSpc>
            </a:pPr>
            <a:r>
              <a:rPr lang="en-GB" sz="3800"/>
              <a:t>An investment can refer to any medium or mechanism used for generating future income, including bonds, stocks, real estate property, or a business, among other examples.</a:t>
            </a:r>
            <a:endParaRPr lang="en-GB" sz="2400"/>
          </a:p>
          <a:p>
            <a:pPr fontAlgn="base">
              <a:lnSpc>
                <a:spcPct val="100000"/>
              </a:lnSpc>
            </a:pPr>
            <a:endParaRPr lang="en-GB" sz="2400"/>
          </a:p>
          <a:p>
            <a:pPr fontAlgn="base">
              <a:lnSpc>
                <a:spcPct val="100000"/>
              </a:lnSpc>
            </a:pPr>
            <a:endParaRPr lang="en-GB" sz="2400"/>
          </a:p>
          <a:p>
            <a:pPr fontAlgn="base">
              <a:lnSpc>
                <a:spcPct val="100000"/>
              </a:lnSpc>
            </a:pPr>
            <a:r>
              <a:rPr lang="en-GB" u="sng">
                <a:hlinkClick r:id="rId2"/>
              </a:rPr>
              <a:t>https://www.investopedia.com/terms/i/investment.asp</a:t>
            </a:r>
            <a:r>
              <a:rPr lang="en-GB"/>
              <a:t> </a:t>
            </a:r>
            <a:endParaRPr lang="en-US" sz="2400"/>
          </a:p>
          <a:p>
            <a:endParaRPr lang="lt-LT"/>
          </a:p>
        </p:txBody>
      </p:sp>
    </p:spTree>
    <p:extLst>
      <p:ext uri="{BB962C8B-B14F-4D97-AF65-F5344CB8AC3E}">
        <p14:creationId xmlns:p14="http://schemas.microsoft.com/office/powerpoint/2010/main" val="69920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9A806-9EBA-4FE4-89B5-4033205DE586}"/>
              </a:ext>
            </a:extLst>
          </p:cNvPr>
          <p:cNvSpPr>
            <a:spLocks noGrp="1"/>
          </p:cNvSpPr>
          <p:nvPr>
            <p:ph type="title"/>
          </p:nvPr>
        </p:nvSpPr>
        <p:spPr/>
        <p:txBody>
          <a:bodyPr/>
          <a:lstStyle/>
          <a:p>
            <a:r>
              <a:rPr lang="de-DE" err="1"/>
              <a:t>Available</a:t>
            </a:r>
            <a:r>
              <a:rPr lang="de-DE"/>
              <a:t> </a:t>
            </a:r>
            <a:r>
              <a:rPr lang="de-DE" err="1"/>
              <a:t>for</a:t>
            </a:r>
            <a:r>
              <a:rPr lang="de-DE"/>
              <a:t> Investment</a:t>
            </a:r>
          </a:p>
        </p:txBody>
      </p:sp>
      <p:sp>
        <p:nvSpPr>
          <p:cNvPr id="3" name="Inhaltsplatzhalter 2">
            <a:extLst>
              <a:ext uri="{FF2B5EF4-FFF2-40B4-BE49-F238E27FC236}">
                <a16:creationId xmlns:a16="http://schemas.microsoft.com/office/drawing/2014/main" id="{E3EE7EBC-AA83-4B6A-8766-C32D9385F7C1}"/>
              </a:ext>
            </a:extLst>
          </p:cNvPr>
          <p:cNvSpPr>
            <a:spLocks noGrp="1"/>
          </p:cNvSpPr>
          <p:nvPr>
            <p:ph idx="1"/>
          </p:nvPr>
        </p:nvSpPr>
        <p:spPr/>
        <p:txBody>
          <a:bodyPr>
            <a:normAutofit/>
          </a:bodyPr>
          <a:lstStyle/>
          <a:p>
            <a:pPr marL="0" indent="0">
              <a:buNone/>
            </a:pPr>
            <a:r>
              <a:rPr lang="de-DE"/>
              <a:t>Understanding </a:t>
            </a:r>
            <a:r>
              <a:rPr lang="de-DE" err="1"/>
              <a:t>that</a:t>
            </a:r>
            <a:r>
              <a:rPr lang="de-DE"/>
              <a:t> </a:t>
            </a:r>
            <a:r>
              <a:rPr lang="de-DE" err="1"/>
              <a:t>investment</a:t>
            </a:r>
            <a:r>
              <a:rPr lang="de-DE"/>
              <a:t> </a:t>
            </a:r>
            <a:r>
              <a:rPr lang="de-DE" err="1"/>
              <a:t>can</a:t>
            </a:r>
            <a:r>
              <a:rPr lang="de-DE"/>
              <a:t> </a:t>
            </a:r>
            <a:r>
              <a:rPr lang="de-DE" err="1"/>
              <a:t>take</a:t>
            </a:r>
            <a:r>
              <a:rPr lang="de-DE"/>
              <a:t> </a:t>
            </a:r>
            <a:r>
              <a:rPr lang="de-DE" err="1"/>
              <a:t>many</a:t>
            </a:r>
            <a:r>
              <a:rPr lang="de-DE"/>
              <a:t> </a:t>
            </a:r>
            <a:r>
              <a:rPr lang="de-DE" err="1"/>
              <a:t>shapes</a:t>
            </a:r>
            <a:r>
              <a:rPr lang="de-DE"/>
              <a:t> </a:t>
            </a:r>
            <a:r>
              <a:rPr lang="de-DE" err="1"/>
              <a:t>enables</a:t>
            </a:r>
            <a:r>
              <a:rPr lang="de-DE"/>
              <a:t> </a:t>
            </a:r>
            <a:r>
              <a:rPr lang="de-DE" err="1"/>
              <a:t>businesses</a:t>
            </a:r>
            <a:r>
              <a:rPr lang="de-DE"/>
              <a:t> </a:t>
            </a:r>
            <a:r>
              <a:rPr lang="de-DE" err="1"/>
              <a:t>to</a:t>
            </a:r>
            <a:r>
              <a:rPr lang="de-DE"/>
              <a:t> </a:t>
            </a:r>
            <a:r>
              <a:rPr lang="de-DE" err="1"/>
              <a:t>take</a:t>
            </a:r>
            <a:r>
              <a:rPr lang="de-DE"/>
              <a:t> </a:t>
            </a:r>
            <a:r>
              <a:rPr lang="de-DE" err="1"/>
              <a:t>advantage</a:t>
            </a:r>
            <a:r>
              <a:rPr lang="de-DE"/>
              <a:t> </a:t>
            </a:r>
            <a:r>
              <a:rPr lang="de-DE" err="1"/>
              <a:t>of</a:t>
            </a:r>
            <a:r>
              <a:rPr lang="de-DE"/>
              <a:t> a </a:t>
            </a:r>
            <a:r>
              <a:rPr lang="de-DE" err="1"/>
              <a:t>variety</a:t>
            </a:r>
            <a:r>
              <a:rPr lang="de-DE"/>
              <a:t> </a:t>
            </a:r>
            <a:r>
              <a:rPr lang="de-DE" err="1"/>
              <a:t>of</a:t>
            </a:r>
            <a:r>
              <a:rPr lang="de-DE"/>
              <a:t> </a:t>
            </a:r>
            <a:r>
              <a:rPr lang="de-DE" err="1"/>
              <a:t>resources</a:t>
            </a:r>
            <a:r>
              <a:rPr lang="de-DE"/>
              <a:t>. </a:t>
            </a:r>
            <a:r>
              <a:rPr lang="de-DE" err="1"/>
              <a:t>Considering</a:t>
            </a:r>
            <a:r>
              <a:rPr lang="de-DE"/>
              <a:t> all </a:t>
            </a:r>
            <a:r>
              <a:rPr lang="de-DE" err="1"/>
              <a:t>available</a:t>
            </a:r>
            <a:r>
              <a:rPr lang="de-DE"/>
              <a:t> </a:t>
            </a:r>
            <a:r>
              <a:rPr lang="de-DE" err="1"/>
              <a:t>investment</a:t>
            </a:r>
            <a:r>
              <a:rPr lang="de-DE"/>
              <a:t> </a:t>
            </a:r>
            <a:r>
              <a:rPr lang="de-DE" err="1"/>
              <a:t>resources</a:t>
            </a:r>
            <a:r>
              <a:rPr lang="de-DE"/>
              <a:t> </a:t>
            </a:r>
            <a:r>
              <a:rPr lang="de-DE" err="1"/>
              <a:t>when</a:t>
            </a:r>
            <a:r>
              <a:rPr lang="de-DE"/>
              <a:t> </a:t>
            </a:r>
            <a:r>
              <a:rPr lang="de-DE" err="1"/>
              <a:t>developing</a:t>
            </a:r>
            <a:r>
              <a:rPr lang="de-DE"/>
              <a:t> a </a:t>
            </a:r>
            <a:r>
              <a:rPr lang="de-DE" err="1"/>
              <a:t>financial</a:t>
            </a:r>
            <a:r>
              <a:rPr lang="de-DE"/>
              <a:t> plan </a:t>
            </a:r>
            <a:r>
              <a:rPr lang="de-DE" err="1"/>
              <a:t>promotes</a:t>
            </a:r>
            <a:r>
              <a:rPr lang="de-DE"/>
              <a:t> optimal </a:t>
            </a:r>
            <a:r>
              <a:rPr lang="de-DE" err="1"/>
              <a:t>use</a:t>
            </a:r>
            <a:r>
              <a:rPr lang="de-DE"/>
              <a:t> </a:t>
            </a:r>
            <a:r>
              <a:rPr lang="de-DE" err="1"/>
              <a:t>of</a:t>
            </a:r>
            <a:r>
              <a:rPr lang="de-DE"/>
              <a:t> </a:t>
            </a:r>
            <a:r>
              <a:rPr lang="de-DE" err="1"/>
              <a:t>financial</a:t>
            </a:r>
            <a:r>
              <a:rPr lang="de-DE"/>
              <a:t> </a:t>
            </a:r>
            <a:r>
              <a:rPr lang="de-DE" err="1"/>
              <a:t>resources</a:t>
            </a:r>
            <a:r>
              <a:rPr lang="de-DE"/>
              <a:t>.</a:t>
            </a:r>
          </a:p>
          <a:p>
            <a:pPr marL="0" indent="0">
              <a:buNone/>
            </a:pPr>
            <a:endParaRPr lang="de-DE"/>
          </a:p>
          <a:p>
            <a:pPr marL="0" indent="0">
              <a:buNone/>
            </a:pPr>
            <a:r>
              <a:rPr lang="de-DE" err="1"/>
              <a:t>What</a:t>
            </a:r>
            <a:r>
              <a:rPr lang="de-DE"/>
              <a:t> </a:t>
            </a:r>
            <a:r>
              <a:rPr lang="de-DE" err="1"/>
              <a:t>resources</a:t>
            </a:r>
            <a:r>
              <a:rPr lang="de-DE"/>
              <a:t> </a:t>
            </a:r>
            <a:r>
              <a:rPr lang="de-DE" err="1"/>
              <a:t>can</a:t>
            </a:r>
            <a:r>
              <a:rPr lang="de-DE"/>
              <a:t> </a:t>
            </a:r>
            <a:r>
              <a:rPr lang="de-DE" err="1"/>
              <a:t>be</a:t>
            </a:r>
            <a:r>
              <a:rPr lang="de-DE"/>
              <a:t> </a:t>
            </a:r>
            <a:r>
              <a:rPr lang="de-DE" err="1"/>
              <a:t>invested</a:t>
            </a:r>
            <a:r>
              <a:rPr lang="de-DE"/>
              <a:t>?</a:t>
            </a:r>
          </a:p>
          <a:p>
            <a:r>
              <a:rPr lang="de-DE"/>
              <a:t>Time</a:t>
            </a:r>
          </a:p>
          <a:p>
            <a:r>
              <a:rPr lang="de-DE" err="1"/>
              <a:t>Physical</a:t>
            </a:r>
            <a:r>
              <a:rPr lang="de-DE"/>
              <a:t> </a:t>
            </a:r>
            <a:r>
              <a:rPr lang="de-DE" err="1"/>
              <a:t>assets</a:t>
            </a:r>
            <a:endParaRPr lang="de-DE"/>
          </a:p>
          <a:p>
            <a:r>
              <a:rPr lang="de-DE"/>
              <a:t>Money</a:t>
            </a:r>
          </a:p>
          <a:p>
            <a:pPr marL="0" indent="0">
              <a:buNone/>
            </a:pPr>
            <a:endParaRPr lang="de-DE"/>
          </a:p>
          <a:p>
            <a:pPr marL="0" indent="0">
              <a:buNone/>
            </a:pPr>
            <a:endParaRPr lang="de-DE"/>
          </a:p>
          <a:p>
            <a:pPr marL="0" indent="0">
              <a:buNone/>
            </a:pPr>
            <a:endParaRPr lang="de-DE"/>
          </a:p>
        </p:txBody>
      </p:sp>
    </p:spTree>
    <p:extLst>
      <p:ext uri="{BB962C8B-B14F-4D97-AF65-F5344CB8AC3E}">
        <p14:creationId xmlns:p14="http://schemas.microsoft.com/office/powerpoint/2010/main" val="199748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61BCA-5C53-42C7-AE37-D7F79272AD25}"/>
              </a:ext>
            </a:extLst>
          </p:cNvPr>
          <p:cNvSpPr>
            <a:spLocks noGrp="1"/>
          </p:cNvSpPr>
          <p:nvPr>
            <p:ph type="title"/>
          </p:nvPr>
        </p:nvSpPr>
        <p:spPr/>
        <p:txBody>
          <a:bodyPr/>
          <a:lstStyle/>
          <a:p>
            <a:r>
              <a:rPr lang="de-DE" err="1"/>
              <a:t>How</a:t>
            </a:r>
            <a:r>
              <a:rPr lang="de-DE"/>
              <a:t> </a:t>
            </a:r>
            <a:r>
              <a:rPr lang="de-DE" err="1"/>
              <a:t>to</a:t>
            </a:r>
            <a:r>
              <a:rPr lang="de-DE"/>
              <a:t> </a:t>
            </a:r>
            <a:r>
              <a:rPr lang="de-DE" err="1"/>
              <a:t>spend</a:t>
            </a:r>
            <a:r>
              <a:rPr lang="de-DE"/>
              <a:t> </a:t>
            </a:r>
            <a:r>
              <a:rPr lang="de-DE" err="1"/>
              <a:t>your</a:t>
            </a:r>
            <a:r>
              <a:rPr lang="de-DE"/>
              <a:t> </a:t>
            </a:r>
            <a:r>
              <a:rPr lang="de-DE" err="1"/>
              <a:t>startup‘s</a:t>
            </a:r>
            <a:r>
              <a:rPr lang="de-DE"/>
              <a:t> initial </a:t>
            </a:r>
            <a:r>
              <a:rPr lang="de-DE" err="1"/>
              <a:t>investment</a:t>
            </a:r>
            <a:r>
              <a:rPr lang="de-DE"/>
              <a:t> </a:t>
            </a:r>
          </a:p>
        </p:txBody>
      </p:sp>
      <p:sp>
        <p:nvSpPr>
          <p:cNvPr id="3" name="Inhaltsplatzhalter 2">
            <a:extLst>
              <a:ext uri="{FF2B5EF4-FFF2-40B4-BE49-F238E27FC236}">
                <a16:creationId xmlns:a16="http://schemas.microsoft.com/office/drawing/2014/main" id="{D95FF90A-7585-4D16-8904-E654375E2830}"/>
              </a:ext>
            </a:extLst>
          </p:cNvPr>
          <p:cNvSpPr>
            <a:spLocks noGrp="1"/>
          </p:cNvSpPr>
          <p:nvPr>
            <p:ph idx="1"/>
          </p:nvPr>
        </p:nvSpPr>
        <p:spPr/>
        <p:txBody>
          <a:bodyPr vert="horz" lIns="91440" tIns="45720" rIns="91440" bIns="45720" rtlCol="0" anchor="t">
            <a:normAutofit/>
          </a:bodyPr>
          <a:lstStyle/>
          <a:p>
            <a:pPr marL="0" indent="0" algn="l">
              <a:buNone/>
            </a:pPr>
            <a:r>
              <a:rPr lang="en-US" b="0" i="0">
                <a:effectLst/>
                <a:latin typeface="Calibri"/>
                <a:cs typeface="Calibri"/>
              </a:rPr>
              <a:t>One of the keys to spending wisely is in treating the money you have – no matter where it came from – like it’s your money. Bootstrappers often talk about the way spending your own hard-earned cash makes you rethink the quality of every investment. </a:t>
            </a:r>
            <a:r>
              <a:rPr lang="en-US">
                <a:latin typeface="Calibri"/>
                <a:cs typeface="Calibri"/>
              </a:rPr>
              <a:t>This is a healthy mindset toward investment.</a:t>
            </a:r>
            <a:endParaRPr lang="en-US" b="0" i="0">
              <a:effectLst/>
              <a:latin typeface="Calibri"/>
              <a:cs typeface="Calibri"/>
            </a:endParaRPr>
          </a:p>
          <a:p>
            <a:pPr marL="0" indent="0" algn="l">
              <a:buNone/>
            </a:pPr>
            <a:r>
              <a:rPr lang="en-US" b="0" i="0">
                <a:effectLst/>
                <a:latin typeface="Calibri"/>
                <a:cs typeface="Calibri"/>
              </a:rPr>
              <a:t>Let me propose the following breakdown of how to spend the money you’ve got, be it $1 million or $10,000.</a:t>
            </a:r>
          </a:p>
          <a:p>
            <a:pPr lvl="1"/>
            <a:r>
              <a:rPr lang="en-US" b="0" i="0">
                <a:effectLst/>
                <a:latin typeface="Calibri"/>
                <a:cs typeface="Calibri"/>
              </a:rPr>
              <a:t>Up to 20% on market research</a:t>
            </a:r>
          </a:p>
          <a:p>
            <a:pPr lvl="1"/>
            <a:r>
              <a:rPr lang="en-US" b="0" i="0">
                <a:effectLst/>
                <a:latin typeface="Calibri"/>
                <a:cs typeface="Calibri"/>
              </a:rPr>
              <a:t>At least 75% on building your minimum viable product</a:t>
            </a:r>
          </a:p>
          <a:p>
            <a:pPr lvl="1"/>
            <a:r>
              <a:rPr lang="en-US" b="0" i="0">
                <a:effectLst/>
                <a:latin typeface="Calibri"/>
                <a:cs typeface="Calibri"/>
              </a:rPr>
              <a:t>Whatever’s left over on the rest of the stuff that seems important at the time</a:t>
            </a:r>
          </a:p>
          <a:p>
            <a:endParaRPr lang="de-DE"/>
          </a:p>
        </p:txBody>
      </p:sp>
    </p:spTree>
    <p:extLst>
      <p:ext uri="{BB962C8B-B14F-4D97-AF65-F5344CB8AC3E}">
        <p14:creationId xmlns:p14="http://schemas.microsoft.com/office/powerpoint/2010/main" val="51923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8C4B-790D-986C-2684-F006667C43CC}"/>
              </a:ext>
            </a:extLst>
          </p:cNvPr>
          <p:cNvSpPr>
            <a:spLocks noGrp="1"/>
          </p:cNvSpPr>
          <p:nvPr>
            <p:ph type="title"/>
          </p:nvPr>
        </p:nvSpPr>
        <p:spPr/>
        <p:txBody>
          <a:bodyPr/>
          <a:lstStyle/>
          <a:p>
            <a:r>
              <a:rPr lang="en-GB">
                <a:cs typeface="Calibri Light"/>
              </a:rPr>
              <a:t>Material </a:t>
            </a:r>
            <a:endParaRPr lang="en-GB"/>
          </a:p>
        </p:txBody>
      </p:sp>
      <p:sp>
        <p:nvSpPr>
          <p:cNvPr id="3" name="Content Placeholder 2">
            <a:extLst>
              <a:ext uri="{FF2B5EF4-FFF2-40B4-BE49-F238E27FC236}">
                <a16:creationId xmlns:a16="http://schemas.microsoft.com/office/drawing/2014/main" id="{2A96C368-3B89-1231-325F-6B5304443097}"/>
              </a:ext>
            </a:extLst>
          </p:cNvPr>
          <p:cNvSpPr>
            <a:spLocks noGrp="1"/>
          </p:cNvSpPr>
          <p:nvPr>
            <p:ph idx="1"/>
          </p:nvPr>
        </p:nvSpPr>
        <p:spPr/>
        <p:txBody>
          <a:bodyPr vert="horz" lIns="91440" tIns="45720" rIns="91440" bIns="45720" rtlCol="0" anchor="t">
            <a:normAutofit/>
          </a:bodyPr>
          <a:lstStyle/>
          <a:p>
            <a:r>
              <a:rPr lang="en-GB" sz="1600">
                <a:ea typeface="+mn-lt"/>
                <a:cs typeface="+mn-lt"/>
              </a:rPr>
              <a:t>Why investors are not interested:  </a:t>
            </a:r>
            <a:r>
              <a:rPr lang="en-GB" sz="1600">
                <a:ea typeface="+mn-lt"/>
                <a:cs typeface="+mn-lt"/>
                <a:hlinkClick r:id="rId2"/>
              </a:rPr>
              <a:t>https://www.youtube.com/watch?v=IK7HkSp1KBI</a:t>
            </a:r>
            <a:endParaRPr lang="en-GB" sz="1600">
              <a:ea typeface="+mn-lt"/>
              <a:cs typeface="+mn-lt"/>
            </a:endParaRPr>
          </a:p>
          <a:p>
            <a:r>
              <a:rPr lang="en-GB" sz="1600">
                <a:ea typeface="Calibri" panose="020F0502020204030204"/>
                <a:cs typeface="Calibri"/>
              </a:rPr>
              <a:t>Pitch to a venture </a:t>
            </a:r>
            <a:r>
              <a:rPr lang="en-GB" sz="1600" err="1">
                <a:ea typeface="Calibri" panose="020F0502020204030204"/>
                <a:cs typeface="Calibri"/>
              </a:rPr>
              <a:t>capitalis</a:t>
            </a:r>
            <a:r>
              <a:rPr lang="en-GB" sz="1600">
                <a:ea typeface="Calibri" panose="020F0502020204030204"/>
                <a:cs typeface="Calibri"/>
              </a:rPr>
              <a:t>: </a:t>
            </a:r>
            <a:r>
              <a:rPr lang="en-GB" sz="1600">
                <a:ea typeface="+mn-lt"/>
                <a:cs typeface="+mn-lt"/>
                <a:hlinkClick r:id="rId3"/>
              </a:rPr>
              <a:t>https://www.ted.com/talks/david_s_rose_how_to_pitch_to_a_vc</a:t>
            </a:r>
            <a:endParaRPr lang="en-GB" sz="1600">
              <a:ea typeface="Calibri" panose="020F0502020204030204"/>
              <a:cs typeface="Calibri"/>
            </a:endParaRPr>
          </a:p>
          <a:p>
            <a:r>
              <a:rPr lang="en-GB" sz="1600">
                <a:ea typeface="Calibri" panose="020F0502020204030204"/>
                <a:cs typeface="Calibri"/>
              </a:rPr>
              <a:t>How to choose the right investor: </a:t>
            </a:r>
            <a:r>
              <a:rPr lang="en-GB" sz="1600">
                <a:ea typeface="+mn-lt"/>
                <a:cs typeface="+mn-lt"/>
                <a:hlinkClick r:id="rId4"/>
              </a:rPr>
              <a:t>https://www.zenbusiness.com/blog/choosing-right-investors-startup/</a:t>
            </a:r>
            <a:endParaRPr lang="en-GB" sz="1600">
              <a:ea typeface="+mn-lt"/>
              <a:cs typeface="+mn-lt"/>
            </a:endParaRPr>
          </a:p>
          <a:p>
            <a:pPr lvl="6"/>
            <a:r>
              <a:rPr lang="en-GB" sz="1600">
                <a:ea typeface="+mn-lt"/>
                <a:cs typeface="+mn-lt"/>
                <a:hlinkClick r:id="rId5"/>
              </a:rPr>
              <a:t>https://www.entrepreneur.com/article/371684</a:t>
            </a:r>
          </a:p>
          <a:p>
            <a:pPr lvl="6"/>
            <a:endParaRPr lang="en-GB" sz="1600">
              <a:ea typeface="Calibri" panose="020F0502020204030204"/>
              <a:cs typeface="Calibri"/>
            </a:endParaRPr>
          </a:p>
          <a:p>
            <a:endParaRPr lang="en-GB" sz="1600">
              <a:ea typeface="Calibri" panose="020F0502020204030204"/>
              <a:cs typeface="Calibri"/>
            </a:endParaRPr>
          </a:p>
          <a:p>
            <a:endParaRPr lang="en-GB" sz="1600">
              <a:ea typeface="Calibri" panose="020F0502020204030204"/>
              <a:cs typeface="Calibri"/>
            </a:endParaRPr>
          </a:p>
          <a:p>
            <a:endParaRPr lang="en-GB" sz="1600">
              <a:ea typeface="Calibri" panose="020F0502020204030204"/>
              <a:cs typeface="Calibri"/>
            </a:endParaRPr>
          </a:p>
        </p:txBody>
      </p:sp>
    </p:spTree>
    <p:extLst>
      <p:ext uri="{BB962C8B-B14F-4D97-AF65-F5344CB8AC3E}">
        <p14:creationId xmlns:p14="http://schemas.microsoft.com/office/powerpoint/2010/main" val="3703532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err="1"/>
              <a:t>How</a:t>
            </a:r>
            <a:r>
              <a:rPr lang="lt-LT"/>
              <a:t> </a:t>
            </a:r>
            <a:r>
              <a:rPr lang="lt-LT" err="1"/>
              <a:t>an</a:t>
            </a:r>
            <a:r>
              <a:rPr lang="lt-LT"/>
              <a:t> </a:t>
            </a:r>
            <a:r>
              <a:rPr lang="lt-LT" err="1"/>
              <a:t>investment</a:t>
            </a:r>
            <a:r>
              <a:rPr lang="lt-LT"/>
              <a:t> </a:t>
            </a:r>
            <a:r>
              <a:rPr lang="lt-LT" err="1"/>
              <a:t>works</a:t>
            </a:r>
            <a:endParaRPr lang="lt-LT"/>
          </a:p>
        </p:txBody>
      </p:sp>
      <p:sp>
        <p:nvSpPr>
          <p:cNvPr id="3" name="Content Placeholder 2"/>
          <p:cNvSpPr>
            <a:spLocks noGrp="1"/>
          </p:cNvSpPr>
          <p:nvPr>
            <p:ph idx="1"/>
          </p:nvPr>
        </p:nvSpPr>
        <p:spPr/>
        <p:txBody>
          <a:bodyPr vert="horz" lIns="91440" tIns="45720" rIns="91440" bIns="45720" rtlCol="0" anchor="t">
            <a:normAutofit/>
          </a:bodyPr>
          <a:lstStyle/>
          <a:p>
            <a:pPr fontAlgn="base"/>
            <a:r>
              <a:rPr lang="en-GB" sz="1800"/>
              <a:t>The act of investing has the goal of generating income and increasing value over time. An investment can refer to any mechanism used for generating future income. This includes the purchase of </a:t>
            </a:r>
            <a:r>
              <a:rPr lang="en-GB" sz="1800" u="sng">
                <a:hlinkClick r:id="rId2"/>
              </a:rPr>
              <a:t>bonds</a:t>
            </a:r>
            <a:r>
              <a:rPr lang="en-GB" sz="1800"/>
              <a:t>, stocks, or </a:t>
            </a:r>
            <a:r>
              <a:rPr lang="en-GB" sz="1800" u="sng">
                <a:hlinkClick r:id="rId3"/>
              </a:rPr>
              <a:t>real estate</a:t>
            </a:r>
            <a:r>
              <a:rPr lang="en-GB" sz="1800"/>
              <a:t> property, among other examples. Additionally, purchasing a property that can be used to produce goods can be considered an investment.</a:t>
            </a:r>
            <a:r>
              <a:rPr lang="en-US" sz="1800"/>
              <a:t>​</a:t>
            </a:r>
          </a:p>
          <a:p>
            <a:pPr fontAlgn="base"/>
            <a:r>
              <a:rPr lang="en-GB" sz="1800"/>
              <a:t>In general, any action that is taken in the hopes of raising future revenue can also be considered an investment. For example, when </a:t>
            </a:r>
            <a:r>
              <a:rPr lang="en-GB" sz="1800" u="sng">
                <a:hlinkClick r:id="rId4"/>
              </a:rPr>
              <a:t>choosing to pursue additional education</a:t>
            </a:r>
            <a:r>
              <a:rPr lang="en-GB" sz="1800"/>
              <a:t>, the goal is often to increase knowledge and improve skills (in the hopes of ultimately producing more income).</a:t>
            </a:r>
          </a:p>
          <a:p>
            <a:pPr fontAlgn="base"/>
            <a:r>
              <a:rPr lang="en-GB" sz="1900"/>
              <a:t>Because investing is oriented toward the potential for future growth or income, there is always a certain level of risk associated with an investment. An investment may not generate any income, or may actually lose value over time. For example, it's also a possibility that you will invest in a company that ends up going bankrupt or a project that fails to materialize. This is the primary way that saving can be differentiated from investing: saving is accumulating money for future use and entails no risk, whereas investment is the act of leveraging money for a potential future gain and it entails some risk.</a:t>
            </a:r>
            <a:endParaRPr lang="en-US" sz="1900"/>
          </a:p>
          <a:p>
            <a:r>
              <a:rPr lang="lt-LT" sz="1900" err="1"/>
              <a:t>More</a:t>
            </a:r>
            <a:r>
              <a:rPr lang="lt-LT" sz="1900"/>
              <a:t> Risk?</a:t>
            </a:r>
            <a:endParaRPr lang="lt-LT" sz="1900">
              <a:cs typeface="Calibri"/>
            </a:endParaRPr>
          </a:p>
        </p:txBody>
      </p:sp>
    </p:spTree>
    <p:extLst>
      <p:ext uri="{BB962C8B-B14F-4D97-AF65-F5344CB8AC3E}">
        <p14:creationId xmlns:p14="http://schemas.microsoft.com/office/powerpoint/2010/main" val="2983340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Types of Investmenters</a:t>
            </a:r>
          </a:p>
        </p:txBody>
      </p:sp>
      <p:sp>
        <p:nvSpPr>
          <p:cNvPr id="3" name="Content Placeholder 2"/>
          <p:cNvSpPr>
            <a:spLocks noGrp="1"/>
          </p:cNvSpPr>
          <p:nvPr>
            <p:ph idx="1"/>
          </p:nvPr>
        </p:nvSpPr>
        <p:spPr/>
        <p:txBody>
          <a:bodyPr vert="horz" lIns="91440" tIns="45720" rIns="91440" bIns="45720" rtlCol="0" anchor="t">
            <a:normAutofit/>
          </a:bodyPr>
          <a:lstStyle/>
          <a:p>
            <a:pPr fontAlgn="base"/>
            <a:endParaRPr lang="en-US" sz="2900">
              <a:ea typeface="Calibri"/>
              <a:cs typeface="Calibri"/>
            </a:endParaRPr>
          </a:p>
          <a:p>
            <a:pPr fontAlgn="base"/>
            <a:endParaRPr lang="en-US" sz="1900"/>
          </a:p>
          <a:p>
            <a:endParaRPr lang="lt-LT"/>
          </a:p>
        </p:txBody>
      </p:sp>
      <p:sp>
        <p:nvSpPr>
          <p:cNvPr id="4" name="TextBox 3">
            <a:extLst>
              <a:ext uri="{FF2B5EF4-FFF2-40B4-BE49-F238E27FC236}">
                <a16:creationId xmlns:a16="http://schemas.microsoft.com/office/drawing/2014/main" id="{BECDB7AB-ADB7-8694-81AE-E19F6E15E89E}"/>
              </a:ext>
            </a:extLst>
          </p:cNvPr>
          <p:cNvSpPr txBox="1"/>
          <p:nvPr/>
        </p:nvSpPr>
        <p:spPr>
          <a:xfrm>
            <a:off x="483080" y="2251495"/>
            <a:ext cx="1141274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Angel Investors: </a:t>
            </a:r>
          </a:p>
          <a:p>
            <a:r>
              <a:rPr lang="en-GB">
                <a:ea typeface="Calibri"/>
                <a:cs typeface="Calibri"/>
              </a:rPr>
              <a:t>Are wealthy individuals that are focused on financing small businesses in exchange for equity. These investments come from their private net worth.  </a:t>
            </a:r>
          </a:p>
          <a:p>
            <a:endParaRPr lang="en-GB">
              <a:ea typeface="Calibri"/>
              <a:cs typeface="Calibri"/>
            </a:endParaRPr>
          </a:p>
          <a:p>
            <a:r>
              <a:rPr lang="en-GB">
                <a:ea typeface="Calibri"/>
                <a:cs typeface="Calibri"/>
              </a:rPr>
              <a:t>Peer-to Peer lenders</a:t>
            </a:r>
          </a:p>
          <a:p>
            <a:r>
              <a:rPr lang="en-GB">
                <a:ea typeface="Calibri"/>
                <a:cs typeface="Calibri"/>
              </a:rPr>
              <a:t>It's when companies can borrow money directly from people instead of banks. Lenders can then bid their loans by offering an interest rate and borrowers can accept the offers more suitable for their interest. Online there are platforms for lenders and borrowers. </a:t>
            </a:r>
          </a:p>
          <a:p>
            <a:endParaRPr lang="en-GB">
              <a:ea typeface="Calibri"/>
              <a:cs typeface="Calibri"/>
            </a:endParaRPr>
          </a:p>
          <a:p>
            <a:r>
              <a:rPr lang="en-GB">
                <a:ea typeface="Calibri"/>
                <a:cs typeface="Calibri"/>
              </a:rPr>
              <a:t>Venture Capitalists</a:t>
            </a:r>
          </a:p>
          <a:p>
            <a:r>
              <a:rPr lang="en-GB">
                <a:ea typeface="Calibri"/>
                <a:cs typeface="Calibri"/>
              </a:rPr>
              <a:t>Are good when your business needs a large amount of business capital. Venture capitalists do not use their own money but work for firms that invest into smaller and larger businesses. </a:t>
            </a:r>
          </a:p>
          <a:p>
            <a:endParaRPr lang="en-GB">
              <a:ea typeface="Calibri"/>
              <a:cs typeface="Calibri"/>
            </a:endParaRPr>
          </a:p>
          <a:p>
            <a:r>
              <a:rPr lang="en-GB">
                <a:ea typeface="Calibri"/>
                <a:cs typeface="Calibri"/>
              </a:rPr>
              <a:t>Private Equity Investors: </a:t>
            </a:r>
          </a:p>
          <a:p>
            <a:r>
              <a:rPr lang="en-GB">
                <a:ea typeface="Calibri"/>
                <a:cs typeface="Calibri"/>
              </a:rPr>
              <a:t>Are individuals that invest their private equity. In return they want a percentage of the profit or a part in the company. </a:t>
            </a: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spTree>
    <p:extLst>
      <p:ext uri="{BB962C8B-B14F-4D97-AF65-F5344CB8AC3E}">
        <p14:creationId xmlns:p14="http://schemas.microsoft.com/office/powerpoint/2010/main" val="2601337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vert="horz" lIns="91440" tIns="45720" rIns="91440" bIns="45720" rtlCol="0" anchor="t">
            <a:normAutofit fontScale="92500" lnSpcReduction="20000"/>
          </a:bodyPr>
          <a:lstStyle/>
          <a:p>
            <a:pPr marL="0" indent="0">
              <a:buNone/>
            </a:pPr>
            <a:r>
              <a:rPr lang="lt-LT" err="1"/>
              <a:t>What</a:t>
            </a:r>
            <a:r>
              <a:rPr lang="lt-LT"/>
              <a:t> </a:t>
            </a:r>
            <a:r>
              <a:rPr lang="lt-LT" err="1"/>
              <a:t>is</a:t>
            </a:r>
            <a:r>
              <a:rPr lang="lt-LT"/>
              <a:t> a </a:t>
            </a:r>
            <a:r>
              <a:rPr lang="lt-LT" err="1"/>
              <a:t>value</a:t>
            </a:r>
            <a:r>
              <a:rPr lang="lt-LT"/>
              <a:t> </a:t>
            </a:r>
            <a:r>
              <a:rPr lang="lt-LT" err="1"/>
              <a:t>proposition</a:t>
            </a:r>
            <a:r>
              <a:rPr lang="lt-LT"/>
              <a:t>?</a:t>
            </a:r>
          </a:p>
          <a:p>
            <a:r>
              <a:rPr lang="en-GB" sz="2000"/>
              <a:t>A company's value proposition tells a customer the number one reason why a product or service is best suited for that particular customer.</a:t>
            </a:r>
          </a:p>
          <a:p>
            <a:r>
              <a:rPr lang="en-GB" sz="2000"/>
              <a:t>A value proposition should be communicated to customers directly, either via the company's website or other marketing or advertising materials.</a:t>
            </a:r>
          </a:p>
          <a:p>
            <a:r>
              <a:rPr lang="en-GB" sz="2000"/>
              <a:t>Value propositions can follow different formats, as long as they are "on brand," unique, and specific to the company in question.</a:t>
            </a:r>
          </a:p>
          <a:p>
            <a:r>
              <a:rPr lang="en-GB" sz="2000"/>
              <a:t>A successful value proposition should be persuasive and help turn a prospect into a paying customer.</a:t>
            </a:r>
          </a:p>
          <a:p>
            <a:pPr marL="0" indent="0">
              <a:buNone/>
            </a:pPr>
            <a:endParaRPr lang="lt-LT"/>
          </a:p>
          <a:p>
            <a:pPr marL="0" indent="0">
              <a:buNone/>
            </a:pPr>
            <a:endParaRPr lang="lt-LT"/>
          </a:p>
          <a:p>
            <a:pPr marL="0" indent="0">
              <a:buNone/>
            </a:pPr>
            <a:endParaRPr lang="lt-LT"/>
          </a:p>
          <a:p>
            <a:pPr marL="0" indent="0">
              <a:buNone/>
            </a:pPr>
            <a:r>
              <a:rPr lang="lt-LT" sz="1500"/>
              <a:t>https://www.investopedia.com/terms/v/valueproposition.asp</a:t>
            </a:r>
          </a:p>
        </p:txBody>
      </p:sp>
      <p:sp>
        <p:nvSpPr>
          <p:cNvPr id="2" name="Title 1"/>
          <p:cNvSpPr>
            <a:spLocks noGrp="1"/>
          </p:cNvSpPr>
          <p:nvPr>
            <p:ph type="title"/>
          </p:nvPr>
        </p:nvSpPr>
        <p:spPr/>
        <p:txBody>
          <a:bodyPr/>
          <a:lstStyle/>
          <a:p>
            <a:r>
              <a:rPr lang="en-US"/>
              <a:t>1.2 Value proposition &amp; Social Impact Investment </a:t>
            </a:r>
          </a:p>
        </p:txBody>
      </p:sp>
      <p:sp>
        <p:nvSpPr>
          <p:cNvPr id="6" name="TextBox 5">
            <a:extLst>
              <a:ext uri="{FF2B5EF4-FFF2-40B4-BE49-F238E27FC236}">
                <a16:creationId xmlns:a16="http://schemas.microsoft.com/office/drawing/2014/main" id="{0CF57E93-A04A-0F18-3202-7D7E28FC766D}"/>
              </a:ext>
            </a:extLst>
          </p:cNvPr>
          <p:cNvSpPr txBox="1"/>
          <p:nvPr/>
        </p:nvSpPr>
        <p:spPr>
          <a:xfrm>
            <a:off x="8101282" y="4233772"/>
            <a:ext cx="36633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Understand Value: </a:t>
            </a:r>
            <a:endParaRPr lang="en-US"/>
          </a:p>
          <a:p>
            <a:r>
              <a:rPr lang="en-GB">
                <a:ea typeface="+mn-lt"/>
                <a:cs typeface="+mn-lt"/>
                <a:hlinkClick r:id="rId3"/>
              </a:rPr>
              <a:t>https://www.bain.com/insights/elements-of-value-interactive/</a:t>
            </a:r>
            <a:endParaRPr lang="en-GB">
              <a:ea typeface="+mn-lt"/>
              <a:cs typeface="+mn-lt"/>
            </a:endParaRPr>
          </a:p>
          <a:p>
            <a:endParaRPr lang="en-GB">
              <a:ea typeface="Calibri" panose="020F0502020204030204"/>
              <a:cs typeface="Calibri" panose="020F0502020204030204"/>
            </a:endParaRPr>
          </a:p>
        </p:txBody>
      </p:sp>
    </p:spTree>
    <p:extLst>
      <p:ext uri="{BB962C8B-B14F-4D97-AF65-F5344CB8AC3E}">
        <p14:creationId xmlns:p14="http://schemas.microsoft.com/office/powerpoint/2010/main" val="371358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DF2A-E77D-9A4F-A107-05B8F802DA81}"/>
              </a:ext>
            </a:extLst>
          </p:cNvPr>
          <p:cNvSpPr>
            <a:spLocks noGrp="1"/>
          </p:cNvSpPr>
          <p:nvPr>
            <p:ph type="title"/>
          </p:nvPr>
        </p:nvSpPr>
        <p:spPr/>
        <p:txBody>
          <a:bodyPr/>
          <a:lstStyle/>
          <a:p>
            <a:r>
              <a:rPr lang="en-DE"/>
              <a:t>Value Proposition</a:t>
            </a:r>
          </a:p>
        </p:txBody>
      </p:sp>
      <p:sp>
        <p:nvSpPr>
          <p:cNvPr id="3" name="Content Placeholder 2">
            <a:extLst>
              <a:ext uri="{FF2B5EF4-FFF2-40B4-BE49-F238E27FC236}">
                <a16:creationId xmlns:a16="http://schemas.microsoft.com/office/drawing/2014/main" id="{7512BE6A-F3B2-1242-B2FB-D86C06DC6BAF}"/>
              </a:ext>
            </a:extLst>
          </p:cNvPr>
          <p:cNvSpPr>
            <a:spLocks noGrp="1"/>
          </p:cNvSpPr>
          <p:nvPr>
            <p:ph idx="1"/>
          </p:nvPr>
        </p:nvSpPr>
        <p:spPr/>
        <p:txBody>
          <a:bodyPr>
            <a:normAutofit fontScale="92500" lnSpcReduction="10000"/>
          </a:bodyPr>
          <a:lstStyle/>
          <a:p>
            <a:pPr marL="0" indent="0">
              <a:buNone/>
            </a:pPr>
            <a:r>
              <a:rPr lang="en-DE" sz="2000"/>
              <a:t>What is the purpose of a value proposition?</a:t>
            </a:r>
            <a:endParaRPr lang="en-GB" sz="2000"/>
          </a:p>
          <a:p>
            <a:r>
              <a:rPr lang="en-GB" sz="2000"/>
              <a:t>A value proposition is meant to convince stakeholders, investors, or customers that a company or its products/services are worthwhile. If the value proposition is weak or unconvincing it may be difficult to attract investment and consumer demand.</a:t>
            </a:r>
          </a:p>
          <a:p>
            <a:endParaRPr lang="en-GB" sz="2000"/>
          </a:p>
          <a:p>
            <a:pPr marL="0" indent="0">
              <a:buNone/>
            </a:pPr>
            <a:r>
              <a:rPr lang="en-GB" sz="2000"/>
              <a:t>What is an employee value proposition?</a:t>
            </a:r>
          </a:p>
          <a:p>
            <a:r>
              <a:rPr lang="en-GB" sz="2000"/>
              <a:t>An employee value proposition (EVP) applies to the job market. Here, a company that is hiring will try to frame itself as a good place to work, offering not only monetary compensation but also a range of benefits, perks, and a productive environment. In return, the job candidate will need to convince the hiring company that they have the appropriate skills, experience, </a:t>
            </a:r>
            <a:r>
              <a:rPr lang="en-GB" sz="2000" err="1"/>
              <a:t>demeanor</a:t>
            </a:r>
            <a:r>
              <a:rPr lang="en-GB" sz="2000"/>
              <a:t>, and ambition to succeed.</a:t>
            </a:r>
          </a:p>
          <a:p>
            <a:endParaRPr lang="en-GB" sz="2000"/>
          </a:p>
          <a:p>
            <a:pPr marL="0" indent="0">
              <a:buNone/>
            </a:pPr>
            <a:r>
              <a:rPr lang="en-GB" sz="2000"/>
              <a:t>What happens if a value proposition fails?</a:t>
            </a:r>
          </a:p>
          <a:p>
            <a:pPr marL="0" indent="0">
              <a:buNone/>
            </a:pPr>
            <a:r>
              <a:rPr lang="en-GB" sz="2100"/>
              <a:t>If a company cannot convince others that it has value or that its products or services or valuable, it will lose profitability and access to capital and may ultimately go out of business.</a:t>
            </a:r>
            <a:endParaRPr lang="en-DE" sz="2100"/>
          </a:p>
        </p:txBody>
      </p:sp>
    </p:spTree>
    <p:extLst>
      <p:ext uri="{BB962C8B-B14F-4D97-AF65-F5344CB8AC3E}">
        <p14:creationId xmlns:p14="http://schemas.microsoft.com/office/powerpoint/2010/main" val="222909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7C0B-734F-1144-9562-4008969EB01D}"/>
              </a:ext>
            </a:extLst>
          </p:cNvPr>
          <p:cNvSpPr>
            <a:spLocks noGrp="1"/>
          </p:cNvSpPr>
          <p:nvPr>
            <p:ph type="title"/>
          </p:nvPr>
        </p:nvSpPr>
        <p:spPr/>
        <p:txBody>
          <a:bodyPr/>
          <a:lstStyle/>
          <a:p>
            <a:r>
              <a:rPr lang="en-DE"/>
              <a:t>Value Propositi</a:t>
            </a:r>
            <a:r>
              <a:rPr lang="de-DE"/>
              <a:t>o</a:t>
            </a:r>
            <a:r>
              <a:rPr lang="en-DE"/>
              <a:t>n Canvas</a:t>
            </a:r>
          </a:p>
        </p:txBody>
      </p:sp>
      <p:pic>
        <p:nvPicPr>
          <p:cNvPr id="2050" name="Picture 2" descr="Value Proposition Canvas">
            <a:extLst>
              <a:ext uri="{FF2B5EF4-FFF2-40B4-BE49-F238E27FC236}">
                <a16:creationId xmlns:a16="http://schemas.microsoft.com/office/drawing/2014/main" id="{3A311C8F-8ED8-DE4D-BCD3-BB5B5A7A269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241303" y="1714514"/>
            <a:ext cx="6715747" cy="301506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6B7084C-6A39-1044-9543-55801801FC05}"/>
              </a:ext>
            </a:extLst>
          </p:cNvPr>
          <p:cNvSpPr>
            <a:spLocks noGrp="1"/>
          </p:cNvSpPr>
          <p:nvPr>
            <p:ph type="body" sz="half" idx="2"/>
          </p:nvPr>
        </p:nvSpPr>
        <p:spPr/>
        <p:txBody>
          <a:bodyPr vert="horz" lIns="91440" tIns="45720" rIns="91440" bIns="45720" rtlCol="0" anchor="t">
            <a:normAutofit/>
          </a:bodyPr>
          <a:lstStyle/>
          <a:p>
            <a:r>
              <a:rPr lang="en-DE"/>
              <a:t>The Value Proposition Canvas is a business model tool that helps companies to identify if their product or service is targeting the customer and is positioned around their needs and values. </a:t>
            </a:r>
          </a:p>
          <a:p>
            <a:endParaRPr lang="en-DE">
              <a:cs typeface="Calibri"/>
            </a:endParaRPr>
          </a:p>
          <a:p>
            <a:endParaRPr lang="en-US">
              <a:cs typeface="Calibri"/>
            </a:endParaRPr>
          </a:p>
        </p:txBody>
      </p:sp>
      <p:pic>
        <p:nvPicPr>
          <p:cNvPr id="3" name="Online Media 2" title="Strategyzer's Value Proposition Canvas Explained">
            <a:hlinkClick r:id="" action="ppaction://media"/>
            <a:extLst>
              <a:ext uri="{FF2B5EF4-FFF2-40B4-BE49-F238E27FC236}">
                <a16:creationId xmlns:a16="http://schemas.microsoft.com/office/drawing/2014/main" id="{B37CA7E8-D437-7C18-0E38-F737AAD9CF06}"/>
              </a:ext>
            </a:extLst>
          </p:cNvPr>
          <p:cNvPicPr>
            <a:picLocks noRot="1" noChangeAspect="1"/>
          </p:cNvPicPr>
          <p:nvPr>
            <a:videoFile r:link="rId1"/>
          </p:nvPr>
        </p:nvPicPr>
        <p:blipFill>
          <a:blip r:embed="rId5"/>
          <a:stretch>
            <a:fillRect/>
          </a:stretch>
        </p:blipFill>
        <p:spPr>
          <a:xfrm>
            <a:off x="629138" y="4516804"/>
            <a:ext cx="3372338" cy="1939192"/>
          </a:xfrm>
          <a:prstGeom prst="rect">
            <a:avLst/>
          </a:prstGeom>
        </p:spPr>
      </p:pic>
    </p:spTree>
    <p:extLst>
      <p:ext uri="{BB962C8B-B14F-4D97-AF65-F5344CB8AC3E}">
        <p14:creationId xmlns:p14="http://schemas.microsoft.com/office/powerpoint/2010/main" val="271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90B6-B7F3-AC48-9E83-F715F056105C}"/>
              </a:ext>
            </a:extLst>
          </p:cNvPr>
          <p:cNvSpPr>
            <a:spLocks noGrp="1"/>
          </p:cNvSpPr>
          <p:nvPr>
            <p:ph type="title"/>
          </p:nvPr>
        </p:nvSpPr>
        <p:spPr/>
        <p:txBody>
          <a:bodyPr/>
          <a:lstStyle/>
          <a:p>
            <a:r>
              <a:rPr lang="en-DE"/>
              <a:t>Impact Investment</a:t>
            </a:r>
          </a:p>
        </p:txBody>
      </p:sp>
      <p:sp>
        <p:nvSpPr>
          <p:cNvPr id="3" name="Content Placeholder 2">
            <a:extLst>
              <a:ext uri="{FF2B5EF4-FFF2-40B4-BE49-F238E27FC236}">
                <a16:creationId xmlns:a16="http://schemas.microsoft.com/office/drawing/2014/main" id="{26D8AE41-6A25-6A43-B0B4-0DA317828D92}"/>
              </a:ext>
            </a:extLst>
          </p:cNvPr>
          <p:cNvSpPr>
            <a:spLocks noGrp="1"/>
          </p:cNvSpPr>
          <p:nvPr>
            <p:ph idx="1"/>
          </p:nvPr>
        </p:nvSpPr>
        <p:spPr/>
        <p:txBody>
          <a:bodyPr>
            <a:normAutofit lnSpcReduction="10000"/>
          </a:bodyPr>
          <a:lstStyle/>
          <a:p>
            <a:r>
              <a:rPr lang="en-GB" sz="2000"/>
              <a:t>Impact investing is a general investment strategy that seeks to generate financial returns while also creating a positive social or environmental impact.</a:t>
            </a:r>
          </a:p>
          <a:p>
            <a:r>
              <a:rPr lang="en-GB" sz="2000"/>
              <a:t>Investors who follow impact investing consider a company's commitment to corporate social responsibility or the duty to positively serve society as a whole.</a:t>
            </a:r>
          </a:p>
          <a:p>
            <a:r>
              <a:rPr lang="en-GB" sz="2000"/>
              <a:t>Socially responsible (SRI) and environmental, social, and governance (ESG) investing are two approaches to impact investing, although there is still some disagreement over terminology in the investing community.</a:t>
            </a:r>
          </a:p>
          <a:p>
            <a:endParaRPr lang="en-DE"/>
          </a:p>
          <a:p>
            <a:endParaRPr lang="en-DE"/>
          </a:p>
          <a:p>
            <a:endParaRPr lang="en-DE"/>
          </a:p>
          <a:p>
            <a:endParaRPr lang="en-DE"/>
          </a:p>
          <a:p>
            <a:pPr marL="0" indent="0">
              <a:buNone/>
            </a:pPr>
            <a:r>
              <a:rPr lang="en-GB" sz="1500"/>
              <a:t>https://</a:t>
            </a:r>
            <a:r>
              <a:rPr lang="en-GB" sz="1500" err="1"/>
              <a:t>www.investopedia.com</a:t>
            </a:r>
            <a:r>
              <a:rPr lang="en-GB" sz="1500"/>
              <a:t>/terms/</a:t>
            </a:r>
            <a:r>
              <a:rPr lang="en-GB" sz="1500" err="1"/>
              <a:t>i</a:t>
            </a:r>
            <a:r>
              <a:rPr lang="en-GB" sz="1500"/>
              <a:t>/impact-</a:t>
            </a:r>
            <a:r>
              <a:rPr lang="en-GB" sz="1500" err="1"/>
              <a:t>investing.asp</a:t>
            </a:r>
            <a:endParaRPr lang="en-DE" sz="1500"/>
          </a:p>
          <a:p>
            <a:pPr marL="0" indent="0">
              <a:buNone/>
            </a:pPr>
            <a:endParaRPr lang="en-DE"/>
          </a:p>
        </p:txBody>
      </p:sp>
    </p:spTree>
    <p:extLst>
      <p:ext uri="{BB962C8B-B14F-4D97-AF65-F5344CB8AC3E}">
        <p14:creationId xmlns:p14="http://schemas.microsoft.com/office/powerpoint/2010/main" val="5120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Learning Unit Content </a:t>
            </a:r>
            <a:r>
              <a:rPr lang="de-DE" err="1"/>
              <a:t>Overview</a:t>
            </a:r>
            <a:endParaRPr lang="lt-LT"/>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de-DE"/>
              <a:t>Investment/Financial </a:t>
            </a:r>
            <a:r>
              <a:rPr lang="de-DE" err="1"/>
              <a:t>Strategy</a:t>
            </a:r>
            <a:endParaRPr lang="de-DE"/>
          </a:p>
          <a:p>
            <a:pPr marL="971550" lvl="1" indent="-514350">
              <a:buFont typeface="+mj-lt"/>
              <a:buAutoNum type="arabicPeriod"/>
            </a:pPr>
            <a:r>
              <a:rPr lang="de-DE" err="1"/>
              <a:t>Identifying</a:t>
            </a:r>
            <a:r>
              <a:rPr lang="de-DE"/>
              <a:t> </a:t>
            </a:r>
            <a:r>
              <a:rPr lang="de-DE" err="1"/>
              <a:t>financial</a:t>
            </a:r>
            <a:r>
              <a:rPr lang="de-DE"/>
              <a:t> </a:t>
            </a:r>
            <a:r>
              <a:rPr lang="de-DE" err="1"/>
              <a:t>needs</a:t>
            </a:r>
            <a:r>
              <a:rPr lang="de-DE"/>
              <a:t> and </a:t>
            </a:r>
            <a:r>
              <a:rPr lang="de-DE" err="1"/>
              <a:t>outlining</a:t>
            </a:r>
            <a:r>
              <a:rPr lang="de-DE"/>
              <a:t> a </a:t>
            </a:r>
            <a:r>
              <a:rPr lang="de-DE" err="1"/>
              <a:t>fundraising</a:t>
            </a:r>
            <a:r>
              <a:rPr lang="de-DE"/>
              <a:t> </a:t>
            </a:r>
            <a:r>
              <a:rPr lang="de-DE" err="1"/>
              <a:t>strategy</a:t>
            </a:r>
            <a:endParaRPr lang="de-DE"/>
          </a:p>
          <a:p>
            <a:pPr marL="971550" lvl="1" indent="-514350">
              <a:buFont typeface="+mj-lt"/>
              <a:buAutoNum type="arabicPeriod"/>
            </a:pPr>
            <a:r>
              <a:rPr lang="de-DE"/>
              <a:t>Value </a:t>
            </a:r>
            <a:r>
              <a:rPr lang="de-DE" err="1"/>
              <a:t>proposition</a:t>
            </a:r>
            <a:r>
              <a:rPr lang="de-DE"/>
              <a:t> &amp; social </a:t>
            </a:r>
            <a:r>
              <a:rPr lang="de-DE" err="1"/>
              <a:t>impact</a:t>
            </a:r>
            <a:r>
              <a:rPr lang="de-DE"/>
              <a:t> </a:t>
            </a:r>
            <a:r>
              <a:rPr lang="de-DE" err="1"/>
              <a:t>investment</a:t>
            </a:r>
            <a:endParaRPr lang="de-DE"/>
          </a:p>
          <a:p>
            <a:pPr marL="514350" indent="-514350">
              <a:buFont typeface="+mj-lt"/>
              <a:buAutoNum type="arabicPeriod"/>
            </a:pPr>
            <a:r>
              <a:rPr lang="de-DE" err="1"/>
              <a:t>Choosing</a:t>
            </a:r>
            <a:r>
              <a:rPr lang="de-DE"/>
              <a:t> </a:t>
            </a:r>
            <a:r>
              <a:rPr lang="de-DE" err="1"/>
              <a:t>the</a:t>
            </a:r>
            <a:r>
              <a:rPr lang="de-DE"/>
              <a:t> Right Path</a:t>
            </a:r>
          </a:p>
          <a:p>
            <a:pPr marL="971550" lvl="1" indent="-514350">
              <a:buFont typeface="+mj-lt"/>
              <a:buAutoNum type="arabicPeriod"/>
            </a:pPr>
            <a:r>
              <a:rPr lang="de-DE" err="1"/>
              <a:t>Recognizing</a:t>
            </a:r>
            <a:r>
              <a:rPr lang="de-DE"/>
              <a:t> </a:t>
            </a:r>
            <a:r>
              <a:rPr lang="de-DE" err="1"/>
              <a:t>options</a:t>
            </a:r>
            <a:r>
              <a:rPr lang="de-DE"/>
              <a:t> and </a:t>
            </a:r>
            <a:r>
              <a:rPr lang="de-DE" err="1"/>
              <a:t>opportunities</a:t>
            </a:r>
            <a:r>
              <a:rPr lang="de-DE"/>
              <a:t> </a:t>
            </a:r>
          </a:p>
          <a:p>
            <a:pPr marL="971550" lvl="1" indent="-514350">
              <a:buFont typeface="+mj-lt"/>
              <a:buAutoNum type="arabicPeriod"/>
            </a:pPr>
            <a:r>
              <a:rPr lang="de-DE"/>
              <a:t>Advantages and </a:t>
            </a:r>
            <a:r>
              <a:rPr lang="de-DE" err="1"/>
              <a:t>challenges</a:t>
            </a:r>
            <a:r>
              <a:rPr lang="de-DE"/>
              <a:t> </a:t>
            </a:r>
            <a:r>
              <a:rPr lang="de-DE" err="1"/>
              <a:t>of</a:t>
            </a:r>
            <a:r>
              <a:rPr lang="de-DE"/>
              <a:t> external </a:t>
            </a:r>
            <a:r>
              <a:rPr lang="de-DE" err="1"/>
              <a:t>funding</a:t>
            </a:r>
            <a:r>
              <a:rPr lang="de-DE"/>
              <a:t>/support</a:t>
            </a:r>
          </a:p>
          <a:p>
            <a:pPr marL="514350" indent="-514350">
              <a:buFont typeface="+mj-lt"/>
              <a:buAutoNum type="arabicPeriod"/>
            </a:pPr>
            <a:r>
              <a:rPr lang="de-DE"/>
              <a:t>Digital Fundraising</a:t>
            </a:r>
          </a:p>
          <a:p>
            <a:pPr marL="971550" lvl="1" indent="-514350">
              <a:buFont typeface="+mj-lt"/>
              <a:buAutoNum type="arabicPeriod"/>
            </a:pPr>
            <a:r>
              <a:rPr lang="de-DE" err="1"/>
              <a:t>Donations</a:t>
            </a:r>
            <a:endParaRPr lang="de-DE"/>
          </a:p>
          <a:p>
            <a:pPr marL="971550" lvl="1" indent="-514350">
              <a:buFont typeface="+mj-lt"/>
              <a:buAutoNum type="arabicPeriod"/>
            </a:pPr>
            <a:r>
              <a:rPr lang="de-DE"/>
              <a:t>Crowdfunding</a:t>
            </a:r>
          </a:p>
          <a:p>
            <a:pPr marL="514350" indent="-514350">
              <a:buFont typeface="+mj-lt"/>
              <a:buAutoNum type="arabicPeriod"/>
            </a:pPr>
            <a:r>
              <a:rPr lang="de-DE"/>
              <a:t>Offline Financing</a:t>
            </a:r>
          </a:p>
          <a:p>
            <a:pPr marL="971550" lvl="1" indent="-514350">
              <a:buFont typeface="+mj-lt"/>
              <a:buAutoNum type="arabicPeriod"/>
            </a:pPr>
            <a:r>
              <a:rPr lang="de-DE"/>
              <a:t>Grants (</a:t>
            </a:r>
            <a:r>
              <a:rPr lang="de-DE" err="1"/>
              <a:t>public</a:t>
            </a:r>
            <a:r>
              <a:rPr lang="de-DE"/>
              <a:t> </a:t>
            </a:r>
            <a:r>
              <a:rPr lang="de-DE" err="1"/>
              <a:t>funds</a:t>
            </a:r>
            <a:r>
              <a:rPr lang="de-DE"/>
              <a:t>)</a:t>
            </a:r>
          </a:p>
          <a:p>
            <a:pPr marL="971550" lvl="1" indent="-514350">
              <a:buFont typeface="+mj-lt"/>
              <a:buAutoNum type="arabicPeriod"/>
            </a:pPr>
            <a:r>
              <a:rPr lang="de-DE"/>
              <a:t>Private </a:t>
            </a:r>
            <a:r>
              <a:rPr lang="de-DE" err="1"/>
              <a:t>investment</a:t>
            </a:r>
            <a:r>
              <a:rPr lang="de-DE"/>
              <a:t> (</a:t>
            </a:r>
            <a:r>
              <a:rPr lang="de-DE" err="1"/>
              <a:t>impact</a:t>
            </a:r>
            <a:r>
              <a:rPr lang="de-DE"/>
              <a:t> </a:t>
            </a:r>
            <a:r>
              <a:rPr lang="de-DE" err="1"/>
              <a:t>investors</a:t>
            </a:r>
            <a:r>
              <a:rPr lang="de-DE"/>
              <a:t>, </a:t>
            </a:r>
            <a:r>
              <a:rPr lang="de-DE" err="1"/>
              <a:t>business</a:t>
            </a:r>
            <a:r>
              <a:rPr lang="de-DE"/>
              <a:t> </a:t>
            </a:r>
            <a:r>
              <a:rPr lang="de-DE" err="1"/>
              <a:t>angels</a:t>
            </a:r>
            <a:r>
              <a:rPr lang="de-DE"/>
              <a:t>)</a:t>
            </a:r>
          </a:p>
          <a:p>
            <a:pPr marL="971550" lvl="1" indent="-514350">
              <a:buFont typeface="+mj-lt"/>
              <a:buAutoNum type="arabicPeriod"/>
            </a:pPr>
            <a:r>
              <a:rPr lang="de-DE" err="1"/>
              <a:t>Credit</a:t>
            </a:r>
            <a:r>
              <a:rPr lang="de-DE"/>
              <a:t> </a:t>
            </a:r>
            <a:r>
              <a:rPr lang="de-DE" err="1"/>
              <a:t>financing</a:t>
            </a:r>
            <a:endParaRPr lang="de-DE"/>
          </a:p>
          <a:p>
            <a:pPr marL="0" indent="0">
              <a:buNone/>
            </a:pPr>
            <a:endParaRPr lang="de-DE"/>
          </a:p>
        </p:txBody>
      </p:sp>
    </p:spTree>
    <p:extLst>
      <p:ext uri="{BB962C8B-B14F-4D97-AF65-F5344CB8AC3E}">
        <p14:creationId xmlns:p14="http://schemas.microsoft.com/office/powerpoint/2010/main" val="263328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8B53-556A-5141-A77B-CEBB8C4DFAE6}"/>
              </a:ext>
            </a:extLst>
          </p:cNvPr>
          <p:cNvSpPr>
            <a:spLocks noGrp="1"/>
          </p:cNvSpPr>
          <p:nvPr>
            <p:ph type="title"/>
          </p:nvPr>
        </p:nvSpPr>
        <p:spPr/>
        <p:txBody>
          <a:bodyPr/>
          <a:lstStyle/>
          <a:p>
            <a:r>
              <a:rPr lang="en-DE"/>
              <a:t>Social Impact Investment</a:t>
            </a:r>
          </a:p>
        </p:txBody>
      </p:sp>
      <p:sp>
        <p:nvSpPr>
          <p:cNvPr id="3" name="Content Placeholder 2">
            <a:extLst>
              <a:ext uri="{FF2B5EF4-FFF2-40B4-BE49-F238E27FC236}">
                <a16:creationId xmlns:a16="http://schemas.microsoft.com/office/drawing/2014/main" id="{8121B1A0-490F-294F-B3D2-D420310CCB88}"/>
              </a:ext>
            </a:extLst>
          </p:cNvPr>
          <p:cNvSpPr>
            <a:spLocks noGrp="1"/>
          </p:cNvSpPr>
          <p:nvPr>
            <p:ph idx="1"/>
          </p:nvPr>
        </p:nvSpPr>
        <p:spPr/>
        <p:txBody>
          <a:bodyPr>
            <a:normAutofit/>
          </a:bodyPr>
          <a:lstStyle/>
          <a:p>
            <a:r>
              <a:rPr lang="en-GB" sz="2000"/>
              <a:t>Socially responsible investing is the practice of investing money in companies and funds that have positive social impacts.</a:t>
            </a:r>
          </a:p>
          <a:p>
            <a:r>
              <a:rPr lang="en-GB" sz="2000"/>
              <a:t>Socially responsible investing has been growing in popularity in recent history. </a:t>
            </a:r>
          </a:p>
          <a:p>
            <a:r>
              <a:rPr lang="en-GB" sz="2000"/>
              <a:t>Investors should keep in mind that socially responsible investments are still investments and be sure to weigh the potential for return into their decisions.</a:t>
            </a:r>
          </a:p>
          <a:p>
            <a:r>
              <a:rPr lang="en-GB" sz="2000"/>
              <a:t>Community investing is a type of investing where the return is measured on community impact rather than monetary return.</a:t>
            </a:r>
          </a:p>
          <a:p>
            <a:r>
              <a:rPr lang="en-GB" sz="2000"/>
              <a:t>Socially responsible investments tend to mimic the political and social climate of the time.</a:t>
            </a:r>
          </a:p>
          <a:p>
            <a:pPr marL="0" indent="0">
              <a:buNone/>
            </a:pPr>
            <a:endParaRPr lang="en-DE"/>
          </a:p>
        </p:txBody>
      </p:sp>
    </p:spTree>
    <p:extLst>
      <p:ext uri="{BB962C8B-B14F-4D97-AF65-F5344CB8AC3E}">
        <p14:creationId xmlns:p14="http://schemas.microsoft.com/office/powerpoint/2010/main" val="145754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1.3 Marketing Strategy</a:t>
            </a:r>
          </a:p>
        </p:txBody>
      </p:sp>
      <p:sp>
        <p:nvSpPr>
          <p:cNvPr id="3" name="Content Placeholder 2"/>
          <p:cNvSpPr>
            <a:spLocks noGrp="1"/>
          </p:cNvSpPr>
          <p:nvPr>
            <p:ph idx="1"/>
          </p:nvPr>
        </p:nvSpPr>
        <p:spPr/>
        <p:txBody>
          <a:bodyPr>
            <a:normAutofit/>
          </a:bodyPr>
          <a:lstStyle/>
          <a:p>
            <a:r>
              <a:rPr lang="en-GB" sz="1900"/>
              <a:t>The marketing plan details the strategy that a company will use to market its products to customers.</a:t>
            </a:r>
          </a:p>
          <a:p>
            <a:r>
              <a:rPr lang="en-GB" sz="1900"/>
              <a:t>The plan identifies the target market, the value proposition of the brand or the product, the campaigns to be initiated, and the metrics to be used to assess the effectiveness of marketing initiatives.</a:t>
            </a:r>
            <a:br>
              <a:rPr lang="en-GB" sz="1900"/>
            </a:br>
            <a:endParaRPr lang="en-GB" sz="1900"/>
          </a:p>
          <a:p>
            <a:r>
              <a:rPr lang="en-GB" sz="1900"/>
              <a:t>The marketing plan should be adjusted on an ongoing basis based on the findings from the metrics that show which efforts are having an impact and which are not.</a:t>
            </a:r>
          </a:p>
          <a:p>
            <a:r>
              <a:rPr lang="en-GB" sz="1900"/>
              <a:t>Digital marketing shows results in near real-time, whereas TV ads require rotation to realize any level of market penetration.</a:t>
            </a:r>
          </a:p>
          <a:p>
            <a:r>
              <a:rPr lang="en-GB" sz="1900"/>
              <a:t>A marketing plan is part of a business plan, which describes all of the important aspects of a business</a:t>
            </a:r>
            <a:r>
              <a:rPr lang="en-GB"/>
              <a:t>, </a:t>
            </a:r>
            <a:r>
              <a:rPr lang="en-GB" sz="1800"/>
              <a:t>such as its goals, values, mission statement, budget, and strategies.</a:t>
            </a:r>
          </a:p>
          <a:p>
            <a:pPr marL="0" indent="0">
              <a:buNone/>
            </a:pPr>
            <a:endParaRPr lang="lt-LT"/>
          </a:p>
        </p:txBody>
      </p:sp>
    </p:spTree>
    <p:extLst>
      <p:ext uri="{BB962C8B-B14F-4D97-AF65-F5344CB8AC3E}">
        <p14:creationId xmlns:p14="http://schemas.microsoft.com/office/powerpoint/2010/main" val="32975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a:t>Would crowdfunding be a good marketing option?</a:t>
            </a:r>
          </a:p>
        </p:txBody>
      </p:sp>
      <p:sp>
        <p:nvSpPr>
          <p:cNvPr id="3" name="Content Placeholder 2"/>
          <p:cNvSpPr>
            <a:spLocks noGrp="1"/>
          </p:cNvSpPr>
          <p:nvPr>
            <p:ph idx="1"/>
          </p:nvPr>
        </p:nvSpPr>
        <p:spPr/>
        <p:txBody>
          <a:bodyPr>
            <a:normAutofit/>
          </a:bodyPr>
          <a:lstStyle/>
          <a:p>
            <a:r>
              <a:rPr lang="lt-LT" sz="1800"/>
              <a:t>You are at home in the world of social media and have existing social networks via Facebook, Twitter, LinkedIn or other websites. </a:t>
            </a:r>
          </a:p>
          <a:p>
            <a:r>
              <a:rPr lang="lt-LT" sz="1800"/>
              <a:t>You want to raise $1 million or less this way. </a:t>
            </a:r>
          </a:p>
          <a:p>
            <a:r>
              <a:rPr lang="lt-LT" sz="1800"/>
              <a:t>You have an idea that you can clearly communicate to your friends, family, and other potential supporters.</a:t>
            </a:r>
          </a:p>
          <a:p>
            <a:r>
              <a:rPr lang="lt-LT" sz="1800"/>
              <a:t>Your idea solves a problem and therefore has a target market that you can define in your pitch. </a:t>
            </a:r>
          </a:p>
          <a:p>
            <a:r>
              <a:rPr lang="lt-LT" sz="1800"/>
              <a:t>You are prepared to be transparent with potential investors about who you are, why you are excited about this idea, and why you know you can succeed.</a:t>
            </a:r>
          </a:p>
        </p:txBody>
      </p:sp>
    </p:spTree>
    <p:extLst>
      <p:ext uri="{BB962C8B-B14F-4D97-AF65-F5344CB8AC3E}">
        <p14:creationId xmlns:p14="http://schemas.microsoft.com/office/powerpoint/2010/main" val="159360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Investment Pitch - Checklist</a:t>
            </a:r>
          </a:p>
        </p:txBody>
      </p:sp>
      <p:sp>
        <p:nvSpPr>
          <p:cNvPr id="3" name="Content Placeholder 2"/>
          <p:cNvSpPr>
            <a:spLocks noGrp="1"/>
          </p:cNvSpPr>
          <p:nvPr>
            <p:ph sz="half" idx="1"/>
          </p:nvPr>
        </p:nvSpPr>
        <p:spPr/>
        <p:txBody>
          <a:bodyPr>
            <a:normAutofit fontScale="85000" lnSpcReduction="20000"/>
          </a:bodyPr>
          <a:lstStyle/>
          <a:p>
            <a:r>
              <a:rPr lang="en-GB" sz="2300"/>
              <a:t>Tell potential investors about your idea or concept at networking events or other conversations. </a:t>
            </a:r>
          </a:p>
          <a:p>
            <a:r>
              <a:rPr lang="en-GB" sz="2300"/>
              <a:t>Before you tell a potential investor about your idea, you should have been in contact with them or have met them before (business network). </a:t>
            </a:r>
          </a:p>
          <a:p>
            <a:r>
              <a:rPr lang="en-GB" sz="2300"/>
              <a:t>Business events, start-up fairs, meetings, LinkedIn are good ways to make first contacts.</a:t>
            </a:r>
          </a:p>
          <a:p>
            <a:r>
              <a:rPr lang="en-GB" sz="2300"/>
              <a:t>Make sure your business is in its best state. (website, social media, mission, vision and value statement)</a:t>
            </a:r>
          </a:p>
          <a:p>
            <a:r>
              <a:rPr lang="en-GB" sz="2300"/>
              <a:t>Know your numbers, processes and details</a:t>
            </a:r>
          </a:p>
          <a:p>
            <a:r>
              <a:rPr lang="en-GB" sz="2300"/>
              <a:t>Have your own story that makes your business/idea unique </a:t>
            </a:r>
          </a:p>
          <a:p>
            <a:r>
              <a:rPr lang="en-GB" sz="2300"/>
              <a:t>Share your personal background and experiences </a:t>
            </a:r>
          </a:p>
          <a:p>
            <a:r>
              <a:rPr lang="en-GB" sz="2300"/>
              <a:t>Be as transparent and honest with your potential investors (don't lure them with false promises)</a:t>
            </a:r>
          </a:p>
          <a:p>
            <a:pPr marL="0" indent="0">
              <a:buNone/>
            </a:pPr>
            <a:endParaRPr lang="lt-LT"/>
          </a:p>
        </p:txBody>
      </p:sp>
      <p:sp>
        <p:nvSpPr>
          <p:cNvPr id="4" name="Content Placeholder 3">
            <a:extLst>
              <a:ext uri="{FF2B5EF4-FFF2-40B4-BE49-F238E27FC236}">
                <a16:creationId xmlns:a16="http://schemas.microsoft.com/office/drawing/2014/main" id="{78AA57BF-D88F-6A4C-9CC4-C71DA08078DE}"/>
              </a:ext>
            </a:extLst>
          </p:cNvPr>
          <p:cNvSpPr>
            <a:spLocks noGrp="1"/>
          </p:cNvSpPr>
          <p:nvPr>
            <p:ph sz="half" idx="2"/>
          </p:nvPr>
        </p:nvSpPr>
        <p:spPr/>
        <p:txBody>
          <a:bodyPr>
            <a:normAutofit fontScale="85000" lnSpcReduction="20000"/>
          </a:bodyPr>
          <a:lstStyle/>
          <a:p>
            <a:r>
              <a:rPr lang="en-GB" sz="2300"/>
              <a:t>An elevator pitch is a slang term that refers to a brief speech that outlines the idea for a product, from venture capitalists and angel investors. service, or project.</a:t>
            </a:r>
          </a:p>
          <a:p>
            <a:r>
              <a:rPr lang="en-GB" sz="2300"/>
              <a:t>An elevator pitch gets its name from the notion that the speech should be short—no longer than the time period of an elevator ride—or about 30 to 60 seconds long.</a:t>
            </a:r>
          </a:p>
          <a:p>
            <a:r>
              <a:rPr lang="en-GB" sz="2300"/>
              <a:t>The objective of an elevator pitch is to pique the listener's curiosity enough for them to take any action, such as asking for more information or scheduling a follow-up meeting.</a:t>
            </a:r>
          </a:p>
          <a:p>
            <a:r>
              <a:rPr lang="en-GB" sz="2300"/>
              <a:t>Project managers, salespeople, and job seekers use elevator pitches as a way of marketing themselves, their products, or their ideas.</a:t>
            </a:r>
          </a:p>
          <a:p>
            <a:r>
              <a:rPr lang="en-GB" sz="2300"/>
              <a:t>Entrepreneurs use elevator pitches to help obtain Start-up capital </a:t>
            </a:r>
          </a:p>
          <a:p>
            <a:endParaRPr lang="en-DE"/>
          </a:p>
        </p:txBody>
      </p:sp>
    </p:spTree>
    <p:extLst>
      <p:ext uri="{BB962C8B-B14F-4D97-AF65-F5344CB8AC3E}">
        <p14:creationId xmlns:p14="http://schemas.microsoft.com/office/powerpoint/2010/main" val="2313053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11E8-BB17-743C-C560-FCBC0748A845}"/>
              </a:ext>
            </a:extLst>
          </p:cNvPr>
          <p:cNvSpPr>
            <a:spLocks noGrp="1"/>
          </p:cNvSpPr>
          <p:nvPr>
            <p:ph type="title"/>
          </p:nvPr>
        </p:nvSpPr>
        <p:spPr/>
        <p:txBody>
          <a:bodyPr/>
          <a:lstStyle/>
          <a:p>
            <a:r>
              <a:rPr lang="en-GB">
                <a:ea typeface="Calibri Light"/>
                <a:cs typeface="Calibri Light"/>
              </a:rPr>
              <a:t>Elevator Pitch</a:t>
            </a:r>
            <a:endParaRPr lang="en-GB"/>
          </a:p>
        </p:txBody>
      </p:sp>
      <p:pic>
        <p:nvPicPr>
          <p:cNvPr id="4" name="Online Media 3" title="How To Create Your 30 Second Elevator Pitch! | The Intern Queen">
            <a:hlinkClick r:id="" action="ppaction://media"/>
            <a:extLst>
              <a:ext uri="{FF2B5EF4-FFF2-40B4-BE49-F238E27FC236}">
                <a16:creationId xmlns:a16="http://schemas.microsoft.com/office/drawing/2014/main" id="{05A54121-B2D9-9049-06E7-88D4A5F106FD}"/>
              </a:ext>
            </a:extLst>
          </p:cNvPr>
          <p:cNvPicPr>
            <a:picLocks noGrp="1" noRot="1" noChangeAspect="1"/>
          </p:cNvPicPr>
          <p:nvPr>
            <p:ph idx="1"/>
            <a:videoFile r:link="rId1"/>
          </p:nvPr>
        </p:nvPicPr>
        <p:blipFill>
          <a:blip r:embed="rId3"/>
          <a:stretch>
            <a:fillRect/>
          </a:stretch>
        </p:blipFill>
        <p:spPr>
          <a:xfrm>
            <a:off x="3051175" y="2215112"/>
            <a:ext cx="5439507" cy="3839307"/>
          </a:xfrm>
        </p:spPr>
      </p:pic>
    </p:spTree>
    <p:extLst>
      <p:ext uri="{BB962C8B-B14F-4D97-AF65-F5344CB8AC3E}">
        <p14:creationId xmlns:p14="http://schemas.microsoft.com/office/powerpoint/2010/main" val="4099518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59DB-293E-E24E-9FE0-76CF3387366E}"/>
              </a:ext>
            </a:extLst>
          </p:cNvPr>
          <p:cNvSpPr>
            <a:spLocks noGrp="1"/>
          </p:cNvSpPr>
          <p:nvPr>
            <p:ph type="title"/>
          </p:nvPr>
        </p:nvSpPr>
        <p:spPr/>
        <p:txBody>
          <a:bodyPr/>
          <a:lstStyle/>
          <a:p>
            <a:r>
              <a:rPr lang="de-DE">
                <a:ea typeface="Calibri Light"/>
                <a:cs typeface="Calibri Light"/>
              </a:rPr>
              <a:t>4 Ps </a:t>
            </a:r>
            <a:r>
              <a:rPr lang="de-DE" err="1">
                <a:ea typeface="Calibri Light"/>
                <a:cs typeface="Calibri Light"/>
              </a:rPr>
              <a:t>of</a:t>
            </a:r>
            <a:r>
              <a:rPr lang="de-DE">
                <a:ea typeface="Calibri Light"/>
                <a:cs typeface="Calibri Light"/>
              </a:rPr>
              <a:t> Marketing</a:t>
            </a:r>
          </a:p>
        </p:txBody>
      </p:sp>
      <p:pic>
        <p:nvPicPr>
          <p:cNvPr id="4" name="Grafik 1">
            <a:extLst>
              <a:ext uri="{FF2B5EF4-FFF2-40B4-BE49-F238E27FC236}">
                <a16:creationId xmlns:a16="http://schemas.microsoft.com/office/drawing/2014/main" id="{FAF8AFFC-D034-9349-B42C-FF2A6E23653B}"/>
              </a:ext>
            </a:extLst>
          </p:cNvPr>
          <p:cNvPicPr>
            <a:picLocks noGrp="1" noChangeAspect="1"/>
          </p:cNvPicPr>
          <p:nvPr>
            <p:ph idx="1"/>
          </p:nvPr>
        </p:nvPicPr>
        <p:blipFill rotWithShape="1">
          <a:blip r:embed="rId3"/>
          <a:srcRect l="22825" t="1019" r="-22825" b="19089"/>
          <a:stretch/>
        </p:blipFill>
        <p:spPr>
          <a:xfrm>
            <a:off x="2105347" y="1983730"/>
            <a:ext cx="8763087" cy="3552497"/>
          </a:xfrm>
          <a:prstGeom prst="rect">
            <a:avLst/>
          </a:prstGeom>
        </p:spPr>
      </p:pic>
    </p:spTree>
    <p:extLst>
      <p:ext uri="{BB962C8B-B14F-4D97-AF65-F5344CB8AC3E}">
        <p14:creationId xmlns:p14="http://schemas.microsoft.com/office/powerpoint/2010/main" val="263891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5BE3-79B9-6649-BA34-21B329C73595}"/>
              </a:ext>
            </a:extLst>
          </p:cNvPr>
          <p:cNvSpPr>
            <a:spLocks noGrp="1"/>
          </p:cNvSpPr>
          <p:nvPr>
            <p:ph type="title"/>
          </p:nvPr>
        </p:nvSpPr>
        <p:spPr/>
        <p:txBody>
          <a:bodyPr/>
          <a:lstStyle/>
          <a:p>
            <a:r>
              <a:rPr lang="en-DE"/>
              <a:t>Online vs Offline marketing </a:t>
            </a:r>
          </a:p>
        </p:txBody>
      </p:sp>
      <p:graphicFrame>
        <p:nvGraphicFramePr>
          <p:cNvPr id="5" name="Table 5">
            <a:extLst>
              <a:ext uri="{FF2B5EF4-FFF2-40B4-BE49-F238E27FC236}">
                <a16:creationId xmlns:a16="http://schemas.microsoft.com/office/drawing/2014/main" id="{519D450F-CB01-0044-8B9B-09A0B5D3932C}"/>
              </a:ext>
            </a:extLst>
          </p:cNvPr>
          <p:cNvGraphicFramePr>
            <a:graphicFrameLocks noGrp="1"/>
          </p:cNvGraphicFramePr>
          <p:nvPr/>
        </p:nvGraphicFramePr>
        <p:xfrm>
          <a:off x="688489" y="2000923"/>
          <a:ext cx="10434918" cy="2194560"/>
        </p:xfrm>
        <a:graphic>
          <a:graphicData uri="http://schemas.openxmlformats.org/drawingml/2006/table">
            <a:tbl>
              <a:tblPr firstRow="1" bandRow="1">
                <a:tableStyleId>{93296810-A885-4BE3-A3E7-6D5BEEA58F35}</a:tableStyleId>
              </a:tblPr>
              <a:tblGrid>
                <a:gridCol w="5217459">
                  <a:extLst>
                    <a:ext uri="{9D8B030D-6E8A-4147-A177-3AD203B41FA5}">
                      <a16:colId xmlns:a16="http://schemas.microsoft.com/office/drawing/2014/main" val="4183192251"/>
                    </a:ext>
                  </a:extLst>
                </a:gridCol>
                <a:gridCol w="5217459">
                  <a:extLst>
                    <a:ext uri="{9D8B030D-6E8A-4147-A177-3AD203B41FA5}">
                      <a16:colId xmlns:a16="http://schemas.microsoft.com/office/drawing/2014/main" val="1986917587"/>
                    </a:ext>
                  </a:extLst>
                </a:gridCol>
              </a:tblGrid>
              <a:tr h="334989">
                <a:tc>
                  <a:txBody>
                    <a:bodyPr/>
                    <a:lstStyle/>
                    <a:p>
                      <a:r>
                        <a:rPr lang="en-DE"/>
                        <a:t>Pro Online Marketing </a:t>
                      </a:r>
                    </a:p>
                  </a:txBody>
                  <a:tcPr/>
                </a:tc>
                <a:tc>
                  <a:txBody>
                    <a:bodyPr/>
                    <a:lstStyle/>
                    <a:p>
                      <a:r>
                        <a:rPr lang="en-DE"/>
                        <a:t>Con Online Marketing </a:t>
                      </a:r>
                    </a:p>
                  </a:txBody>
                  <a:tcPr/>
                </a:tc>
                <a:extLst>
                  <a:ext uri="{0D108BD9-81ED-4DB2-BD59-A6C34878D82A}">
                    <a16:rowId xmlns:a16="http://schemas.microsoft.com/office/drawing/2014/main" val="1846651869"/>
                  </a:ext>
                </a:extLst>
              </a:tr>
              <a:tr h="339641">
                <a:tc>
                  <a:txBody>
                    <a:bodyPr/>
                    <a:lstStyle/>
                    <a:p>
                      <a:r>
                        <a:rPr lang="en-DE"/>
                        <a:t>Easy to measure </a:t>
                      </a:r>
                    </a:p>
                  </a:txBody>
                  <a:tcPr/>
                </a:tc>
                <a:tc>
                  <a:txBody>
                    <a:bodyPr/>
                    <a:lstStyle/>
                    <a:p>
                      <a:r>
                        <a:rPr lang="en-DE"/>
                        <a:t>Depending on technology</a:t>
                      </a:r>
                    </a:p>
                  </a:txBody>
                  <a:tcPr/>
                </a:tc>
                <a:extLst>
                  <a:ext uri="{0D108BD9-81ED-4DB2-BD59-A6C34878D82A}">
                    <a16:rowId xmlns:a16="http://schemas.microsoft.com/office/drawing/2014/main" val="972486004"/>
                  </a:ext>
                </a:extLst>
              </a:tr>
              <a:tr h="339641">
                <a:tc>
                  <a:txBody>
                    <a:bodyPr/>
                    <a:lstStyle/>
                    <a:p>
                      <a:r>
                        <a:rPr lang="en-DE"/>
                        <a:t>Long-Term exposure</a:t>
                      </a:r>
                    </a:p>
                  </a:txBody>
                  <a:tcPr/>
                </a:tc>
                <a:tc>
                  <a:txBody>
                    <a:bodyPr/>
                    <a:lstStyle/>
                    <a:p>
                      <a:r>
                        <a:rPr lang="en-DE"/>
                        <a:t>Worldwide competition</a:t>
                      </a:r>
                    </a:p>
                  </a:txBody>
                  <a:tcPr/>
                </a:tc>
                <a:extLst>
                  <a:ext uri="{0D108BD9-81ED-4DB2-BD59-A6C34878D82A}">
                    <a16:rowId xmlns:a16="http://schemas.microsoft.com/office/drawing/2014/main" val="1529693907"/>
                  </a:ext>
                </a:extLst>
              </a:tr>
              <a:tr h="339641">
                <a:tc>
                  <a:txBody>
                    <a:bodyPr/>
                    <a:lstStyle/>
                    <a:p>
                      <a:r>
                        <a:rPr lang="en-DE"/>
                        <a:t>Easy to target key audience </a:t>
                      </a:r>
                    </a:p>
                  </a:txBody>
                  <a:tcPr/>
                </a:tc>
                <a:tc>
                  <a:txBody>
                    <a:bodyPr/>
                    <a:lstStyle/>
                    <a:p>
                      <a:r>
                        <a:rPr lang="en-DE"/>
                        <a:t>Customers often ignore online ads</a:t>
                      </a:r>
                    </a:p>
                  </a:txBody>
                  <a:tcPr/>
                </a:tc>
                <a:extLst>
                  <a:ext uri="{0D108BD9-81ED-4DB2-BD59-A6C34878D82A}">
                    <a16:rowId xmlns:a16="http://schemas.microsoft.com/office/drawing/2014/main" val="2799827658"/>
                  </a:ext>
                </a:extLst>
              </a:tr>
              <a:tr h="339641">
                <a:tc>
                  <a:txBody>
                    <a:bodyPr/>
                    <a:lstStyle/>
                    <a:p>
                      <a:r>
                        <a:rPr lang="en-DE"/>
                        <a:t>Affordable</a:t>
                      </a:r>
                    </a:p>
                  </a:txBody>
                  <a:tcPr/>
                </a:tc>
                <a:tc>
                  <a:txBody>
                    <a:bodyPr/>
                    <a:lstStyle/>
                    <a:p>
                      <a:r>
                        <a:rPr lang="en-DE"/>
                        <a:t>Limited face to face contact</a:t>
                      </a:r>
                    </a:p>
                  </a:txBody>
                  <a:tcPr/>
                </a:tc>
                <a:extLst>
                  <a:ext uri="{0D108BD9-81ED-4DB2-BD59-A6C34878D82A}">
                    <a16:rowId xmlns:a16="http://schemas.microsoft.com/office/drawing/2014/main" val="2838898115"/>
                  </a:ext>
                </a:extLst>
              </a:tr>
              <a:tr h="339641">
                <a:tc>
                  <a:txBody>
                    <a:bodyPr/>
                    <a:lstStyle/>
                    <a:p>
                      <a:r>
                        <a:rPr lang="en-DE"/>
                        <a:t>Greater reach </a:t>
                      </a:r>
                    </a:p>
                  </a:txBody>
                  <a:tcPr/>
                </a:tc>
                <a:tc>
                  <a:txBody>
                    <a:bodyPr/>
                    <a:lstStyle/>
                    <a:p>
                      <a:endParaRPr lang="en-DE"/>
                    </a:p>
                  </a:txBody>
                  <a:tcPr/>
                </a:tc>
                <a:extLst>
                  <a:ext uri="{0D108BD9-81ED-4DB2-BD59-A6C34878D82A}">
                    <a16:rowId xmlns:a16="http://schemas.microsoft.com/office/drawing/2014/main" val="3471945798"/>
                  </a:ext>
                </a:extLst>
              </a:tr>
            </a:tbl>
          </a:graphicData>
        </a:graphic>
      </p:graphicFrame>
      <p:graphicFrame>
        <p:nvGraphicFramePr>
          <p:cNvPr id="10" name="Table 10">
            <a:extLst>
              <a:ext uri="{FF2B5EF4-FFF2-40B4-BE49-F238E27FC236}">
                <a16:creationId xmlns:a16="http://schemas.microsoft.com/office/drawing/2014/main" id="{207851F5-A835-2940-ADB0-F437067BB52E}"/>
              </a:ext>
            </a:extLst>
          </p:cNvPr>
          <p:cNvGraphicFramePr>
            <a:graphicFrameLocks noGrp="1"/>
          </p:cNvGraphicFramePr>
          <p:nvPr/>
        </p:nvGraphicFramePr>
        <p:xfrm>
          <a:off x="688489" y="4505718"/>
          <a:ext cx="10434918" cy="1854200"/>
        </p:xfrm>
        <a:graphic>
          <a:graphicData uri="http://schemas.openxmlformats.org/drawingml/2006/table">
            <a:tbl>
              <a:tblPr firstRow="1" bandRow="1">
                <a:tableStyleId>{21E4AEA4-8DFA-4A89-87EB-49C32662AFE0}</a:tableStyleId>
              </a:tblPr>
              <a:tblGrid>
                <a:gridCol w="5217459">
                  <a:extLst>
                    <a:ext uri="{9D8B030D-6E8A-4147-A177-3AD203B41FA5}">
                      <a16:colId xmlns:a16="http://schemas.microsoft.com/office/drawing/2014/main" val="408175033"/>
                    </a:ext>
                  </a:extLst>
                </a:gridCol>
                <a:gridCol w="5217459">
                  <a:extLst>
                    <a:ext uri="{9D8B030D-6E8A-4147-A177-3AD203B41FA5}">
                      <a16:colId xmlns:a16="http://schemas.microsoft.com/office/drawing/2014/main" val="4232270894"/>
                    </a:ext>
                  </a:extLst>
                </a:gridCol>
              </a:tblGrid>
              <a:tr h="370840">
                <a:tc>
                  <a:txBody>
                    <a:bodyPr/>
                    <a:lstStyle/>
                    <a:p>
                      <a:r>
                        <a:rPr lang="en-DE"/>
                        <a:t>Pro Offline Marketing</a:t>
                      </a:r>
                    </a:p>
                  </a:txBody>
                  <a:tcPr/>
                </a:tc>
                <a:tc>
                  <a:txBody>
                    <a:bodyPr/>
                    <a:lstStyle/>
                    <a:p>
                      <a:r>
                        <a:rPr lang="en-DE"/>
                        <a:t>Con Offline Marketing </a:t>
                      </a:r>
                    </a:p>
                  </a:txBody>
                  <a:tcPr/>
                </a:tc>
                <a:extLst>
                  <a:ext uri="{0D108BD9-81ED-4DB2-BD59-A6C34878D82A}">
                    <a16:rowId xmlns:a16="http://schemas.microsoft.com/office/drawing/2014/main" val="2546934603"/>
                  </a:ext>
                </a:extLst>
              </a:tr>
              <a:tr h="370840">
                <a:tc>
                  <a:txBody>
                    <a:bodyPr/>
                    <a:lstStyle/>
                    <a:p>
                      <a:r>
                        <a:rPr lang="en-DE"/>
                        <a:t>Provides customers with something tangible </a:t>
                      </a:r>
                    </a:p>
                  </a:txBody>
                  <a:tcPr/>
                </a:tc>
                <a:tc>
                  <a:txBody>
                    <a:bodyPr/>
                    <a:lstStyle/>
                    <a:p>
                      <a:r>
                        <a:rPr lang="en-DE"/>
                        <a:t>Difficult to measure </a:t>
                      </a:r>
                    </a:p>
                  </a:txBody>
                  <a:tcPr/>
                </a:tc>
                <a:extLst>
                  <a:ext uri="{0D108BD9-81ED-4DB2-BD59-A6C34878D82A}">
                    <a16:rowId xmlns:a16="http://schemas.microsoft.com/office/drawing/2014/main" val="2988736460"/>
                  </a:ext>
                </a:extLst>
              </a:tr>
              <a:tr h="370840">
                <a:tc>
                  <a:txBody>
                    <a:bodyPr/>
                    <a:lstStyle/>
                    <a:p>
                      <a:r>
                        <a:rPr lang="en-DE"/>
                        <a:t>Built relationship while networking</a:t>
                      </a:r>
                    </a:p>
                  </a:txBody>
                  <a:tcPr/>
                </a:tc>
                <a:tc>
                  <a:txBody>
                    <a:bodyPr/>
                    <a:lstStyle/>
                    <a:p>
                      <a:r>
                        <a:rPr lang="en-DE"/>
                        <a:t>Only runs for a short period of time</a:t>
                      </a:r>
                    </a:p>
                  </a:txBody>
                  <a:tcPr/>
                </a:tc>
                <a:extLst>
                  <a:ext uri="{0D108BD9-81ED-4DB2-BD59-A6C34878D82A}">
                    <a16:rowId xmlns:a16="http://schemas.microsoft.com/office/drawing/2014/main" val="1533244016"/>
                  </a:ext>
                </a:extLst>
              </a:tr>
              <a:tr h="370840">
                <a:tc>
                  <a:txBody>
                    <a:bodyPr/>
                    <a:lstStyle/>
                    <a:p>
                      <a:r>
                        <a:rPr lang="en-DE"/>
                        <a:t>Reach audience when they are attentive </a:t>
                      </a:r>
                    </a:p>
                  </a:txBody>
                  <a:tcPr/>
                </a:tc>
                <a:tc>
                  <a:txBody>
                    <a:bodyPr/>
                    <a:lstStyle/>
                    <a:p>
                      <a:r>
                        <a:rPr lang="en-DE"/>
                        <a:t>High costs</a:t>
                      </a:r>
                    </a:p>
                  </a:txBody>
                  <a:tcPr/>
                </a:tc>
                <a:extLst>
                  <a:ext uri="{0D108BD9-81ED-4DB2-BD59-A6C34878D82A}">
                    <a16:rowId xmlns:a16="http://schemas.microsoft.com/office/drawing/2014/main" val="1411598334"/>
                  </a:ext>
                </a:extLst>
              </a:tr>
              <a:tr h="370840">
                <a:tc>
                  <a:txBody>
                    <a:bodyPr/>
                    <a:lstStyle/>
                    <a:p>
                      <a:r>
                        <a:rPr lang="en-DE"/>
                        <a:t>Greater creativness </a:t>
                      </a:r>
                    </a:p>
                  </a:txBody>
                  <a:tcPr/>
                </a:tc>
                <a:tc>
                  <a:txBody>
                    <a:bodyPr/>
                    <a:lstStyle/>
                    <a:p>
                      <a:r>
                        <a:rPr lang="en-DE"/>
                        <a:t>Limited Accessibility </a:t>
                      </a:r>
                    </a:p>
                  </a:txBody>
                  <a:tcPr/>
                </a:tc>
                <a:extLst>
                  <a:ext uri="{0D108BD9-81ED-4DB2-BD59-A6C34878D82A}">
                    <a16:rowId xmlns:a16="http://schemas.microsoft.com/office/drawing/2014/main" val="1257736498"/>
                  </a:ext>
                </a:extLst>
              </a:tr>
            </a:tbl>
          </a:graphicData>
        </a:graphic>
      </p:graphicFrame>
    </p:spTree>
    <p:extLst>
      <p:ext uri="{BB962C8B-B14F-4D97-AF65-F5344CB8AC3E}">
        <p14:creationId xmlns:p14="http://schemas.microsoft.com/office/powerpoint/2010/main" val="937929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70C34A-2460-CF46-B165-83D9D513AECF}"/>
              </a:ext>
            </a:extLst>
          </p:cNvPr>
          <p:cNvSpPr>
            <a:spLocks noGrp="1"/>
          </p:cNvSpPr>
          <p:nvPr>
            <p:ph type="title"/>
          </p:nvPr>
        </p:nvSpPr>
        <p:spPr>
          <a:xfrm>
            <a:off x="589560" y="856180"/>
            <a:ext cx="4560584" cy="1128068"/>
          </a:xfrm>
        </p:spPr>
        <p:txBody>
          <a:bodyPr anchor="ctr">
            <a:normAutofit/>
          </a:bodyPr>
          <a:lstStyle/>
          <a:p>
            <a:r>
              <a:rPr lang="en-DE" sz="3100"/>
              <a:t>Social Media Marketing </a:t>
            </a:r>
            <a:br>
              <a:rPr lang="en-DE" sz="3100"/>
            </a:br>
            <a:r>
              <a:rPr lang="en-DE" sz="3100"/>
              <a:t>and the different channels </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28"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FA6B066-C0E6-694D-8B2C-D61EFF2C8539}"/>
              </a:ext>
            </a:extLst>
          </p:cNvPr>
          <p:cNvSpPr>
            <a:spLocks noGrp="1"/>
          </p:cNvSpPr>
          <p:nvPr>
            <p:ph idx="1"/>
          </p:nvPr>
        </p:nvSpPr>
        <p:spPr>
          <a:xfrm>
            <a:off x="563193" y="2423478"/>
            <a:ext cx="4559425" cy="4633043"/>
          </a:xfrm>
        </p:spPr>
        <p:txBody>
          <a:bodyPr anchor="ctr">
            <a:normAutofit fontScale="85000" lnSpcReduction="20000"/>
          </a:bodyPr>
          <a:lstStyle/>
          <a:p>
            <a:r>
              <a:rPr lang="en-DE" sz="2000"/>
              <a:t>Social Media gives a Start-up a cheap, fast and easy opportunity to connect with people and customers. </a:t>
            </a:r>
            <a:endParaRPr lang="de-DE" sz="2000"/>
          </a:p>
          <a:p>
            <a:r>
              <a:rPr lang="de-DE" sz="2000" err="1"/>
              <a:t>It</a:t>
            </a:r>
            <a:r>
              <a:rPr lang="de-DE" sz="2000"/>
              <a:t> </a:t>
            </a:r>
            <a:r>
              <a:rPr lang="de-DE" sz="2000" err="1"/>
              <a:t>is</a:t>
            </a:r>
            <a:r>
              <a:rPr lang="de-DE" sz="2000"/>
              <a:t> </a:t>
            </a:r>
            <a:r>
              <a:rPr lang="de-DE" sz="2000" err="1"/>
              <a:t>important</a:t>
            </a:r>
            <a:r>
              <a:rPr lang="de-DE" sz="2000"/>
              <a:t> </a:t>
            </a:r>
            <a:r>
              <a:rPr lang="de-DE" sz="2000" err="1"/>
              <a:t>to</a:t>
            </a:r>
            <a:r>
              <a:rPr lang="de-DE" sz="2000"/>
              <a:t> </a:t>
            </a:r>
            <a:r>
              <a:rPr lang="de-DE" sz="2000" err="1"/>
              <a:t>take</a:t>
            </a:r>
            <a:r>
              <a:rPr lang="de-DE" sz="2000"/>
              <a:t> time </a:t>
            </a:r>
            <a:r>
              <a:rPr lang="de-DE" sz="2000" err="1"/>
              <a:t>to</a:t>
            </a:r>
            <a:r>
              <a:rPr lang="de-DE" sz="2000"/>
              <a:t> </a:t>
            </a:r>
            <a:r>
              <a:rPr lang="de-DE" sz="2000" err="1"/>
              <a:t>identify</a:t>
            </a:r>
            <a:r>
              <a:rPr lang="de-DE" sz="2000"/>
              <a:t> </a:t>
            </a:r>
            <a:r>
              <a:rPr lang="de-DE" sz="2000" err="1"/>
              <a:t>the</a:t>
            </a:r>
            <a:r>
              <a:rPr lang="de-DE" sz="2000"/>
              <a:t> </a:t>
            </a:r>
            <a:r>
              <a:rPr lang="de-DE" sz="2000" err="1"/>
              <a:t>target</a:t>
            </a:r>
            <a:r>
              <a:rPr lang="de-DE" sz="2000"/>
              <a:t> </a:t>
            </a:r>
            <a:r>
              <a:rPr lang="de-DE" sz="2000" err="1"/>
              <a:t>audience</a:t>
            </a:r>
            <a:r>
              <a:rPr lang="de-DE" sz="2000"/>
              <a:t> and </a:t>
            </a:r>
            <a:r>
              <a:rPr lang="de-DE" sz="2000" err="1"/>
              <a:t>tailor</a:t>
            </a:r>
            <a:r>
              <a:rPr lang="de-DE" sz="2000"/>
              <a:t> a social </a:t>
            </a:r>
            <a:r>
              <a:rPr lang="de-DE" sz="2000" err="1"/>
              <a:t>media</a:t>
            </a:r>
            <a:r>
              <a:rPr lang="de-DE" sz="2000"/>
              <a:t> </a:t>
            </a:r>
            <a:r>
              <a:rPr lang="de-DE" sz="2000" err="1"/>
              <a:t>campaign</a:t>
            </a:r>
            <a:r>
              <a:rPr lang="de-DE" sz="2000"/>
              <a:t> </a:t>
            </a:r>
            <a:r>
              <a:rPr lang="de-DE" sz="2000" err="1"/>
              <a:t>appropriately</a:t>
            </a:r>
            <a:r>
              <a:rPr lang="de-DE" sz="2000"/>
              <a:t>…</a:t>
            </a:r>
          </a:p>
          <a:p>
            <a:r>
              <a:rPr lang="de-DE" sz="2000" err="1"/>
              <a:t>Do‘s</a:t>
            </a:r>
            <a:r>
              <a:rPr lang="de-DE" sz="2000"/>
              <a:t> and </a:t>
            </a:r>
            <a:r>
              <a:rPr lang="de-DE" sz="2000" err="1"/>
              <a:t>don‘ts</a:t>
            </a:r>
            <a:endParaRPr lang="en-DE" sz="2000"/>
          </a:p>
          <a:p>
            <a:endParaRPr lang="en-DE" sz="2000"/>
          </a:p>
          <a:p>
            <a:endParaRPr lang="en-DE" sz="2000"/>
          </a:p>
          <a:p>
            <a:endParaRPr lang="en-DE" sz="2000"/>
          </a:p>
          <a:p>
            <a:endParaRPr lang="en-DE" sz="2000"/>
          </a:p>
          <a:p>
            <a:endParaRPr lang="en-DE" sz="2000"/>
          </a:p>
          <a:p>
            <a:r>
              <a:rPr lang="en-US" sz="2000">
                <a:ea typeface="+mn-lt"/>
                <a:cs typeface="+mn-lt"/>
              </a:rPr>
              <a:t>https://www.forbes.com/sites/forbescommunicationscouncil/2020/07/20/the-dos-and-donts-of-social-media-marketing-in-2020/</a:t>
            </a:r>
            <a:endParaRPr lang="en-DE" sz="2000"/>
          </a:p>
          <a:p>
            <a:endParaRPr lang="en-DE" sz="2000"/>
          </a:p>
          <a:p>
            <a:r>
              <a:rPr lang="en-GB" sz="1400"/>
              <a:t>https://www.wordstream.com/social-media-marketing</a:t>
            </a:r>
            <a:endParaRPr lang="en-DE" sz="1400"/>
          </a:p>
          <a:p>
            <a:endParaRPr lang="en-DE" sz="2000"/>
          </a:p>
          <a:p>
            <a:endParaRPr lang="en-DE" sz="20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est social media marketing platforms compared">
            <a:extLst>
              <a:ext uri="{FF2B5EF4-FFF2-40B4-BE49-F238E27FC236}">
                <a16:creationId xmlns:a16="http://schemas.microsoft.com/office/drawing/2014/main" id="{83A51998-7B9D-114F-97D7-548D236402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2" r="-4" b="-1981"/>
          <a:stretch/>
        </p:blipFill>
        <p:spPr bwMode="auto">
          <a:xfrm>
            <a:off x="5977788" y="224071"/>
            <a:ext cx="5425410" cy="612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291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6865-22D1-5C4C-AF10-E6FE9D3D3DE6}"/>
              </a:ext>
            </a:extLst>
          </p:cNvPr>
          <p:cNvSpPr>
            <a:spLocks noGrp="1"/>
          </p:cNvSpPr>
          <p:nvPr>
            <p:ph type="title"/>
          </p:nvPr>
        </p:nvSpPr>
        <p:spPr/>
        <p:txBody>
          <a:bodyPr/>
          <a:lstStyle/>
          <a:p>
            <a:r>
              <a:rPr lang="en-DE"/>
              <a:t>2 types of Social Media Communication</a:t>
            </a:r>
          </a:p>
        </p:txBody>
      </p:sp>
      <p:sp>
        <p:nvSpPr>
          <p:cNvPr id="14" name="Content Placeholder 13">
            <a:extLst>
              <a:ext uri="{FF2B5EF4-FFF2-40B4-BE49-F238E27FC236}">
                <a16:creationId xmlns:a16="http://schemas.microsoft.com/office/drawing/2014/main" id="{046FA650-0A18-0E4E-BC52-BC74B4365B1D}"/>
              </a:ext>
            </a:extLst>
          </p:cNvPr>
          <p:cNvSpPr>
            <a:spLocks noGrp="1"/>
          </p:cNvSpPr>
          <p:nvPr>
            <p:ph sz="half" idx="1"/>
          </p:nvPr>
        </p:nvSpPr>
        <p:spPr/>
        <p:txBody>
          <a:bodyPr/>
          <a:lstStyle/>
          <a:p>
            <a:pPr marL="0" indent="0">
              <a:buNone/>
            </a:pPr>
            <a:r>
              <a:rPr lang="en-DE"/>
              <a:t>Proactive communication</a:t>
            </a:r>
          </a:p>
          <a:p>
            <a:r>
              <a:rPr lang="en-DE" sz="2000"/>
              <a:t>All activities are initiated from the company </a:t>
            </a:r>
          </a:p>
          <a:p>
            <a:r>
              <a:rPr lang="en-DE" sz="2000"/>
              <a:t>The communication starts with the company</a:t>
            </a:r>
          </a:p>
          <a:p>
            <a:r>
              <a:rPr lang="en-DE" sz="2000"/>
              <a:t>The goal is to deliver an opportunities from groups to feel engaged and addressed. Due to interest customers will react. </a:t>
            </a:r>
          </a:p>
        </p:txBody>
      </p:sp>
      <p:sp>
        <p:nvSpPr>
          <p:cNvPr id="15" name="Content Placeholder 14">
            <a:extLst>
              <a:ext uri="{FF2B5EF4-FFF2-40B4-BE49-F238E27FC236}">
                <a16:creationId xmlns:a16="http://schemas.microsoft.com/office/drawing/2014/main" id="{D966B8CE-6089-7541-A445-0335938882EC}"/>
              </a:ext>
            </a:extLst>
          </p:cNvPr>
          <p:cNvSpPr>
            <a:spLocks noGrp="1"/>
          </p:cNvSpPr>
          <p:nvPr>
            <p:ph sz="half" idx="2"/>
          </p:nvPr>
        </p:nvSpPr>
        <p:spPr/>
        <p:txBody>
          <a:bodyPr/>
          <a:lstStyle/>
          <a:p>
            <a:pPr marL="0" indent="0">
              <a:buNone/>
            </a:pPr>
            <a:r>
              <a:rPr lang="en-DE"/>
              <a:t>Reactive communication</a:t>
            </a:r>
          </a:p>
          <a:p>
            <a:r>
              <a:rPr lang="en-GB" sz="2000"/>
              <a:t>T</a:t>
            </a:r>
            <a:r>
              <a:rPr lang="en-DE" sz="2000"/>
              <a:t>he customer is searching for the interaction </a:t>
            </a:r>
          </a:p>
          <a:p>
            <a:r>
              <a:rPr lang="en-DE" sz="2000"/>
              <a:t>React to interviews, posts and comments</a:t>
            </a:r>
          </a:p>
          <a:p>
            <a:r>
              <a:rPr lang="en-DE" sz="2000"/>
              <a:t>Collecting similar questions from customers and answer them collectivly.  </a:t>
            </a:r>
          </a:p>
        </p:txBody>
      </p:sp>
    </p:spTree>
    <p:extLst>
      <p:ext uri="{BB962C8B-B14F-4D97-AF65-F5344CB8AC3E}">
        <p14:creationId xmlns:p14="http://schemas.microsoft.com/office/powerpoint/2010/main" val="100037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6D11-0C78-57EE-0713-6431BA12662F}"/>
              </a:ext>
            </a:extLst>
          </p:cNvPr>
          <p:cNvSpPr>
            <a:spLocks noGrp="1"/>
          </p:cNvSpPr>
          <p:nvPr>
            <p:ph type="title"/>
          </p:nvPr>
        </p:nvSpPr>
        <p:spPr/>
        <p:txBody>
          <a:bodyPr/>
          <a:lstStyle/>
          <a:p>
            <a:r>
              <a:rPr lang="en-GB">
                <a:ea typeface="Calibri Light"/>
                <a:cs typeface="Calibri Light"/>
              </a:rPr>
              <a:t>Assessment</a:t>
            </a:r>
            <a:endParaRPr lang="en-GB"/>
          </a:p>
        </p:txBody>
      </p:sp>
      <p:sp>
        <p:nvSpPr>
          <p:cNvPr id="3" name="Content Placeholder 2">
            <a:extLst>
              <a:ext uri="{FF2B5EF4-FFF2-40B4-BE49-F238E27FC236}">
                <a16:creationId xmlns:a16="http://schemas.microsoft.com/office/drawing/2014/main" id="{49E5FC3D-2D0F-5D36-D413-054A1401C0EC}"/>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GB">
                <a:ea typeface="Calibri"/>
                <a:cs typeface="Calibri"/>
              </a:rPr>
              <a:t>Name two pros and cons for each online and offline marketing</a:t>
            </a:r>
            <a:endParaRPr lang="en-US">
              <a:cs typeface="Calibri" panose="020F0502020204030204"/>
            </a:endParaRPr>
          </a:p>
          <a:p>
            <a:pPr>
              <a:buFont typeface="Wingdings" panose="020B0604020202020204" pitchFamily="34" charset="0"/>
              <a:buChar char="ü"/>
            </a:pPr>
            <a:r>
              <a:rPr lang="en-GB">
                <a:ea typeface="Calibri"/>
                <a:cs typeface="Calibri"/>
              </a:rPr>
              <a:t>What are the three sources that can be invested?</a:t>
            </a:r>
          </a:p>
          <a:p>
            <a:pPr>
              <a:buFont typeface="Wingdings" panose="020B0604020202020204" pitchFamily="34" charset="0"/>
              <a:buChar char="ü"/>
            </a:pPr>
            <a:r>
              <a:rPr lang="en-GB">
                <a:ea typeface="Calibri"/>
                <a:cs typeface="Calibri"/>
              </a:rPr>
              <a:t>What components go into a financial plan?</a:t>
            </a:r>
          </a:p>
          <a:p>
            <a:endParaRPr lang="en-GB">
              <a:ea typeface="Calibri"/>
              <a:cs typeface="Calibri"/>
            </a:endParaRPr>
          </a:p>
        </p:txBody>
      </p:sp>
    </p:spTree>
    <p:extLst>
      <p:ext uri="{BB962C8B-B14F-4D97-AF65-F5344CB8AC3E}">
        <p14:creationId xmlns:p14="http://schemas.microsoft.com/office/powerpoint/2010/main" val="203747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6B29D-C05B-4AAC-A7C2-60F6169070A9}"/>
              </a:ext>
            </a:extLst>
          </p:cNvPr>
          <p:cNvSpPr>
            <a:spLocks noGrp="1"/>
          </p:cNvSpPr>
          <p:nvPr>
            <p:ph type="title"/>
          </p:nvPr>
        </p:nvSpPr>
        <p:spPr/>
        <p:txBody>
          <a:bodyPr/>
          <a:lstStyle/>
          <a:p>
            <a:r>
              <a:rPr lang="de-DE"/>
              <a:t>Learning Unit Goals &amp; </a:t>
            </a:r>
            <a:r>
              <a:rPr lang="de-DE" err="1"/>
              <a:t>Objectives</a:t>
            </a:r>
            <a:endParaRPr lang="de-DE"/>
          </a:p>
        </p:txBody>
      </p:sp>
      <p:sp>
        <p:nvSpPr>
          <p:cNvPr id="3" name="Inhaltsplatzhalter 2">
            <a:extLst>
              <a:ext uri="{FF2B5EF4-FFF2-40B4-BE49-F238E27FC236}">
                <a16:creationId xmlns:a16="http://schemas.microsoft.com/office/drawing/2014/main" id="{83642AF0-A58C-4F59-AAFE-183AA92E3DD8}"/>
              </a:ext>
            </a:extLst>
          </p:cNvPr>
          <p:cNvSpPr>
            <a:spLocks noGrp="1"/>
          </p:cNvSpPr>
          <p:nvPr>
            <p:ph idx="1"/>
          </p:nvPr>
        </p:nvSpPr>
        <p:spPr/>
        <p:txBody>
          <a:bodyPr/>
          <a:lstStyle/>
          <a:p>
            <a:r>
              <a:rPr lang="de-DE"/>
              <a:t>Learning Goal</a:t>
            </a:r>
          </a:p>
          <a:p>
            <a:pPr lvl="1"/>
            <a:r>
              <a:rPr lang="en-US"/>
              <a:t>Learners understand the opportunities of social entrepreneurship, social business, and non-profit-organizations. </a:t>
            </a:r>
            <a:endParaRPr lang="de-DE"/>
          </a:p>
          <a:p>
            <a:r>
              <a:rPr lang="de-DE" err="1"/>
              <a:t>Instructional</a:t>
            </a:r>
            <a:r>
              <a:rPr lang="de-DE"/>
              <a:t> </a:t>
            </a:r>
            <a:r>
              <a:rPr lang="de-DE" err="1"/>
              <a:t>Objectives</a:t>
            </a:r>
            <a:endParaRPr lang="de-DE"/>
          </a:p>
          <a:p>
            <a:pPr lvl="1"/>
            <a:r>
              <a:rPr lang="de-DE" err="1"/>
              <a:t>Learners</a:t>
            </a:r>
            <a:r>
              <a:rPr lang="de-DE"/>
              <a:t> will </a:t>
            </a:r>
            <a:r>
              <a:rPr lang="de-DE" err="1"/>
              <a:t>be</a:t>
            </a:r>
            <a:r>
              <a:rPr lang="de-DE"/>
              <a:t> </a:t>
            </a:r>
            <a:r>
              <a:rPr lang="de-DE" err="1"/>
              <a:t>taught</a:t>
            </a:r>
            <a:r>
              <a:rPr lang="de-DE"/>
              <a:t> </a:t>
            </a:r>
            <a:r>
              <a:rPr lang="de-DE" err="1"/>
              <a:t>the</a:t>
            </a:r>
            <a:r>
              <a:rPr lang="de-DE"/>
              <a:t> </a:t>
            </a:r>
            <a:r>
              <a:rPr lang="de-DE" err="1"/>
              <a:t>basics</a:t>
            </a:r>
            <a:r>
              <a:rPr lang="de-DE"/>
              <a:t> </a:t>
            </a:r>
            <a:r>
              <a:rPr lang="de-DE" err="1"/>
              <a:t>of</a:t>
            </a:r>
            <a:r>
              <a:rPr lang="de-DE"/>
              <a:t> </a:t>
            </a:r>
            <a:r>
              <a:rPr lang="de-DE" err="1"/>
              <a:t>financial</a:t>
            </a:r>
            <a:r>
              <a:rPr lang="de-DE"/>
              <a:t> </a:t>
            </a:r>
            <a:r>
              <a:rPr lang="de-DE" err="1"/>
              <a:t>strategy</a:t>
            </a:r>
            <a:r>
              <a:rPr lang="de-DE"/>
              <a:t>, </a:t>
            </a:r>
            <a:r>
              <a:rPr lang="de-DE" err="1"/>
              <a:t>marketing</a:t>
            </a:r>
            <a:r>
              <a:rPr lang="de-DE"/>
              <a:t> and </a:t>
            </a:r>
            <a:r>
              <a:rPr lang="de-DE" err="1"/>
              <a:t>fundraising</a:t>
            </a:r>
            <a:r>
              <a:rPr lang="de-DE"/>
              <a:t>.</a:t>
            </a:r>
          </a:p>
          <a:p>
            <a:r>
              <a:rPr lang="de-DE"/>
              <a:t>Learning </a:t>
            </a:r>
            <a:r>
              <a:rPr lang="de-DE" err="1"/>
              <a:t>Objectives</a:t>
            </a:r>
            <a:endParaRPr lang="de-DE"/>
          </a:p>
          <a:p>
            <a:pPr lvl="1"/>
            <a:r>
              <a:rPr lang="de-DE" err="1"/>
              <a:t>Learners</a:t>
            </a:r>
            <a:r>
              <a:rPr lang="de-DE"/>
              <a:t> </a:t>
            </a:r>
            <a:r>
              <a:rPr lang="de-DE" err="1"/>
              <a:t>are</a:t>
            </a:r>
            <a:r>
              <a:rPr lang="de-DE"/>
              <a:t> </a:t>
            </a:r>
            <a:r>
              <a:rPr lang="de-DE" err="1"/>
              <a:t>able</a:t>
            </a:r>
            <a:r>
              <a:rPr lang="de-DE"/>
              <a:t> </a:t>
            </a:r>
            <a:r>
              <a:rPr lang="de-DE" err="1"/>
              <a:t>to</a:t>
            </a:r>
            <a:r>
              <a:rPr lang="de-DE"/>
              <a:t> </a:t>
            </a:r>
            <a:r>
              <a:rPr lang="de-DE" err="1"/>
              <a:t>name</a:t>
            </a:r>
            <a:r>
              <a:rPr lang="de-DE"/>
              <a:t> and </a:t>
            </a:r>
            <a:r>
              <a:rPr lang="de-DE" err="1"/>
              <a:t>explain</a:t>
            </a:r>
            <a:r>
              <a:rPr lang="de-DE"/>
              <a:t> </a:t>
            </a:r>
            <a:r>
              <a:rPr lang="de-DE" err="1"/>
              <a:t>basic</a:t>
            </a:r>
            <a:r>
              <a:rPr lang="de-DE"/>
              <a:t> </a:t>
            </a:r>
            <a:r>
              <a:rPr lang="de-DE" err="1"/>
              <a:t>steps</a:t>
            </a:r>
            <a:r>
              <a:rPr lang="de-DE"/>
              <a:t> </a:t>
            </a:r>
            <a:r>
              <a:rPr lang="de-DE" err="1"/>
              <a:t>for</a:t>
            </a:r>
            <a:r>
              <a:rPr lang="de-DE"/>
              <a:t> </a:t>
            </a:r>
            <a:r>
              <a:rPr lang="de-DE" err="1"/>
              <a:t>developing</a:t>
            </a:r>
            <a:r>
              <a:rPr lang="de-DE"/>
              <a:t> a </a:t>
            </a:r>
            <a:r>
              <a:rPr lang="de-DE" err="1"/>
              <a:t>financial</a:t>
            </a:r>
            <a:r>
              <a:rPr lang="de-DE"/>
              <a:t>/</a:t>
            </a:r>
            <a:r>
              <a:rPr lang="de-DE" err="1"/>
              <a:t>investment</a:t>
            </a:r>
            <a:r>
              <a:rPr lang="de-DE"/>
              <a:t> </a:t>
            </a:r>
            <a:r>
              <a:rPr lang="de-DE" err="1"/>
              <a:t>strategy</a:t>
            </a:r>
            <a:r>
              <a:rPr lang="de-DE"/>
              <a:t> </a:t>
            </a:r>
            <a:r>
              <a:rPr lang="de-DE" err="1"/>
              <a:t>including</a:t>
            </a:r>
            <a:r>
              <a:rPr lang="de-DE"/>
              <a:t> </a:t>
            </a:r>
            <a:r>
              <a:rPr lang="de-DE" err="1"/>
              <a:t>concrete</a:t>
            </a:r>
            <a:r>
              <a:rPr lang="de-DE"/>
              <a:t> </a:t>
            </a:r>
            <a:r>
              <a:rPr lang="de-DE" err="1"/>
              <a:t>options</a:t>
            </a:r>
            <a:r>
              <a:rPr lang="de-DE"/>
              <a:t> </a:t>
            </a:r>
            <a:r>
              <a:rPr lang="de-DE" err="1"/>
              <a:t>for</a:t>
            </a:r>
            <a:r>
              <a:rPr lang="de-DE"/>
              <a:t> on- and offline </a:t>
            </a:r>
            <a:r>
              <a:rPr lang="de-DE" err="1"/>
              <a:t>fundraising</a:t>
            </a:r>
            <a:r>
              <a:rPr lang="de-DE"/>
              <a:t> and </a:t>
            </a:r>
            <a:r>
              <a:rPr lang="de-DE" err="1"/>
              <a:t>marketing</a:t>
            </a:r>
            <a:r>
              <a:rPr lang="de-DE"/>
              <a:t> </a:t>
            </a:r>
            <a:r>
              <a:rPr lang="de-DE" err="1"/>
              <a:t>activities</a:t>
            </a:r>
            <a:r>
              <a:rPr lang="de-DE"/>
              <a:t>.</a:t>
            </a:r>
          </a:p>
          <a:p>
            <a:pPr lvl="1"/>
            <a:endParaRPr lang="de-DE"/>
          </a:p>
        </p:txBody>
      </p:sp>
    </p:spTree>
    <p:extLst>
      <p:ext uri="{BB962C8B-B14F-4D97-AF65-F5344CB8AC3E}">
        <p14:creationId xmlns:p14="http://schemas.microsoft.com/office/powerpoint/2010/main" val="244385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686E9-2060-4801-9EEC-1116D6224C00}"/>
              </a:ext>
            </a:extLst>
          </p:cNvPr>
          <p:cNvSpPr>
            <a:spLocks noGrp="1"/>
          </p:cNvSpPr>
          <p:nvPr>
            <p:ph type="title"/>
          </p:nvPr>
        </p:nvSpPr>
        <p:spPr/>
        <p:txBody>
          <a:bodyPr/>
          <a:lstStyle/>
          <a:p>
            <a:r>
              <a:rPr lang="de-DE"/>
              <a:t>Topic 2: </a:t>
            </a:r>
            <a:r>
              <a:rPr lang="de-DE" err="1"/>
              <a:t>Choosing</a:t>
            </a:r>
            <a:r>
              <a:rPr lang="de-DE"/>
              <a:t> </a:t>
            </a:r>
            <a:r>
              <a:rPr lang="de-DE" err="1"/>
              <a:t>the</a:t>
            </a:r>
            <a:r>
              <a:rPr lang="de-DE"/>
              <a:t> Right Financial Path</a:t>
            </a:r>
          </a:p>
        </p:txBody>
      </p:sp>
      <p:sp>
        <p:nvSpPr>
          <p:cNvPr id="3" name="Inhaltsplatzhalter 2">
            <a:extLst>
              <a:ext uri="{FF2B5EF4-FFF2-40B4-BE49-F238E27FC236}">
                <a16:creationId xmlns:a16="http://schemas.microsoft.com/office/drawing/2014/main" id="{8332996C-14A9-4CBF-98E7-1348589F45ED}"/>
              </a:ext>
            </a:extLst>
          </p:cNvPr>
          <p:cNvSpPr>
            <a:spLocks noGrp="1"/>
          </p:cNvSpPr>
          <p:nvPr>
            <p:ph idx="1"/>
          </p:nvPr>
        </p:nvSpPr>
        <p:spPr/>
        <p:txBody>
          <a:bodyPr>
            <a:normAutofit/>
          </a:bodyPr>
          <a:lstStyle/>
          <a:p>
            <a:pPr marL="457200" lvl="1" indent="0">
              <a:buNone/>
            </a:pPr>
            <a:r>
              <a:rPr lang="de-DE" b="1" err="1"/>
              <a:t>Knowing</a:t>
            </a:r>
            <a:r>
              <a:rPr lang="de-DE" b="1"/>
              <a:t> </a:t>
            </a:r>
            <a:r>
              <a:rPr lang="de-DE" b="1" err="1"/>
              <a:t>the</a:t>
            </a:r>
            <a:r>
              <a:rPr lang="de-DE" b="1"/>
              <a:t> </a:t>
            </a:r>
            <a:r>
              <a:rPr lang="de-DE" b="1" err="1"/>
              <a:t>options</a:t>
            </a:r>
            <a:r>
              <a:rPr lang="de-DE" b="1"/>
              <a:t> </a:t>
            </a:r>
            <a:r>
              <a:rPr lang="de-DE" b="1" err="1"/>
              <a:t>for</a:t>
            </a:r>
            <a:r>
              <a:rPr lang="de-DE" b="1"/>
              <a:t> </a:t>
            </a:r>
            <a:r>
              <a:rPr lang="de-DE" b="1" err="1"/>
              <a:t>financing</a:t>
            </a:r>
            <a:r>
              <a:rPr lang="de-DE" b="1"/>
              <a:t> a </a:t>
            </a:r>
            <a:r>
              <a:rPr lang="de-DE" b="1" err="1"/>
              <a:t>business</a:t>
            </a:r>
            <a:r>
              <a:rPr lang="de-DE" b="1"/>
              <a:t> </a:t>
            </a:r>
            <a:r>
              <a:rPr lang="de-DE" b="1" err="1"/>
              <a:t>or</a:t>
            </a:r>
            <a:r>
              <a:rPr lang="de-DE" b="1"/>
              <a:t> </a:t>
            </a:r>
            <a:r>
              <a:rPr lang="de-DE" b="1" err="1"/>
              <a:t>generating</a:t>
            </a:r>
            <a:r>
              <a:rPr lang="de-DE" b="1"/>
              <a:t> </a:t>
            </a:r>
            <a:r>
              <a:rPr lang="de-DE" b="1" err="1"/>
              <a:t>donations</a:t>
            </a:r>
            <a:r>
              <a:rPr lang="de-DE" b="1"/>
              <a:t> </a:t>
            </a:r>
            <a:r>
              <a:rPr lang="de-DE" b="1" err="1"/>
              <a:t>for</a:t>
            </a:r>
            <a:r>
              <a:rPr lang="de-DE" b="1"/>
              <a:t> a non-profit </a:t>
            </a:r>
            <a:r>
              <a:rPr lang="de-DE" b="1" err="1"/>
              <a:t>along</a:t>
            </a:r>
            <a:r>
              <a:rPr lang="de-DE" b="1"/>
              <a:t> </a:t>
            </a:r>
            <a:r>
              <a:rPr lang="de-DE" b="1" err="1"/>
              <a:t>with</a:t>
            </a:r>
            <a:r>
              <a:rPr lang="de-DE" b="1"/>
              <a:t> </a:t>
            </a:r>
            <a:r>
              <a:rPr lang="de-DE" b="1" err="1"/>
              <a:t>their</a:t>
            </a:r>
            <a:r>
              <a:rPr lang="de-DE" b="1"/>
              <a:t> </a:t>
            </a:r>
            <a:r>
              <a:rPr lang="de-DE" b="1" err="1"/>
              <a:t>associated</a:t>
            </a:r>
            <a:r>
              <a:rPr lang="de-DE" b="1"/>
              <a:t> </a:t>
            </a:r>
            <a:r>
              <a:rPr lang="de-DE" b="1" err="1"/>
              <a:t>advantages</a:t>
            </a:r>
            <a:r>
              <a:rPr lang="de-DE" b="1"/>
              <a:t> and </a:t>
            </a:r>
            <a:r>
              <a:rPr lang="de-DE" b="1" err="1"/>
              <a:t>disadvantages</a:t>
            </a:r>
            <a:r>
              <a:rPr lang="de-DE" b="1"/>
              <a:t> will </a:t>
            </a:r>
            <a:r>
              <a:rPr lang="de-DE" b="1" err="1"/>
              <a:t>inform</a:t>
            </a:r>
            <a:r>
              <a:rPr lang="de-DE" b="1"/>
              <a:t> </a:t>
            </a:r>
            <a:r>
              <a:rPr lang="de-DE" b="1" err="1"/>
              <a:t>the</a:t>
            </a:r>
            <a:r>
              <a:rPr lang="de-DE" b="1"/>
              <a:t> </a:t>
            </a:r>
            <a:r>
              <a:rPr lang="de-DE" b="1" err="1"/>
              <a:t>decision-making</a:t>
            </a:r>
            <a:r>
              <a:rPr lang="de-DE" b="1"/>
              <a:t> </a:t>
            </a:r>
            <a:r>
              <a:rPr lang="de-DE" b="1" err="1"/>
              <a:t>process</a:t>
            </a:r>
            <a:r>
              <a:rPr lang="de-DE" b="1"/>
              <a:t> on </a:t>
            </a:r>
            <a:r>
              <a:rPr lang="de-DE" b="1" err="1"/>
              <a:t>who</a:t>
            </a:r>
            <a:r>
              <a:rPr lang="de-DE" b="1"/>
              <a:t> and </a:t>
            </a:r>
            <a:r>
              <a:rPr lang="de-DE" b="1" err="1"/>
              <a:t>how</a:t>
            </a:r>
            <a:r>
              <a:rPr lang="de-DE" b="1"/>
              <a:t> </a:t>
            </a:r>
            <a:r>
              <a:rPr lang="de-DE" b="1" err="1"/>
              <a:t>to</a:t>
            </a:r>
            <a:r>
              <a:rPr lang="de-DE" b="1"/>
              <a:t> </a:t>
            </a:r>
            <a:r>
              <a:rPr lang="de-DE" b="1" err="1"/>
              <a:t>engage</a:t>
            </a:r>
            <a:r>
              <a:rPr lang="de-DE" b="1"/>
              <a:t> </a:t>
            </a:r>
            <a:r>
              <a:rPr lang="de-DE" b="1" err="1"/>
              <a:t>with</a:t>
            </a:r>
            <a:r>
              <a:rPr lang="de-DE" b="1"/>
              <a:t> external organisations </a:t>
            </a:r>
            <a:r>
              <a:rPr lang="de-DE" b="1" err="1"/>
              <a:t>or</a:t>
            </a:r>
            <a:r>
              <a:rPr lang="de-DE" b="1"/>
              <a:t> </a:t>
            </a:r>
            <a:r>
              <a:rPr lang="de-DE" b="1" err="1"/>
              <a:t>individuals</a:t>
            </a:r>
            <a:r>
              <a:rPr lang="de-DE" b="1"/>
              <a:t> </a:t>
            </a:r>
            <a:r>
              <a:rPr lang="de-DE" b="1" err="1"/>
              <a:t>for</a:t>
            </a:r>
            <a:r>
              <a:rPr lang="de-DE" b="1"/>
              <a:t> </a:t>
            </a:r>
            <a:r>
              <a:rPr lang="de-DE" b="1" err="1"/>
              <a:t>financial</a:t>
            </a:r>
            <a:r>
              <a:rPr lang="de-DE" b="1"/>
              <a:t> support.</a:t>
            </a:r>
          </a:p>
          <a:p>
            <a:pPr marL="457200" lvl="1" indent="0">
              <a:buNone/>
            </a:pPr>
            <a:endParaRPr lang="de-DE"/>
          </a:p>
          <a:p>
            <a:pPr marL="971550" lvl="1" indent="-514350">
              <a:buFont typeface="+mj-lt"/>
              <a:buAutoNum type="arabicPeriod"/>
            </a:pPr>
            <a:r>
              <a:rPr lang="de-DE" err="1"/>
              <a:t>Recognizing</a:t>
            </a:r>
            <a:r>
              <a:rPr lang="de-DE"/>
              <a:t> </a:t>
            </a:r>
            <a:r>
              <a:rPr lang="de-DE" err="1"/>
              <a:t>options</a:t>
            </a:r>
            <a:r>
              <a:rPr lang="de-DE"/>
              <a:t> and </a:t>
            </a:r>
            <a:r>
              <a:rPr lang="de-DE" err="1"/>
              <a:t>opportunities</a:t>
            </a:r>
            <a:r>
              <a:rPr lang="de-DE"/>
              <a:t> </a:t>
            </a:r>
          </a:p>
          <a:p>
            <a:pPr marL="1428750" lvl="2" indent="-514350">
              <a:buFont typeface="+mj-lt"/>
              <a:buAutoNum type="arabicPeriod"/>
            </a:pPr>
            <a:r>
              <a:rPr lang="de-DE" err="1"/>
              <a:t>Overview</a:t>
            </a:r>
            <a:r>
              <a:rPr lang="de-DE"/>
              <a:t> </a:t>
            </a:r>
            <a:r>
              <a:rPr lang="de-DE" err="1"/>
              <a:t>of</a:t>
            </a:r>
            <a:r>
              <a:rPr lang="de-DE"/>
              <a:t> </a:t>
            </a:r>
            <a:r>
              <a:rPr lang="de-DE" err="1"/>
              <a:t>financial</a:t>
            </a:r>
            <a:r>
              <a:rPr lang="de-DE"/>
              <a:t> </a:t>
            </a:r>
            <a:r>
              <a:rPr lang="de-DE" err="1"/>
              <a:t>options</a:t>
            </a:r>
            <a:endParaRPr lang="de-DE"/>
          </a:p>
          <a:p>
            <a:pPr marL="971550" lvl="1" indent="-514350">
              <a:buFont typeface="+mj-lt"/>
              <a:buAutoNum type="arabicPeriod"/>
            </a:pPr>
            <a:r>
              <a:rPr lang="de-DE"/>
              <a:t>Ask </a:t>
            </a:r>
            <a:r>
              <a:rPr lang="de-DE" err="1"/>
              <a:t>the</a:t>
            </a:r>
            <a:r>
              <a:rPr lang="de-DE"/>
              <a:t> </a:t>
            </a:r>
            <a:r>
              <a:rPr lang="de-DE" err="1"/>
              <a:t>right</a:t>
            </a:r>
            <a:r>
              <a:rPr lang="de-DE"/>
              <a:t> </a:t>
            </a:r>
            <a:r>
              <a:rPr lang="de-DE" err="1"/>
              <a:t>questions</a:t>
            </a:r>
            <a:endParaRPr lang="de-DE"/>
          </a:p>
          <a:p>
            <a:pPr marL="971550" lvl="1" indent="-514350">
              <a:buFont typeface="+mj-lt"/>
              <a:buAutoNum type="arabicPeriod"/>
            </a:pPr>
            <a:r>
              <a:rPr lang="de-DE"/>
              <a:t>Advantages and </a:t>
            </a:r>
            <a:r>
              <a:rPr lang="de-DE" err="1"/>
              <a:t>challenges</a:t>
            </a:r>
            <a:r>
              <a:rPr lang="de-DE"/>
              <a:t> </a:t>
            </a:r>
            <a:r>
              <a:rPr lang="de-DE" err="1"/>
              <a:t>of</a:t>
            </a:r>
            <a:r>
              <a:rPr lang="de-DE"/>
              <a:t> external </a:t>
            </a:r>
            <a:r>
              <a:rPr lang="de-DE" err="1"/>
              <a:t>financial</a:t>
            </a:r>
            <a:r>
              <a:rPr lang="de-DE"/>
              <a:t> support</a:t>
            </a:r>
          </a:p>
          <a:p>
            <a:pPr marL="1428750" lvl="2" indent="-514350">
              <a:buFont typeface="+mj-lt"/>
              <a:buAutoNum type="arabicPeriod"/>
            </a:pPr>
            <a:r>
              <a:rPr lang="en-GB">
                <a:solidFill>
                  <a:srgbClr val="000000"/>
                </a:solidFill>
                <a:latin typeface="Calibri" panose="020F0502020204030204" pitchFamily="34" charset="0"/>
              </a:rPr>
              <a:t>Whether the goal is to start-up a non-profit or a business, it is important to know the what to expect from external financial support.</a:t>
            </a:r>
          </a:p>
          <a:p>
            <a:pPr marL="1428750" lvl="2" indent="-514350">
              <a:buFont typeface="+mj-lt"/>
              <a:buAutoNum type="arabicPeriod"/>
            </a:pPr>
            <a:endParaRPr lang="de-DE"/>
          </a:p>
          <a:p>
            <a:pPr marL="1428750" lvl="2" indent="-514350">
              <a:buFont typeface="+mj-lt"/>
              <a:buAutoNum type="arabicPeriod"/>
            </a:pPr>
            <a:endParaRPr lang="de-DE"/>
          </a:p>
        </p:txBody>
      </p:sp>
    </p:spTree>
    <p:extLst>
      <p:ext uri="{BB962C8B-B14F-4D97-AF65-F5344CB8AC3E}">
        <p14:creationId xmlns:p14="http://schemas.microsoft.com/office/powerpoint/2010/main" val="3274009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E60CC-980E-45DE-91AF-229E9AAF0E71}"/>
              </a:ext>
            </a:extLst>
          </p:cNvPr>
          <p:cNvSpPr>
            <a:spLocks noGrp="1"/>
          </p:cNvSpPr>
          <p:nvPr>
            <p:ph type="title"/>
          </p:nvPr>
        </p:nvSpPr>
        <p:spPr/>
        <p:txBody>
          <a:bodyPr/>
          <a:lstStyle/>
          <a:p>
            <a:r>
              <a:rPr lang="de-DE"/>
              <a:t>Topic 2: Goals &amp; </a:t>
            </a:r>
            <a:r>
              <a:rPr lang="de-DE" err="1"/>
              <a:t>Ojectives</a:t>
            </a:r>
            <a:endParaRPr lang="de-DE"/>
          </a:p>
        </p:txBody>
      </p:sp>
      <p:sp>
        <p:nvSpPr>
          <p:cNvPr id="3" name="Inhaltsplatzhalter 2">
            <a:extLst>
              <a:ext uri="{FF2B5EF4-FFF2-40B4-BE49-F238E27FC236}">
                <a16:creationId xmlns:a16="http://schemas.microsoft.com/office/drawing/2014/main" id="{F5D6491B-AA1F-46A6-8CAD-2D65D36DD694}"/>
              </a:ext>
            </a:extLst>
          </p:cNvPr>
          <p:cNvSpPr>
            <a:spLocks noGrp="1"/>
          </p:cNvSpPr>
          <p:nvPr>
            <p:ph idx="1"/>
          </p:nvPr>
        </p:nvSpPr>
        <p:spPr/>
        <p:txBody>
          <a:bodyPr/>
          <a:lstStyle/>
          <a:p>
            <a:r>
              <a:rPr lang="de-DE"/>
              <a:t>Learning Goals</a:t>
            </a:r>
          </a:p>
          <a:p>
            <a:pPr lvl="1"/>
            <a:r>
              <a:rPr lang="de-DE" err="1"/>
              <a:t>Learner</a:t>
            </a:r>
            <a:r>
              <a:rPr lang="de-DE"/>
              <a:t> </a:t>
            </a:r>
            <a:r>
              <a:rPr lang="de-DE" err="1"/>
              <a:t>understands</a:t>
            </a:r>
            <a:r>
              <a:rPr lang="de-DE"/>
              <a:t> </a:t>
            </a:r>
            <a:r>
              <a:rPr lang="de-DE" err="1"/>
              <a:t>the</a:t>
            </a:r>
            <a:r>
              <a:rPr lang="de-DE"/>
              <a:t> </a:t>
            </a:r>
            <a:r>
              <a:rPr lang="de-DE" err="1"/>
              <a:t>value</a:t>
            </a:r>
            <a:r>
              <a:rPr lang="de-DE"/>
              <a:t> </a:t>
            </a:r>
            <a:r>
              <a:rPr lang="de-DE" err="1"/>
              <a:t>of</a:t>
            </a:r>
            <a:r>
              <a:rPr lang="de-DE"/>
              <a:t> a </a:t>
            </a:r>
            <a:r>
              <a:rPr lang="de-DE" err="1"/>
              <a:t>decision-making</a:t>
            </a:r>
            <a:r>
              <a:rPr lang="de-DE"/>
              <a:t> </a:t>
            </a:r>
            <a:r>
              <a:rPr lang="de-DE" err="1"/>
              <a:t>process</a:t>
            </a:r>
            <a:r>
              <a:rPr lang="de-DE"/>
              <a:t> in </a:t>
            </a:r>
            <a:r>
              <a:rPr lang="de-DE" err="1"/>
              <a:t>identifying</a:t>
            </a:r>
            <a:r>
              <a:rPr lang="de-DE"/>
              <a:t> </a:t>
            </a:r>
            <a:r>
              <a:rPr lang="de-DE" err="1"/>
              <a:t>where</a:t>
            </a:r>
            <a:r>
              <a:rPr lang="de-DE"/>
              <a:t> </a:t>
            </a:r>
            <a:r>
              <a:rPr lang="de-DE" err="1"/>
              <a:t>to</a:t>
            </a:r>
            <a:r>
              <a:rPr lang="de-DE"/>
              <a:t> </a:t>
            </a:r>
            <a:r>
              <a:rPr lang="de-DE" err="1"/>
              <a:t>pursue</a:t>
            </a:r>
            <a:r>
              <a:rPr lang="de-DE"/>
              <a:t> </a:t>
            </a:r>
            <a:r>
              <a:rPr lang="de-DE" err="1"/>
              <a:t>financial</a:t>
            </a:r>
            <a:r>
              <a:rPr lang="de-DE"/>
              <a:t> support </a:t>
            </a:r>
            <a:r>
              <a:rPr lang="de-DE" err="1"/>
              <a:t>for</a:t>
            </a:r>
            <a:r>
              <a:rPr lang="de-DE"/>
              <a:t> a social </a:t>
            </a:r>
            <a:r>
              <a:rPr lang="de-DE" err="1"/>
              <a:t>business</a:t>
            </a:r>
            <a:r>
              <a:rPr lang="de-DE"/>
              <a:t> </a:t>
            </a:r>
            <a:r>
              <a:rPr lang="de-DE" err="1"/>
              <a:t>or</a:t>
            </a:r>
            <a:r>
              <a:rPr lang="de-DE"/>
              <a:t> non-profit </a:t>
            </a:r>
            <a:r>
              <a:rPr lang="de-DE" err="1"/>
              <a:t>organisation</a:t>
            </a:r>
            <a:r>
              <a:rPr lang="de-DE"/>
              <a:t>.</a:t>
            </a:r>
          </a:p>
          <a:p>
            <a:r>
              <a:rPr lang="de-DE" err="1"/>
              <a:t>Instructional</a:t>
            </a:r>
            <a:r>
              <a:rPr lang="de-DE"/>
              <a:t> </a:t>
            </a:r>
            <a:r>
              <a:rPr lang="de-DE" err="1"/>
              <a:t>Objectives</a:t>
            </a:r>
            <a:endParaRPr lang="de-DE"/>
          </a:p>
          <a:p>
            <a:pPr lvl="1"/>
            <a:r>
              <a:rPr lang="de-DE" err="1"/>
              <a:t>Learners</a:t>
            </a:r>
            <a:r>
              <a:rPr lang="de-DE"/>
              <a:t> will </a:t>
            </a:r>
            <a:r>
              <a:rPr lang="de-DE" err="1"/>
              <a:t>be</a:t>
            </a:r>
            <a:r>
              <a:rPr lang="de-DE"/>
              <a:t> </a:t>
            </a:r>
            <a:r>
              <a:rPr lang="de-DE" err="1"/>
              <a:t>introduced</a:t>
            </a:r>
            <a:r>
              <a:rPr lang="de-DE"/>
              <a:t> </a:t>
            </a:r>
            <a:r>
              <a:rPr lang="de-DE" err="1"/>
              <a:t>to</a:t>
            </a:r>
            <a:r>
              <a:rPr lang="de-DE"/>
              <a:t> </a:t>
            </a:r>
            <a:r>
              <a:rPr lang="de-DE" err="1"/>
              <a:t>three</a:t>
            </a:r>
            <a:r>
              <a:rPr lang="de-DE"/>
              <a:t> initial </a:t>
            </a:r>
            <a:r>
              <a:rPr lang="de-DE" err="1"/>
              <a:t>steps</a:t>
            </a:r>
            <a:r>
              <a:rPr lang="de-DE"/>
              <a:t> </a:t>
            </a:r>
            <a:r>
              <a:rPr lang="de-DE" err="1"/>
              <a:t>toward</a:t>
            </a:r>
            <a:r>
              <a:rPr lang="de-DE"/>
              <a:t> </a:t>
            </a:r>
            <a:r>
              <a:rPr lang="de-DE" err="1"/>
              <a:t>getting</a:t>
            </a:r>
            <a:r>
              <a:rPr lang="de-DE"/>
              <a:t> </a:t>
            </a:r>
            <a:r>
              <a:rPr lang="de-DE" err="1"/>
              <a:t>informed</a:t>
            </a:r>
            <a:r>
              <a:rPr lang="de-DE"/>
              <a:t> and </a:t>
            </a:r>
            <a:r>
              <a:rPr lang="de-DE" err="1"/>
              <a:t>making</a:t>
            </a:r>
            <a:r>
              <a:rPr lang="de-DE"/>
              <a:t> </a:t>
            </a:r>
            <a:r>
              <a:rPr lang="de-DE" err="1"/>
              <a:t>decisions</a:t>
            </a:r>
            <a:r>
              <a:rPr lang="de-DE"/>
              <a:t> on </a:t>
            </a:r>
            <a:r>
              <a:rPr lang="de-DE" err="1"/>
              <a:t>which</a:t>
            </a:r>
            <a:r>
              <a:rPr lang="de-DE"/>
              <a:t> </a:t>
            </a:r>
            <a:r>
              <a:rPr lang="de-DE" err="1"/>
              <a:t>kind</a:t>
            </a:r>
            <a:r>
              <a:rPr lang="de-DE"/>
              <a:t> </a:t>
            </a:r>
            <a:r>
              <a:rPr lang="de-DE" err="1"/>
              <a:t>of</a:t>
            </a:r>
            <a:r>
              <a:rPr lang="de-DE"/>
              <a:t> </a:t>
            </a:r>
            <a:r>
              <a:rPr lang="de-DE" err="1"/>
              <a:t>funding</a:t>
            </a:r>
            <a:r>
              <a:rPr lang="de-DE"/>
              <a:t> </a:t>
            </a:r>
            <a:r>
              <a:rPr lang="de-DE" err="1"/>
              <a:t>is</a:t>
            </a:r>
            <a:r>
              <a:rPr lang="de-DE"/>
              <a:t> </a:t>
            </a:r>
            <a:r>
              <a:rPr lang="de-DE" err="1"/>
              <a:t>right</a:t>
            </a:r>
            <a:r>
              <a:rPr lang="de-DE"/>
              <a:t> </a:t>
            </a:r>
            <a:r>
              <a:rPr lang="de-DE" err="1"/>
              <a:t>for</a:t>
            </a:r>
            <a:r>
              <a:rPr lang="de-DE"/>
              <a:t> </a:t>
            </a:r>
            <a:r>
              <a:rPr lang="de-DE" err="1"/>
              <a:t>one‘s</a:t>
            </a:r>
            <a:r>
              <a:rPr lang="de-DE"/>
              <a:t> </a:t>
            </a:r>
            <a:r>
              <a:rPr lang="de-DE" err="1"/>
              <a:t>endeavor</a:t>
            </a:r>
            <a:r>
              <a:rPr lang="de-DE"/>
              <a:t>. </a:t>
            </a:r>
          </a:p>
          <a:p>
            <a:r>
              <a:rPr lang="de-DE"/>
              <a:t>Learning </a:t>
            </a:r>
            <a:r>
              <a:rPr lang="de-DE" err="1"/>
              <a:t>Objectives</a:t>
            </a:r>
            <a:endParaRPr lang="de-DE"/>
          </a:p>
          <a:p>
            <a:pPr lvl="1"/>
            <a:r>
              <a:rPr lang="de-DE" err="1"/>
              <a:t>Learner</a:t>
            </a:r>
            <a:r>
              <a:rPr lang="de-DE"/>
              <a:t> will </a:t>
            </a:r>
            <a:r>
              <a:rPr lang="de-DE" err="1"/>
              <a:t>be</a:t>
            </a:r>
            <a:r>
              <a:rPr lang="de-DE"/>
              <a:t> </a:t>
            </a:r>
            <a:r>
              <a:rPr lang="de-DE" err="1"/>
              <a:t>able</a:t>
            </a:r>
            <a:r>
              <a:rPr lang="de-DE"/>
              <a:t> </a:t>
            </a:r>
            <a:r>
              <a:rPr lang="de-DE" err="1"/>
              <a:t>to</a:t>
            </a:r>
            <a:r>
              <a:rPr lang="de-DE"/>
              <a:t> </a:t>
            </a:r>
            <a:r>
              <a:rPr lang="de-DE" err="1"/>
              <a:t>name</a:t>
            </a:r>
            <a:r>
              <a:rPr lang="de-DE"/>
              <a:t> </a:t>
            </a:r>
            <a:r>
              <a:rPr lang="de-DE" err="1"/>
              <a:t>three</a:t>
            </a:r>
            <a:r>
              <a:rPr lang="de-DE"/>
              <a:t> </a:t>
            </a:r>
            <a:r>
              <a:rPr lang="de-DE" err="1"/>
              <a:t>primary</a:t>
            </a:r>
            <a:r>
              <a:rPr lang="de-DE"/>
              <a:t> </a:t>
            </a:r>
            <a:r>
              <a:rPr lang="de-DE" err="1"/>
              <a:t>fund</a:t>
            </a:r>
            <a:r>
              <a:rPr lang="de-DE"/>
              <a:t> </a:t>
            </a:r>
            <a:r>
              <a:rPr lang="de-DE" err="1"/>
              <a:t>sources</a:t>
            </a:r>
            <a:r>
              <a:rPr lang="de-DE"/>
              <a:t>.</a:t>
            </a:r>
          </a:p>
          <a:p>
            <a:pPr lvl="1"/>
            <a:r>
              <a:rPr lang="de-DE" err="1"/>
              <a:t>Learner</a:t>
            </a:r>
            <a:r>
              <a:rPr lang="de-DE"/>
              <a:t> will </a:t>
            </a:r>
            <a:r>
              <a:rPr lang="de-DE" err="1"/>
              <a:t>be</a:t>
            </a:r>
            <a:r>
              <a:rPr lang="de-DE"/>
              <a:t> </a:t>
            </a:r>
            <a:r>
              <a:rPr lang="de-DE" err="1"/>
              <a:t>able</a:t>
            </a:r>
            <a:r>
              <a:rPr lang="de-DE"/>
              <a:t> </a:t>
            </a:r>
            <a:r>
              <a:rPr lang="de-DE" err="1"/>
              <a:t>to</a:t>
            </a:r>
            <a:r>
              <a:rPr lang="de-DE"/>
              <a:t> </a:t>
            </a:r>
            <a:r>
              <a:rPr lang="de-DE" err="1"/>
              <a:t>ask</a:t>
            </a:r>
            <a:r>
              <a:rPr lang="de-DE"/>
              <a:t> </a:t>
            </a:r>
            <a:r>
              <a:rPr lang="de-DE" err="1"/>
              <a:t>key</a:t>
            </a:r>
            <a:r>
              <a:rPr lang="de-DE"/>
              <a:t> </a:t>
            </a:r>
            <a:r>
              <a:rPr lang="de-DE" err="1"/>
              <a:t>questions</a:t>
            </a:r>
            <a:r>
              <a:rPr lang="de-DE"/>
              <a:t> </a:t>
            </a:r>
            <a:r>
              <a:rPr lang="de-DE" err="1"/>
              <a:t>for</a:t>
            </a:r>
            <a:r>
              <a:rPr lang="de-DE"/>
              <a:t> </a:t>
            </a:r>
            <a:r>
              <a:rPr lang="de-DE" err="1"/>
              <a:t>good</a:t>
            </a:r>
            <a:r>
              <a:rPr lang="de-DE"/>
              <a:t> </a:t>
            </a:r>
            <a:r>
              <a:rPr lang="de-DE" err="1"/>
              <a:t>decision-making</a:t>
            </a:r>
            <a:r>
              <a:rPr lang="de-DE"/>
              <a:t>.</a:t>
            </a:r>
          </a:p>
          <a:p>
            <a:pPr lvl="1"/>
            <a:r>
              <a:rPr lang="de-DE" err="1"/>
              <a:t>Learner</a:t>
            </a:r>
            <a:r>
              <a:rPr lang="de-DE"/>
              <a:t> will </a:t>
            </a:r>
            <a:r>
              <a:rPr lang="de-DE" err="1"/>
              <a:t>be</a:t>
            </a:r>
            <a:r>
              <a:rPr lang="de-DE"/>
              <a:t> </a:t>
            </a:r>
            <a:r>
              <a:rPr lang="de-DE" err="1"/>
              <a:t>familiar</a:t>
            </a:r>
            <a:r>
              <a:rPr lang="de-DE"/>
              <a:t> </a:t>
            </a:r>
            <a:r>
              <a:rPr lang="de-DE" err="1"/>
              <a:t>with</a:t>
            </a:r>
            <a:r>
              <a:rPr lang="de-DE"/>
              <a:t> </a:t>
            </a:r>
            <a:r>
              <a:rPr lang="de-DE" err="1"/>
              <a:t>the</a:t>
            </a:r>
            <a:r>
              <a:rPr lang="de-DE"/>
              <a:t> </a:t>
            </a:r>
            <a:r>
              <a:rPr lang="de-DE" err="1"/>
              <a:t>pros</a:t>
            </a:r>
            <a:r>
              <a:rPr lang="de-DE"/>
              <a:t> and </a:t>
            </a:r>
            <a:r>
              <a:rPr lang="de-DE" err="1"/>
              <a:t>cons</a:t>
            </a:r>
            <a:r>
              <a:rPr lang="de-DE"/>
              <a:t> </a:t>
            </a:r>
            <a:r>
              <a:rPr lang="de-DE" err="1"/>
              <a:t>of</a:t>
            </a:r>
            <a:r>
              <a:rPr lang="de-DE"/>
              <a:t> </a:t>
            </a:r>
            <a:r>
              <a:rPr lang="de-DE" err="1"/>
              <a:t>each</a:t>
            </a:r>
            <a:r>
              <a:rPr lang="de-DE"/>
              <a:t> </a:t>
            </a:r>
            <a:r>
              <a:rPr lang="de-DE" err="1"/>
              <a:t>fund</a:t>
            </a:r>
            <a:r>
              <a:rPr lang="de-DE"/>
              <a:t> source.</a:t>
            </a:r>
          </a:p>
        </p:txBody>
      </p:sp>
    </p:spTree>
    <p:extLst>
      <p:ext uri="{BB962C8B-B14F-4D97-AF65-F5344CB8AC3E}">
        <p14:creationId xmlns:p14="http://schemas.microsoft.com/office/powerpoint/2010/main" val="401132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56248-5F70-4D00-86A1-8EAE0BD9263C}"/>
              </a:ext>
            </a:extLst>
          </p:cNvPr>
          <p:cNvSpPr>
            <a:spLocks noGrp="1"/>
          </p:cNvSpPr>
          <p:nvPr>
            <p:ph type="title"/>
          </p:nvPr>
        </p:nvSpPr>
        <p:spPr/>
        <p:txBody>
          <a:bodyPr/>
          <a:lstStyle/>
          <a:p>
            <a:r>
              <a:rPr lang="de-DE" err="1"/>
              <a:t>Overview</a:t>
            </a:r>
            <a:r>
              <a:rPr lang="de-DE"/>
              <a:t> </a:t>
            </a:r>
            <a:r>
              <a:rPr lang="de-DE" err="1"/>
              <a:t>of</a:t>
            </a:r>
            <a:r>
              <a:rPr lang="de-DE"/>
              <a:t> Options &amp; </a:t>
            </a:r>
            <a:r>
              <a:rPr lang="de-DE" err="1"/>
              <a:t>Opportunities</a:t>
            </a:r>
            <a:endParaRPr lang="de-DE"/>
          </a:p>
        </p:txBody>
      </p:sp>
      <p:sp>
        <p:nvSpPr>
          <p:cNvPr id="3" name="Inhaltsplatzhalter 2">
            <a:extLst>
              <a:ext uri="{FF2B5EF4-FFF2-40B4-BE49-F238E27FC236}">
                <a16:creationId xmlns:a16="http://schemas.microsoft.com/office/drawing/2014/main" id="{56FB9390-1E60-45C8-AEDB-84F1B9A7557F}"/>
              </a:ext>
            </a:extLst>
          </p:cNvPr>
          <p:cNvSpPr>
            <a:spLocks noGrp="1"/>
          </p:cNvSpPr>
          <p:nvPr>
            <p:ph idx="1"/>
          </p:nvPr>
        </p:nvSpPr>
        <p:spPr>
          <a:xfrm>
            <a:off x="395926" y="2045615"/>
            <a:ext cx="7064748" cy="4447259"/>
          </a:xfrm>
        </p:spPr>
        <p:txBody>
          <a:bodyPr>
            <a:normAutofit fontScale="77500" lnSpcReduction="20000"/>
          </a:bodyPr>
          <a:lstStyle/>
          <a:p>
            <a:pPr marL="0" indent="0">
              <a:buNone/>
            </a:pPr>
            <a:r>
              <a:rPr lang="de-DE" sz="3100" b="1"/>
              <a:t>Options </a:t>
            </a:r>
            <a:r>
              <a:rPr lang="de-DE" sz="3100" b="1" err="1"/>
              <a:t>for</a:t>
            </a:r>
            <a:r>
              <a:rPr lang="de-DE" sz="3100" b="1"/>
              <a:t> </a:t>
            </a:r>
            <a:r>
              <a:rPr lang="de-DE" sz="3100" b="1" err="1"/>
              <a:t>financing</a:t>
            </a:r>
            <a:r>
              <a:rPr lang="de-DE" sz="3100" b="1"/>
              <a:t> a </a:t>
            </a:r>
            <a:r>
              <a:rPr lang="de-DE" sz="3100" b="1" err="1"/>
              <a:t>new</a:t>
            </a:r>
            <a:r>
              <a:rPr lang="de-DE" sz="3100" b="1"/>
              <a:t> </a:t>
            </a:r>
            <a:r>
              <a:rPr lang="de-DE" sz="3100" b="1" err="1"/>
              <a:t>venture</a:t>
            </a:r>
            <a:r>
              <a:rPr lang="de-DE" sz="3100" b="1"/>
              <a:t> fall </a:t>
            </a:r>
            <a:r>
              <a:rPr lang="de-DE" sz="3100" b="1" err="1"/>
              <a:t>into</a:t>
            </a:r>
            <a:r>
              <a:rPr lang="de-DE" sz="3100" b="1"/>
              <a:t> </a:t>
            </a:r>
            <a:r>
              <a:rPr lang="de-DE" sz="3100" b="1" err="1"/>
              <a:t>three</a:t>
            </a:r>
            <a:r>
              <a:rPr lang="de-DE" sz="3100" b="1"/>
              <a:t> </a:t>
            </a:r>
            <a:r>
              <a:rPr lang="de-DE" sz="3100" b="1" err="1"/>
              <a:t>main</a:t>
            </a:r>
            <a:r>
              <a:rPr lang="de-DE" sz="3100" b="1"/>
              <a:t> </a:t>
            </a:r>
            <a:r>
              <a:rPr lang="de-DE" sz="3100" b="1" err="1"/>
              <a:t>categories</a:t>
            </a:r>
            <a:r>
              <a:rPr lang="de-DE" sz="3100" b="1"/>
              <a:t>:</a:t>
            </a:r>
          </a:p>
          <a:p>
            <a:pPr marL="0" indent="0">
              <a:buNone/>
            </a:pPr>
            <a:endParaRPr lang="de-DE"/>
          </a:p>
          <a:p>
            <a:pPr marL="514350" indent="-514350">
              <a:buFont typeface="+mj-lt"/>
              <a:buAutoNum type="arabicPeriod"/>
            </a:pPr>
            <a:r>
              <a:rPr lang="de-DE" sz="2900"/>
              <a:t>Self-</a:t>
            </a:r>
            <a:r>
              <a:rPr lang="de-DE" sz="2900" err="1"/>
              <a:t>funding</a:t>
            </a:r>
            <a:endParaRPr lang="de-DE" sz="2900"/>
          </a:p>
          <a:p>
            <a:pPr lvl="1"/>
            <a:r>
              <a:rPr lang="de-DE" sz="2000"/>
              <a:t>Most </a:t>
            </a:r>
            <a:r>
              <a:rPr lang="de-DE" sz="2000" err="1"/>
              <a:t>startups</a:t>
            </a:r>
            <a:r>
              <a:rPr lang="de-DE" sz="2000"/>
              <a:t> </a:t>
            </a:r>
            <a:r>
              <a:rPr lang="de-DE" sz="2000" err="1"/>
              <a:t>begin</a:t>
            </a:r>
            <a:r>
              <a:rPr lang="de-DE" sz="2000"/>
              <a:t> </a:t>
            </a:r>
            <a:r>
              <a:rPr lang="de-DE" sz="2000" err="1"/>
              <a:t>with</a:t>
            </a:r>
            <a:r>
              <a:rPr lang="de-DE" sz="2000"/>
              <a:t> </a:t>
            </a:r>
            <a:r>
              <a:rPr lang="de-DE" sz="2000" err="1"/>
              <a:t>their</a:t>
            </a:r>
            <a:r>
              <a:rPr lang="de-DE" sz="2000"/>
              <a:t> own </a:t>
            </a:r>
            <a:r>
              <a:rPr lang="de-DE" sz="2000" err="1"/>
              <a:t>savings</a:t>
            </a:r>
            <a:r>
              <a:rPr lang="de-DE" sz="2000"/>
              <a:t>.</a:t>
            </a:r>
          </a:p>
          <a:p>
            <a:pPr lvl="1"/>
            <a:r>
              <a:rPr lang="de-DE" sz="2000"/>
              <a:t>READ: </a:t>
            </a:r>
            <a:r>
              <a:rPr lang="en-US" sz="2000">
                <a:hlinkClick r:id="rId2"/>
              </a:rPr>
              <a:t>Self-Financing Your Startup (entrepreneur.com)</a:t>
            </a:r>
            <a:endParaRPr lang="de-DE" sz="2900"/>
          </a:p>
          <a:p>
            <a:pPr marL="514350" indent="-514350">
              <a:buFont typeface="+mj-lt"/>
              <a:buAutoNum type="arabicPeriod"/>
            </a:pPr>
            <a:r>
              <a:rPr lang="de-DE" sz="2900"/>
              <a:t>Friends &amp; Family</a:t>
            </a:r>
          </a:p>
          <a:p>
            <a:pPr lvl="1"/>
            <a:r>
              <a:rPr lang="de-DE" sz="2000" err="1"/>
              <a:t>Our</a:t>
            </a:r>
            <a:r>
              <a:rPr lang="de-DE" sz="2000"/>
              <a:t> </a:t>
            </a:r>
            <a:r>
              <a:rPr lang="de-DE" sz="2000" err="1"/>
              <a:t>closest</a:t>
            </a:r>
            <a:r>
              <a:rPr lang="de-DE" sz="2000"/>
              <a:t> </a:t>
            </a:r>
            <a:r>
              <a:rPr lang="de-DE" sz="2000" err="1"/>
              <a:t>contacts</a:t>
            </a:r>
            <a:r>
              <a:rPr lang="de-DE" sz="2000"/>
              <a:t> </a:t>
            </a:r>
            <a:r>
              <a:rPr lang="de-DE" sz="2000" err="1"/>
              <a:t>are</a:t>
            </a:r>
            <a:r>
              <a:rPr lang="de-DE" sz="2000"/>
              <a:t> </a:t>
            </a:r>
            <a:r>
              <a:rPr lang="de-DE" sz="2000" err="1"/>
              <a:t>often</a:t>
            </a:r>
            <a:r>
              <a:rPr lang="de-DE" sz="2000"/>
              <a:t> </a:t>
            </a:r>
            <a:r>
              <a:rPr lang="de-DE" sz="2000" err="1"/>
              <a:t>the</a:t>
            </a:r>
            <a:r>
              <a:rPr lang="de-DE" sz="2000"/>
              <a:t> </a:t>
            </a:r>
            <a:r>
              <a:rPr lang="de-DE" sz="2000" err="1"/>
              <a:t>first</a:t>
            </a:r>
            <a:r>
              <a:rPr lang="de-DE" sz="2000"/>
              <a:t> </a:t>
            </a:r>
            <a:r>
              <a:rPr lang="de-DE" sz="2000" err="1"/>
              <a:t>to</a:t>
            </a:r>
            <a:r>
              <a:rPr lang="de-DE" sz="2000"/>
              <a:t> </a:t>
            </a:r>
            <a:r>
              <a:rPr lang="de-DE" sz="2000" err="1"/>
              <a:t>buy</a:t>
            </a:r>
            <a:r>
              <a:rPr lang="de-DE" sz="2000"/>
              <a:t> </a:t>
            </a:r>
            <a:r>
              <a:rPr lang="de-DE" sz="2000" err="1"/>
              <a:t>into</a:t>
            </a:r>
            <a:r>
              <a:rPr lang="de-DE" sz="2000"/>
              <a:t> </a:t>
            </a:r>
            <a:r>
              <a:rPr lang="de-DE" sz="2000" err="1"/>
              <a:t>our</a:t>
            </a:r>
            <a:r>
              <a:rPr lang="de-DE" sz="2000"/>
              <a:t> </a:t>
            </a:r>
            <a:r>
              <a:rPr lang="de-DE" sz="2000" err="1"/>
              <a:t>business</a:t>
            </a:r>
            <a:r>
              <a:rPr lang="de-DE" sz="2000"/>
              <a:t> </a:t>
            </a:r>
            <a:r>
              <a:rPr lang="de-DE" sz="2000" err="1"/>
              <a:t>ideas</a:t>
            </a:r>
            <a:r>
              <a:rPr lang="de-DE" sz="2000"/>
              <a:t>.</a:t>
            </a:r>
          </a:p>
          <a:p>
            <a:pPr lvl="1"/>
            <a:r>
              <a:rPr lang="de-DE" sz="2000"/>
              <a:t>READ: </a:t>
            </a:r>
            <a:r>
              <a:rPr lang="en-US" sz="2000">
                <a:hlinkClick r:id="rId3"/>
              </a:rPr>
              <a:t>Getting Seed Funding from Friends and Family the right way (jonathanhung.com)</a:t>
            </a:r>
            <a:endParaRPr lang="de-DE" sz="2000"/>
          </a:p>
          <a:p>
            <a:pPr marL="514350" indent="-514350">
              <a:buFont typeface="+mj-lt"/>
              <a:buAutoNum type="arabicPeriod"/>
            </a:pPr>
            <a:r>
              <a:rPr lang="de-DE" sz="2900" err="1"/>
              <a:t>Fools</a:t>
            </a:r>
            <a:endParaRPr lang="de-DE" sz="2900"/>
          </a:p>
          <a:p>
            <a:pPr lvl="1"/>
            <a:r>
              <a:rPr lang="de-DE" sz="2000" err="1"/>
              <a:t>Sooner</a:t>
            </a:r>
            <a:r>
              <a:rPr lang="de-DE" sz="2000"/>
              <a:t> </a:t>
            </a:r>
            <a:r>
              <a:rPr lang="de-DE" sz="2000" err="1"/>
              <a:t>or</a:t>
            </a:r>
            <a:r>
              <a:rPr lang="de-DE" sz="2000"/>
              <a:t> </a:t>
            </a:r>
            <a:r>
              <a:rPr lang="de-DE" sz="2000" err="1"/>
              <a:t>later</a:t>
            </a:r>
            <a:r>
              <a:rPr lang="de-DE" sz="2000"/>
              <a:t>, </a:t>
            </a:r>
            <a:r>
              <a:rPr lang="de-DE" sz="2000" err="1"/>
              <a:t>most</a:t>
            </a:r>
            <a:r>
              <a:rPr lang="de-DE" sz="2000"/>
              <a:t> </a:t>
            </a:r>
            <a:r>
              <a:rPr lang="de-DE" sz="2000" err="1"/>
              <a:t>businesses</a:t>
            </a:r>
            <a:r>
              <a:rPr lang="de-DE" sz="2000"/>
              <a:t> </a:t>
            </a:r>
            <a:r>
              <a:rPr lang="de-DE" sz="2000" err="1"/>
              <a:t>look</a:t>
            </a:r>
            <a:r>
              <a:rPr lang="de-DE" sz="2000"/>
              <a:t> </a:t>
            </a:r>
            <a:r>
              <a:rPr lang="de-DE" sz="2000" err="1"/>
              <a:t>externally</a:t>
            </a:r>
            <a:r>
              <a:rPr lang="de-DE" sz="2000"/>
              <a:t> </a:t>
            </a:r>
            <a:r>
              <a:rPr lang="de-DE" sz="2000" err="1"/>
              <a:t>for</a:t>
            </a:r>
            <a:r>
              <a:rPr lang="de-DE" sz="2000"/>
              <a:t> </a:t>
            </a:r>
            <a:r>
              <a:rPr lang="de-DE" sz="2000" err="1"/>
              <a:t>funding</a:t>
            </a:r>
            <a:r>
              <a:rPr lang="de-DE" sz="2000"/>
              <a:t> </a:t>
            </a:r>
            <a:r>
              <a:rPr lang="de-DE" sz="2000" err="1"/>
              <a:t>options</a:t>
            </a:r>
            <a:r>
              <a:rPr lang="de-DE" sz="2000"/>
              <a:t>. </a:t>
            </a:r>
          </a:p>
          <a:p>
            <a:pPr lvl="2"/>
            <a:r>
              <a:rPr lang="de-DE" sz="1700"/>
              <a:t>Banks</a:t>
            </a:r>
          </a:p>
          <a:p>
            <a:pPr lvl="2"/>
            <a:r>
              <a:rPr lang="de-DE" sz="1700"/>
              <a:t>Investors</a:t>
            </a:r>
          </a:p>
          <a:p>
            <a:pPr lvl="2"/>
            <a:r>
              <a:rPr lang="de-DE" sz="1700"/>
              <a:t>Fundraising</a:t>
            </a:r>
          </a:p>
          <a:p>
            <a:pPr lvl="2"/>
            <a:r>
              <a:rPr lang="de-DE" sz="1700"/>
              <a:t>Grants</a:t>
            </a:r>
            <a:endParaRPr lang="de-DE" sz="2900"/>
          </a:p>
        </p:txBody>
      </p:sp>
      <p:sp>
        <p:nvSpPr>
          <p:cNvPr id="4" name="Textfeld 3">
            <a:extLst>
              <a:ext uri="{FF2B5EF4-FFF2-40B4-BE49-F238E27FC236}">
                <a16:creationId xmlns:a16="http://schemas.microsoft.com/office/drawing/2014/main" id="{2C4D711A-ED1F-49C8-9B68-70804C2E7B23}"/>
              </a:ext>
            </a:extLst>
          </p:cNvPr>
          <p:cNvSpPr txBox="1"/>
          <p:nvPr/>
        </p:nvSpPr>
        <p:spPr>
          <a:xfrm>
            <a:off x="7543800" y="2890391"/>
            <a:ext cx="4114800" cy="1077218"/>
          </a:xfrm>
          <a:prstGeom prst="rect">
            <a:avLst/>
          </a:prstGeom>
          <a:noFill/>
        </p:spPr>
        <p:txBody>
          <a:bodyPr wrap="square" rtlCol="0">
            <a:spAutoFit/>
          </a:bodyPr>
          <a:lstStyle/>
          <a:p>
            <a:r>
              <a:rPr lang="de-DE" sz="2800" b="1"/>
              <a:t>WATCH</a:t>
            </a:r>
          </a:p>
          <a:p>
            <a:r>
              <a:rPr lang="en-US">
                <a:solidFill>
                  <a:srgbClr val="0563C1"/>
                </a:solidFill>
                <a:hlinkClick r:id="rId4">
                  <a:extLst>
                    <a:ext uri="{A12FA001-AC4F-418D-AE19-62706E023703}">
                      <ahyp:hlinkClr xmlns:ahyp="http://schemas.microsoft.com/office/drawing/2018/hyperlinkcolor" xmlns="" val="tx"/>
                    </a:ext>
                  </a:extLst>
                </a:hlinkClick>
              </a:rPr>
              <a:t>Founder Series 2020: Finding the Right Financing For Your Startup - YouTube</a:t>
            </a:r>
            <a:endParaRPr lang="de-DE"/>
          </a:p>
        </p:txBody>
      </p:sp>
    </p:spTree>
    <p:extLst>
      <p:ext uri="{BB962C8B-B14F-4D97-AF65-F5344CB8AC3E}">
        <p14:creationId xmlns:p14="http://schemas.microsoft.com/office/powerpoint/2010/main" val="74307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DD6F0-C1A1-4B63-83A7-41BA34E3D885}"/>
              </a:ext>
            </a:extLst>
          </p:cNvPr>
          <p:cNvSpPr>
            <a:spLocks noGrp="1"/>
          </p:cNvSpPr>
          <p:nvPr>
            <p:ph type="title"/>
          </p:nvPr>
        </p:nvSpPr>
        <p:spPr/>
        <p:txBody>
          <a:bodyPr/>
          <a:lstStyle/>
          <a:p>
            <a:r>
              <a:rPr lang="de-DE"/>
              <a:t>Ask </a:t>
            </a:r>
            <a:r>
              <a:rPr lang="de-DE" err="1"/>
              <a:t>the</a:t>
            </a:r>
            <a:r>
              <a:rPr lang="de-DE"/>
              <a:t> </a:t>
            </a:r>
            <a:r>
              <a:rPr lang="de-DE" err="1"/>
              <a:t>right</a:t>
            </a:r>
            <a:r>
              <a:rPr lang="de-DE"/>
              <a:t> </a:t>
            </a:r>
            <a:r>
              <a:rPr lang="de-DE" err="1"/>
              <a:t>questions</a:t>
            </a:r>
            <a:endParaRPr lang="de-DE"/>
          </a:p>
        </p:txBody>
      </p:sp>
      <p:sp>
        <p:nvSpPr>
          <p:cNvPr id="3" name="Inhaltsplatzhalter 2">
            <a:extLst>
              <a:ext uri="{FF2B5EF4-FFF2-40B4-BE49-F238E27FC236}">
                <a16:creationId xmlns:a16="http://schemas.microsoft.com/office/drawing/2014/main" id="{1EF30599-871B-42F6-AE4F-725E0AFAE1F6}"/>
              </a:ext>
            </a:extLst>
          </p:cNvPr>
          <p:cNvSpPr>
            <a:spLocks noGrp="1"/>
          </p:cNvSpPr>
          <p:nvPr>
            <p:ph idx="1"/>
          </p:nvPr>
        </p:nvSpPr>
        <p:spPr>
          <a:xfrm>
            <a:off x="395925" y="2045615"/>
            <a:ext cx="5700075" cy="4447259"/>
          </a:xfrm>
        </p:spPr>
        <p:txBody>
          <a:bodyPr>
            <a:normAutofit/>
          </a:bodyPr>
          <a:lstStyle/>
          <a:p>
            <a:pPr marL="0" indent="0">
              <a:buNone/>
            </a:pPr>
            <a:r>
              <a:rPr lang="de-DE"/>
              <a:t>Seven </a:t>
            </a:r>
            <a:r>
              <a:rPr lang="de-DE" err="1"/>
              <a:t>important</a:t>
            </a:r>
            <a:r>
              <a:rPr lang="de-DE"/>
              <a:t> </a:t>
            </a:r>
            <a:r>
              <a:rPr lang="de-DE" err="1"/>
              <a:t>questions</a:t>
            </a:r>
            <a:r>
              <a:rPr lang="de-DE"/>
              <a:t> </a:t>
            </a:r>
            <a:r>
              <a:rPr lang="de-DE" err="1"/>
              <a:t>to</a:t>
            </a:r>
            <a:r>
              <a:rPr lang="de-DE"/>
              <a:t> </a:t>
            </a:r>
            <a:r>
              <a:rPr lang="de-DE" err="1"/>
              <a:t>ask</a:t>
            </a:r>
            <a:r>
              <a:rPr lang="de-DE"/>
              <a:t> </a:t>
            </a:r>
            <a:r>
              <a:rPr lang="de-DE" err="1"/>
              <a:t>when</a:t>
            </a:r>
            <a:r>
              <a:rPr lang="de-DE"/>
              <a:t> </a:t>
            </a:r>
            <a:r>
              <a:rPr lang="de-DE" err="1"/>
              <a:t>creating</a:t>
            </a:r>
            <a:r>
              <a:rPr lang="de-DE"/>
              <a:t> a </a:t>
            </a:r>
            <a:r>
              <a:rPr lang="de-DE" err="1"/>
              <a:t>funding</a:t>
            </a:r>
            <a:r>
              <a:rPr lang="de-DE"/>
              <a:t> </a:t>
            </a:r>
            <a:r>
              <a:rPr lang="de-DE" err="1"/>
              <a:t>strategy</a:t>
            </a:r>
            <a:r>
              <a:rPr lang="de-DE"/>
              <a:t>:</a:t>
            </a:r>
          </a:p>
          <a:p>
            <a:endParaRPr lang="de-DE"/>
          </a:p>
          <a:p>
            <a:endParaRPr lang="de-DE"/>
          </a:p>
          <a:p>
            <a:pPr marL="0" indent="0">
              <a:buNone/>
            </a:pPr>
            <a:endParaRPr lang="de-DE"/>
          </a:p>
          <a:p>
            <a:pPr marL="0" indent="0">
              <a:buNone/>
            </a:pPr>
            <a:r>
              <a:rPr lang="de-DE" b="1"/>
              <a:t>READ</a:t>
            </a:r>
          </a:p>
          <a:p>
            <a:pPr lvl="1"/>
            <a:r>
              <a:rPr lang="de-DE" err="1"/>
              <a:t>How</a:t>
            </a:r>
            <a:r>
              <a:rPr lang="de-DE"/>
              <a:t> </a:t>
            </a:r>
            <a:r>
              <a:rPr lang="de-DE" err="1"/>
              <a:t>to</a:t>
            </a:r>
            <a:r>
              <a:rPr lang="de-DE"/>
              <a:t> </a:t>
            </a:r>
            <a:r>
              <a:rPr lang="de-DE" err="1"/>
              <a:t>Choose</a:t>
            </a:r>
            <a:r>
              <a:rPr lang="de-DE"/>
              <a:t> </a:t>
            </a:r>
            <a:r>
              <a:rPr lang="de-DE" err="1"/>
              <a:t>the</a:t>
            </a:r>
            <a:r>
              <a:rPr lang="de-DE"/>
              <a:t> Best Funding Path </a:t>
            </a:r>
            <a:r>
              <a:rPr lang="de-DE" err="1"/>
              <a:t>for</a:t>
            </a:r>
            <a:r>
              <a:rPr lang="de-DE"/>
              <a:t> </a:t>
            </a:r>
            <a:r>
              <a:rPr lang="de-DE" err="1"/>
              <a:t>your</a:t>
            </a:r>
            <a:r>
              <a:rPr lang="de-DE"/>
              <a:t> Startup - </a:t>
            </a:r>
            <a:r>
              <a:rPr lang="de-DE" err="1"/>
              <a:t>LighterCapital</a:t>
            </a:r>
            <a:endParaRPr lang="de-DE"/>
          </a:p>
        </p:txBody>
      </p:sp>
      <p:pic>
        <p:nvPicPr>
          <p:cNvPr id="4" name="Grafik 3">
            <a:extLst>
              <a:ext uri="{FF2B5EF4-FFF2-40B4-BE49-F238E27FC236}">
                <a16:creationId xmlns:a16="http://schemas.microsoft.com/office/drawing/2014/main" id="{661DE4C0-F574-4E0F-A473-1070F604C806}"/>
              </a:ext>
            </a:extLst>
          </p:cNvPr>
          <p:cNvPicPr>
            <a:picLocks noChangeAspect="1"/>
          </p:cNvPicPr>
          <p:nvPr/>
        </p:nvPicPr>
        <p:blipFill>
          <a:blip r:embed="rId3"/>
          <a:stretch>
            <a:fillRect/>
          </a:stretch>
        </p:blipFill>
        <p:spPr>
          <a:xfrm>
            <a:off x="6482646" y="1497413"/>
            <a:ext cx="5585944" cy="5273497"/>
          </a:xfrm>
          <a:prstGeom prst="rect">
            <a:avLst/>
          </a:prstGeom>
        </p:spPr>
      </p:pic>
    </p:spTree>
    <p:extLst>
      <p:ext uri="{BB962C8B-B14F-4D97-AF65-F5344CB8AC3E}">
        <p14:creationId xmlns:p14="http://schemas.microsoft.com/office/powerpoint/2010/main" val="990853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5ACE0-DE42-46BC-B1C5-D05F910A77FE}"/>
              </a:ext>
            </a:extLst>
          </p:cNvPr>
          <p:cNvSpPr>
            <a:spLocks noGrp="1"/>
          </p:cNvSpPr>
          <p:nvPr>
            <p:ph type="title"/>
          </p:nvPr>
        </p:nvSpPr>
        <p:spPr/>
        <p:txBody>
          <a:bodyPr/>
          <a:lstStyle/>
          <a:p>
            <a:r>
              <a:rPr lang="de-DE" err="1"/>
              <a:t>What</a:t>
            </a:r>
            <a:r>
              <a:rPr lang="de-DE"/>
              <a:t> </a:t>
            </a:r>
            <a:r>
              <a:rPr lang="de-DE" err="1"/>
              <a:t>funding</a:t>
            </a:r>
            <a:r>
              <a:rPr lang="de-DE"/>
              <a:t> </a:t>
            </a:r>
            <a:r>
              <a:rPr lang="de-DE" err="1"/>
              <a:t>path</a:t>
            </a:r>
            <a:r>
              <a:rPr lang="de-DE"/>
              <a:t> </a:t>
            </a:r>
            <a:r>
              <a:rPr lang="de-DE" err="1"/>
              <a:t>best</a:t>
            </a:r>
            <a:r>
              <a:rPr lang="de-DE"/>
              <a:t> </a:t>
            </a:r>
            <a:r>
              <a:rPr lang="de-DE" err="1"/>
              <a:t>suits</a:t>
            </a:r>
            <a:r>
              <a:rPr lang="de-DE"/>
              <a:t> </a:t>
            </a:r>
            <a:r>
              <a:rPr lang="de-DE" err="1"/>
              <a:t>your</a:t>
            </a:r>
            <a:r>
              <a:rPr lang="de-DE"/>
              <a:t> </a:t>
            </a:r>
            <a:r>
              <a:rPr lang="de-DE" err="1"/>
              <a:t>business</a:t>
            </a:r>
            <a:r>
              <a:rPr lang="de-DE"/>
              <a:t> </a:t>
            </a:r>
            <a:r>
              <a:rPr lang="de-DE" err="1"/>
              <a:t>growth</a:t>
            </a:r>
            <a:r>
              <a:rPr lang="de-DE"/>
              <a:t> </a:t>
            </a:r>
            <a:r>
              <a:rPr lang="de-DE" err="1"/>
              <a:t>strategy</a:t>
            </a:r>
            <a:r>
              <a:rPr lang="de-DE"/>
              <a:t>?</a:t>
            </a:r>
          </a:p>
        </p:txBody>
      </p:sp>
      <p:pic>
        <p:nvPicPr>
          <p:cNvPr id="5" name="Inhaltsplatzhalter 4">
            <a:extLst>
              <a:ext uri="{FF2B5EF4-FFF2-40B4-BE49-F238E27FC236}">
                <a16:creationId xmlns:a16="http://schemas.microsoft.com/office/drawing/2014/main" id="{8BBD0360-592E-4F84-B8B8-830B291D20A6}"/>
              </a:ext>
            </a:extLst>
          </p:cNvPr>
          <p:cNvPicPr>
            <a:picLocks noGrp="1" noChangeAspect="1"/>
          </p:cNvPicPr>
          <p:nvPr>
            <p:ph idx="1"/>
          </p:nvPr>
        </p:nvPicPr>
        <p:blipFill>
          <a:blip r:embed="rId2"/>
          <a:stretch>
            <a:fillRect/>
          </a:stretch>
        </p:blipFill>
        <p:spPr>
          <a:xfrm>
            <a:off x="5392722" y="1958679"/>
            <a:ext cx="6490668" cy="4670722"/>
          </a:xfrm>
        </p:spPr>
      </p:pic>
      <p:sp>
        <p:nvSpPr>
          <p:cNvPr id="6" name="Textfeld 5">
            <a:extLst>
              <a:ext uri="{FF2B5EF4-FFF2-40B4-BE49-F238E27FC236}">
                <a16:creationId xmlns:a16="http://schemas.microsoft.com/office/drawing/2014/main" id="{D04E82E7-3DED-46EF-8684-CD00572E6AD0}"/>
              </a:ext>
            </a:extLst>
          </p:cNvPr>
          <p:cNvSpPr txBox="1"/>
          <p:nvPr/>
        </p:nvSpPr>
        <p:spPr>
          <a:xfrm>
            <a:off x="167964" y="2505304"/>
            <a:ext cx="5234940" cy="2677656"/>
          </a:xfrm>
          <a:prstGeom prst="rect">
            <a:avLst/>
          </a:prstGeom>
          <a:noFill/>
        </p:spPr>
        <p:txBody>
          <a:bodyPr wrap="square" lIns="91440" tIns="45720" rIns="91440" bIns="45720" rtlCol="0" anchor="t">
            <a:spAutoFit/>
          </a:bodyPr>
          <a:lstStyle/>
          <a:p>
            <a:r>
              <a:rPr lang="en-US" sz="2400"/>
              <a:t>The growth trajectory you envision for your business should have a major influence on your funding strategy. You should know what you want the business to look like in one, five, and 10 years before you make decisions on what type of funding makes sense.</a:t>
            </a:r>
          </a:p>
        </p:txBody>
      </p:sp>
      <p:sp>
        <p:nvSpPr>
          <p:cNvPr id="7" name="Textfeld 6">
            <a:extLst>
              <a:ext uri="{FF2B5EF4-FFF2-40B4-BE49-F238E27FC236}">
                <a16:creationId xmlns:a16="http://schemas.microsoft.com/office/drawing/2014/main" id="{9FE68CA1-91CC-4A5E-9789-01341B09BA2E}"/>
              </a:ext>
            </a:extLst>
          </p:cNvPr>
          <p:cNvSpPr txBox="1"/>
          <p:nvPr/>
        </p:nvSpPr>
        <p:spPr>
          <a:xfrm>
            <a:off x="308610" y="5943600"/>
            <a:ext cx="5234940" cy="461665"/>
          </a:xfrm>
          <a:prstGeom prst="rect">
            <a:avLst/>
          </a:prstGeom>
          <a:noFill/>
        </p:spPr>
        <p:txBody>
          <a:bodyPr wrap="square" rtlCol="0">
            <a:spAutoFit/>
          </a:bodyPr>
          <a:lstStyle/>
          <a:p>
            <a:r>
              <a:rPr lang="de-DE" sz="1200"/>
              <a:t>Source: </a:t>
            </a:r>
            <a:r>
              <a:rPr lang="de-DE" sz="1200" err="1"/>
              <a:t>How</a:t>
            </a:r>
            <a:r>
              <a:rPr lang="de-DE" sz="1200"/>
              <a:t> </a:t>
            </a:r>
            <a:r>
              <a:rPr lang="de-DE" sz="1200" err="1"/>
              <a:t>to</a:t>
            </a:r>
            <a:r>
              <a:rPr lang="de-DE" sz="1200"/>
              <a:t> </a:t>
            </a:r>
            <a:r>
              <a:rPr lang="de-DE" sz="1200" err="1"/>
              <a:t>Choose</a:t>
            </a:r>
            <a:r>
              <a:rPr lang="de-DE" sz="1200"/>
              <a:t> </a:t>
            </a:r>
            <a:r>
              <a:rPr lang="de-DE" sz="1200" err="1"/>
              <a:t>the</a:t>
            </a:r>
            <a:r>
              <a:rPr lang="de-DE" sz="1200"/>
              <a:t> Best Funding Path </a:t>
            </a:r>
            <a:r>
              <a:rPr lang="de-DE" sz="1200" err="1"/>
              <a:t>for</a:t>
            </a:r>
            <a:r>
              <a:rPr lang="de-DE" sz="1200"/>
              <a:t> </a:t>
            </a:r>
            <a:r>
              <a:rPr lang="de-DE" sz="1200" err="1"/>
              <a:t>your</a:t>
            </a:r>
            <a:r>
              <a:rPr lang="de-DE" sz="1200"/>
              <a:t> Startup, </a:t>
            </a:r>
            <a:r>
              <a:rPr lang="de-DE" sz="1200" err="1"/>
              <a:t>Lighter</a:t>
            </a:r>
            <a:r>
              <a:rPr lang="de-DE" sz="1200"/>
              <a:t> Capital, 2015</a:t>
            </a:r>
          </a:p>
        </p:txBody>
      </p:sp>
    </p:spTree>
    <p:extLst>
      <p:ext uri="{BB962C8B-B14F-4D97-AF65-F5344CB8AC3E}">
        <p14:creationId xmlns:p14="http://schemas.microsoft.com/office/powerpoint/2010/main" val="1183714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0E9B9-B1BA-440C-B770-60066CB32BCF}"/>
              </a:ext>
            </a:extLst>
          </p:cNvPr>
          <p:cNvSpPr>
            <a:spLocks noGrp="1"/>
          </p:cNvSpPr>
          <p:nvPr>
            <p:ph type="title"/>
          </p:nvPr>
        </p:nvSpPr>
        <p:spPr/>
        <p:txBody>
          <a:bodyPr/>
          <a:lstStyle/>
          <a:p>
            <a:r>
              <a:rPr lang="de-DE" err="1"/>
              <a:t>How</a:t>
            </a:r>
            <a:r>
              <a:rPr lang="de-DE"/>
              <a:t> </a:t>
            </a:r>
            <a:r>
              <a:rPr lang="de-DE" err="1"/>
              <a:t>much</a:t>
            </a:r>
            <a:r>
              <a:rPr lang="de-DE"/>
              <a:t> </a:t>
            </a:r>
            <a:r>
              <a:rPr lang="de-DE" err="1"/>
              <a:t>capital</a:t>
            </a:r>
            <a:r>
              <a:rPr lang="de-DE"/>
              <a:t> do </a:t>
            </a:r>
            <a:r>
              <a:rPr lang="de-DE" err="1"/>
              <a:t>you</a:t>
            </a:r>
            <a:r>
              <a:rPr lang="de-DE"/>
              <a:t> </a:t>
            </a:r>
            <a:r>
              <a:rPr lang="de-DE" err="1"/>
              <a:t>need</a:t>
            </a:r>
            <a:r>
              <a:rPr lang="de-DE"/>
              <a:t>?</a:t>
            </a:r>
          </a:p>
        </p:txBody>
      </p:sp>
      <p:sp>
        <p:nvSpPr>
          <p:cNvPr id="3" name="Inhaltsplatzhalter 2">
            <a:extLst>
              <a:ext uri="{FF2B5EF4-FFF2-40B4-BE49-F238E27FC236}">
                <a16:creationId xmlns:a16="http://schemas.microsoft.com/office/drawing/2014/main" id="{D60B2146-882B-4983-9307-0D28EFE641FE}"/>
              </a:ext>
            </a:extLst>
          </p:cNvPr>
          <p:cNvSpPr>
            <a:spLocks noGrp="1"/>
          </p:cNvSpPr>
          <p:nvPr>
            <p:ph idx="1"/>
          </p:nvPr>
        </p:nvSpPr>
        <p:spPr/>
        <p:txBody>
          <a:bodyPr/>
          <a:lstStyle/>
          <a:p>
            <a:r>
              <a:rPr lang="de-DE"/>
              <a:t>A well-</a:t>
            </a:r>
            <a:r>
              <a:rPr lang="de-DE" err="1"/>
              <a:t>thought</a:t>
            </a:r>
            <a:r>
              <a:rPr lang="de-DE"/>
              <a:t>-</a:t>
            </a:r>
            <a:r>
              <a:rPr lang="de-DE" err="1"/>
              <a:t>our</a:t>
            </a:r>
            <a:r>
              <a:rPr lang="de-DE"/>
              <a:t> </a:t>
            </a:r>
            <a:r>
              <a:rPr lang="de-DE" err="1"/>
              <a:t>business</a:t>
            </a:r>
            <a:r>
              <a:rPr lang="de-DE"/>
              <a:t> plan and </a:t>
            </a:r>
            <a:r>
              <a:rPr lang="de-DE" err="1"/>
              <a:t>capital-raising</a:t>
            </a:r>
            <a:r>
              <a:rPr lang="de-DE"/>
              <a:t> </a:t>
            </a:r>
            <a:r>
              <a:rPr lang="de-DE" err="1"/>
              <a:t>strategy</a:t>
            </a:r>
            <a:r>
              <a:rPr lang="de-DE"/>
              <a:t> </a:t>
            </a:r>
            <a:r>
              <a:rPr lang="de-DE" err="1"/>
              <a:t>can</a:t>
            </a:r>
            <a:r>
              <a:rPr lang="de-DE"/>
              <a:t> </a:t>
            </a:r>
            <a:r>
              <a:rPr lang="de-DE" err="1"/>
              <a:t>help</a:t>
            </a:r>
            <a:r>
              <a:rPr lang="de-DE"/>
              <a:t> </a:t>
            </a:r>
            <a:r>
              <a:rPr lang="de-DE" err="1"/>
              <a:t>you</a:t>
            </a:r>
            <a:r>
              <a:rPr lang="de-DE"/>
              <a:t> </a:t>
            </a:r>
            <a:r>
              <a:rPr lang="de-DE" err="1"/>
              <a:t>figure</a:t>
            </a:r>
            <a:r>
              <a:rPr lang="de-DE"/>
              <a:t> out </a:t>
            </a:r>
            <a:r>
              <a:rPr lang="de-DE" err="1"/>
              <a:t>how</a:t>
            </a:r>
            <a:r>
              <a:rPr lang="de-DE"/>
              <a:t> </a:t>
            </a:r>
            <a:r>
              <a:rPr lang="de-DE" err="1"/>
              <a:t>much</a:t>
            </a:r>
            <a:r>
              <a:rPr lang="de-DE"/>
              <a:t> </a:t>
            </a:r>
            <a:r>
              <a:rPr lang="de-DE" err="1"/>
              <a:t>capital</a:t>
            </a:r>
            <a:r>
              <a:rPr lang="de-DE"/>
              <a:t> </a:t>
            </a:r>
            <a:r>
              <a:rPr lang="de-DE" err="1"/>
              <a:t>you</a:t>
            </a:r>
            <a:r>
              <a:rPr lang="de-DE"/>
              <a:t> </a:t>
            </a:r>
            <a:r>
              <a:rPr lang="de-DE" err="1"/>
              <a:t>need</a:t>
            </a:r>
            <a:r>
              <a:rPr lang="de-DE"/>
              <a:t>. </a:t>
            </a:r>
            <a:r>
              <a:rPr lang="de-DE" err="1"/>
              <a:t>Your</a:t>
            </a:r>
            <a:r>
              <a:rPr lang="de-DE"/>
              <a:t> </a:t>
            </a:r>
            <a:r>
              <a:rPr lang="de-DE" err="1"/>
              <a:t>business</a:t>
            </a:r>
            <a:r>
              <a:rPr lang="de-DE"/>
              <a:t> plan </a:t>
            </a:r>
            <a:r>
              <a:rPr lang="de-DE" err="1"/>
              <a:t>should</a:t>
            </a:r>
            <a:r>
              <a:rPr lang="de-DE"/>
              <a:t> </a:t>
            </a:r>
            <a:r>
              <a:rPr lang="de-DE" err="1"/>
              <a:t>tell</a:t>
            </a:r>
            <a:r>
              <a:rPr lang="de-DE"/>
              <a:t> </a:t>
            </a:r>
            <a:r>
              <a:rPr lang="de-DE" err="1"/>
              <a:t>you</a:t>
            </a:r>
            <a:r>
              <a:rPr lang="de-DE"/>
              <a:t> </a:t>
            </a:r>
            <a:r>
              <a:rPr lang="de-DE" err="1"/>
              <a:t>what</a:t>
            </a:r>
            <a:r>
              <a:rPr lang="de-DE"/>
              <a:t> </a:t>
            </a:r>
            <a:r>
              <a:rPr lang="de-DE" err="1"/>
              <a:t>your</a:t>
            </a:r>
            <a:r>
              <a:rPr lang="de-DE"/>
              <a:t> </a:t>
            </a:r>
            <a:r>
              <a:rPr lang="de-DE" err="1"/>
              <a:t>growth</a:t>
            </a:r>
            <a:r>
              <a:rPr lang="de-DE"/>
              <a:t> </a:t>
            </a:r>
            <a:r>
              <a:rPr lang="de-DE" err="1"/>
              <a:t>milestones</a:t>
            </a:r>
            <a:r>
              <a:rPr lang="de-DE"/>
              <a:t> </a:t>
            </a:r>
            <a:r>
              <a:rPr lang="de-DE" err="1"/>
              <a:t>are</a:t>
            </a:r>
            <a:r>
              <a:rPr lang="de-DE"/>
              <a:t> in 6 </a:t>
            </a:r>
            <a:r>
              <a:rPr lang="de-DE" err="1"/>
              <a:t>months</a:t>
            </a:r>
            <a:r>
              <a:rPr lang="de-DE"/>
              <a:t>, 1 </a:t>
            </a:r>
            <a:r>
              <a:rPr lang="de-DE" err="1"/>
              <a:t>year</a:t>
            </a:r>
            <a:r>
              <a:rPr lang="de-DE"/>
              <a:t>, and 3 </a:t>
            </a:r>
            <a:r>
              <a:rPr lang="de-DE" err="1"/>
              <a:t>years</a:t>
            </a:r>
            <a:r>
              <a:rPr lang="de-DE"/>
              <a:t>. </a:t>
            </a:r>
            <a:r>
              <a:rPr lang="de-DE" err="1"/>
              <a:t>Then</a:t>
            </a:r>
            <a:r>
              <a:rPr lang="de-DE"/>
              <a:t> </a:t>
            </a:r>
            <a:r>
              <a:rPr lang="de-DE" err="1"/>
              <a:t>figure</a:t>
            </a:r>
            <a:r>
              <a:rPr lang="de-DE"/>
              <a:t> out </a:t>
            </a:r>
            <a:r>
              <a:rPr lang="de-DE" err="1"/>
              <a:t>what</a:t>
            </a:r>
            <a:r>
              <a:rPr lang="de-DE"/>
              <a:t> </a:t>
            </a:r>
            <a:r>
              <a:rPr lang="de-DE" err="1"/>
              <a:t>you</a:t>
            </a:r>
            <a:r>
              <a:rPr lang="de-DE"/>
              <a:t> </a:t>
            </a:r>
            <a:r>
              <a:rPr lang="de-DE" err="1"/>
              <a:t>need</a:t>
            </a:r>
            <a:r>
              <a:rPr lang="de-DE"/>
              <a:t> </a:t>
            </a:r>
            <a:r>
              <a:rPr lang="de-DE" err="1"/>
              <a:t>to</a:t>
            </a:r>
            <a:r>
              <a:rPr lang="de-DE"/>
              <a:t> do and </a:t>
            </a:r>
            <a:r>
              <a:rPr lang="de-DE" err="1"/>
              <a:t>how</a:t>
            </a:r>
            <a:r>
              <a:rPr lang="de-DE"/>
              <a:t> </a:t>
            </a:r>
            <a:r>
              <a:rPr lang="de-DE" err="1"/>
              <a:t>much</a:t>
            </a:r>
            <a:r>
              <a:rPr lang="de-DE"/>
              <a:t> </a:t>
            </a:r>
            <a:r>
              <a:rPr lang="de-DE" err="1"/>
              <a:t>it</a:t>
            </a:r>
            <a:r>
              <a:rPr lang="de-DE"/>
              <a:t> will </a:t>
            </a:r>
            <a:r>
              <a:rPr lang="de-DE" err="1"/>
              <a:t>cost</a:t>
            </a:r>
            <a:r>
              <a:rPr lang="de-DE"/>
              <a:t> </a:t>
            </a:r>
            <a:r>
              <a:rPr lang="de-DE" err="1"/>
              <a:t>you</a:t>
            </a:r>
            <a:r>
              <a:rPr lang="de-DE"/>
              <a:t> </a:t>
            </a:r>
            <a:r>
              <a:rPr lang="de-DE" err="1"/>
              <a:t>to</a:t>
            </a:r>
            <a:r>
              <a:rPr lang="de-DE"/>
              <a:t> </a:t>
            </a:r>
            <a:r>
              <a:rPr lang="de-DE" err="1"/>
              <a:t>go</a:t>
            </a:r>
            <a:r>
              <a:rPr lang="de-DE"/>
              <a:t> </a:t>
            </a:r>
            <a:r>
              <a:rPr lang="de-DE" err="1"/>
              <a:t>from</a:t>
            </a:r>
            <a:r>
              <a:rPr lang="de-DE"/>
              <a:t> </a:t>
            </a:r>
            <a:r>
              <a:rPr lang="de-DE" err="1"/>
              <a:t>one</a:t>
            </a:r>
            <a:r>
              <a:rPr lang="de-DE"/>
              <a:t> </a:t>
            </a:r>
            <a:r>
              <a:rPr lang="de-DE" err="1"/>
              <a:t>milestone</a:t>
            </a:r>
            <a:r>
              <a:rPr lang="de-DE"/>
              <a:t> </a:t>
            </a:r>
            <a:r>
              <a:rPr lang="de-DE" err="1"/>
              <a:t>to</a:t>
            </a:r>
            <a:r>
              <a:rPr lang="de-DE"/>
              <a:t> </a:t>
            </a:r>
            <a:r>
              <a:rPr lang="de-DE" err="1"/>
              <a:t>the</a:t>
            </a:r>
            <a:r>
              <a:rPr lang="de-DE"/>
              <a:t> </a:t>
            </a:r>
            <a:r>
              <a:rPr lang="de-DE" err="1"/>
              <a:t>next</a:t>
            </a:r>
            <a:r>
              <a:rPr lang="de-DE"/>
              <a:t>.</a:t>
            </a:r>
          </a:p>
          <a:p>
            <a:r>
              <a:rPr lang="de-DE"/>
              <a:t>Be </a:t>
            </a:r>
            <a:r>
              <a:rPr lang="de-DE" err="1"/>
              <a:t>aware</a:t>
            </a:r>
            <a:r>
              <a:rPr lang="de-DE"/>
              <a:t> </a:t>
            </a:r>
            <a:r>
              <a:rPr lang="de-DE" err="1"/>
              <a:t>of</a:t>
            </a:r>
            <a:r>
              <a:rPr lang="de-DE"/>
              <a:t> </a:t>
            </a:r>
            <a:r>
              <a:rPr lang="de-DE" err="1"/>
              <a:t>the</a:t>
            </a:r>
            <a:r>
              <a:rPr lang="de-DE"/>
              <a:t> </a:t>
            </a:r>
            <a:r>
              <a:rPr lang="de-DE" err="1"/>
              <a:t>pitfalls</a:t>
            </a:r>
            <a:r>
              <a:rPr lang="de-DE"/>
              <a:t> </a:t>
            </a:r>
            <a:r>
              <a:rPr lang="de-DE" err="1"/>
              <a:t>of</a:t>
            </a:r>
            <a:r>
              <a:rPr lang="de-DE"/>
              <a:t> </a:t>
            </a:r>
            <a:r>
              <a:rPr lang="de-DE" err="1"/>
              <a:t>raising</a:t>
            </a:r>
            <a:r>
              <a:rPr lang="de-DE"/>
              <a:t> </a:t>
            </a:r>
            <a:r>
              <a:rPr lang="de-DE" err="1"/>
              <a:t>too</a:t>
            </a:r>
            <a:r>
              <a:rPr lang="de-DE"/>
              <a:t> </a:t>
            </a:r>
            <a:r>
              <a:rPr lang="de-DE" err="1"/>
              <a:t>much</a:t>
            </a:r>
            <a:r>
              <a:rPr lang="de-DE"/>
              <a:t> </a:t>
            </a:r>
            <a:r>
              <a:rPr lang="de-DE" err="1"/>
              <a:t>money</a:t>
            </a:r>
            <a:endParaRPr lang="de-DE"/>
          </a:p>
          <a:p>
            <a:pPr lvl="1"/>
            <a:r>
              <a:rPr lang="de-DE"/>
              <a:t>The </a:t>
            </a:r>
            <a:r>
              <a:rPr lang="de-DE" err="1"/>
              <a:t>more</a:t>
            </a:r>
            <a:r>
              <a:rPr lang="de-DE"/>
              <a:t> </a:t>
            </a:r>
            <a:r>
              <a:rPr lang="de-DE" err="1"/>
              <a:t>you</a:t>
            </a:r>
            <a:r>
              <a:rPr lang="de-DE"/>
              <a:t> </a:t>
            </a:r>
            <a:r>
              <a:rPr lang="de-DE" err="1"/>
              <a:t>raise</a:t>
            </a:r>
            <a:r>
              <a:rPr lang="de-DE"/>
              <a:t>, </a:t>
            </a:r>
            <a:r>
              <a:rPr lang="de-DE" err="1"/>
              <a:t>the</a:t>
            </a:r>
            <a:r>
              <a:rPr lang="de-DE"/>
              <a:t> </a:t>
            </a:r>
            <a:r>
              <a:rPr lang="de-DE" err="1"/>
              <a:t>more</a:t>
            </a:r>
            <a:r>
              <a:rPr lang="de-DE"/>
              <a:t> </a:t>
            </a:r>
            <a:r>
              <a:rPr lang="de-DE" err="1"/>
              <a:t>you</a:t>
            </a:r>
            <a:r>
              <a:rPr lang="de-DE"/>
              <a:t> </a:t>
            </a:r>
            <a:r>
              <a:rPr lang="de-DE" err="1"/>
              <a:t>need</a:t>
            </a:r>
            <a:r>
              <a:rPr lang="de-DE"/>
              <a:t> </a:t>
            </a:r>
            <a:r>
              <a:rPr lang="de-DE" err="1"/>
              <a:t>to</a:t>
            </a:r>
            <a:r>
              <a:rPr lang="de-DE"/>
              <a:t> </a:t>
            </a:r>
            <a:r>
              <a:rPr lang="de-DE" err="1"/>
              <a:t>pay</a:t>
            </a:r>
            <a:r>
              <a:rPr lang="de-DE"/>
              <a:t> back</a:t>
            </a:r>
          </a:p>
          <a:p>
            <a:pPr lvl="1"/>
            <a:r>
              <a:rPr lang="de-DE"/>
              <a:t>Easy </a:t>
            </a:r>
            <a:r>
              <a:rPr lang="de-DE" err="1"/>
              <a:t>money</a:t>
            </a:r>
            <a:r>
              <a:rPr lang="de-DE"/>
              <a:t> </a:t>
            </a:r>
            <a:r>
              <a:rPr lang="de-DE" err="1"/>
              <a:t>can</a:t>
            </a:r>
            <a:r>
              <a:rPr lang="de-DE"/>
              <a:t> </a:t>
            </a:r>
            <a:r>
              <a:rPr lang="de-DE" err="1"/>
              <a:t>take</a:t>
            </a:r>
            <a:r>
              <a:rPr lang="de-DE"/>
              <a:t> </a:t>
            </a:r>
            <a:r>
              <a:rPr lang="de-DE" err="1"/>
              <a:t>you</a:t>
            </a:r>
            <a:r>
              <a:rPr lang="de-DE"/>
              <a:t> off-track</a:t>
            </a:r>
          </a:p>
          <a:p>
            <a:pPr lvl="1"/>
            <a:r>
              <a:rPr lang="de-DE" err="1"/>
              <a:t>You</a:t>
            </a:r>
            <a:r>
              <a:rPr lang="de-DE"/>
              <a:t> </a:t>
            </a:r>
            <a:r>
              <a:rPr lang="de-DE" err="1"/>
              <a:t>might</a:t>
            </a:r>
            <a:r>
              <a:rPr lang="de-DE"/>
              <a:t> not </a:t>
            </a:r>
            <a:r>
              <a:rPr lang="de-DE" err="1"/>
              <a:t>be</a:t>
            </a:r>
            <a:r>
              <a:rPr lang="de-DE"/>
              <a:t> </a:t>
            </a:r>
            <a:r>
              <a:rPr lang="de-DE" err="1"/>
              <a:t>ready</a:t>
            </a:r>
            <a:r>
              <a:rPr lang="de-DE"/>
              <a:t> </a:t>
            </a:r>
            <a:r>
              <a:rPr lang="de-DE" err="1"/>
              <a:t>for</a:t>
            </a:r>
            <a:r>
              <a:rPr lang="de-DE"/>
              <a:t> rapid </a:t>
            </a:r>
            <a:r>
              <a:rPr lang="de-DE" err="1"/>
              <a:t>growth</a:t>
            </a:r>
            <a:endParaRPr lang="de-DE"/>
          </a:p>
        </p:txBody>
      </p:sp>
      <p:sp>
        <p:nvSpPr>
          <p:cNvPr id="5" name="Textfeld 4">
            <a:extLst>
              <a:ext uri="{FF2B5EF4-FFF2-40B4-BE49-F238E27FC236}">
                <a16:creationId xmlns:a16="http://schemas.microsoft.com/office/drawing/2014/main" id="{28ED29CE-5D65-42C3-A8B8-B4D1532ECB9D}"/>
              </a:ext>
            </a:extLst>
          </p:cNvPr>
          <p:cNvSpPr txBox="1"/>
          <p:nvPr/>
        </p:nvSpPr>
        <p:spPr>
          <a:xfrm>
            <a:off x="389642" y="6031209"/>
            <a:ext cx="5234940" cy="461665"/>
          </a:xfrm>
          <a:prstGeom prst="rect">
            <a:avLst/>
          </a:prstGeom>
          <a:noFill/>
        </p:spPr>
        <p:txBody>
          <a:bodyPr wrap="square" rtlCol="0">
            <a:spAutoFit/>
          </a:bodyPr>
          <a:lstStyle/>
          <a:p>
            <a:r>
              <a:rPr lang="de-DE" sz="1200"/>
              <a:t>Source: </a:t>
            </a:r>
            <a:r>
              <a:rPr lang="de-DE" sz="1200" err="1"/>
              <a:t>How</a:t>
            </a:r>
            <a:r>
              <a:rPr lang="de-DE" sz="1200"/>
              <a:t> </a:t>
            </a:r>
            <a:r>
              <a:rPr lang="de-DE" sz="1200" err="1"/>
              <a:t>to</a:t>
            </a:r>
            <a:r>
              <a:rPr lang="de-DE" sz="1200"/>
              <a:t> </a:t>
            </a:r>
            <a:r>
              <a:rPr lang="de-DE" sz="1200" err="1"/>
              <a:t>Choose</a:t>
            </a:r>
            <a:r>
              <a:rPr lang="de-DE" sz="1200"/>
              <a:t> </a:t>
            </a:r>
            <a:r>
              <a:rPr lang="de-DE" sz="1200" err="1"/>
              <a:t>the</a:t>
            </a:r>
            <a:r>
              <a:rPr lang="de-DE" sz="1200"/>
              <a:t> Best Funding Path </a:t>
            </a:r>
            <a:r>
              <a:rPr lang="de-DE" sz="1200" err="1"/>
              <a:t>for</a:t>
            </a:r>
            <a:r>
              <a:rPr lang="de-DE" sz="1200"/>
              <a:t> </a:t>
            </a:r>
            <a:r>
              <a:rPr lang="de-DE" sz="1200" err="1"/>
              <a:t>your</a:t>
            </a:r>
            <a:r>
              <a:rPr lang="de-DE" sz="1200"/>
              <a:t> Startup, </a:t>
            </a:r>
            <a:r>
              <a:rPr lang="de-DE" sz="1200" err="1"/>
              <a:t>Lighter</a:t>
            </a:r>
            <a:r>
              <a:rPr lang="de-DE" sz="1200"/>
              <a:t> Capital, 2015</a:t>
            </a:r>
          </a:p>
        </p:txBody>
      </p:sp>
    </p:spTree>
    <p:extLst>
      <p:ext uri="{BB962C8B-B14F-4D97-AF65-F5344CB8AC3E}">
        <p14:creationId xmlns:p14="http://schemas.microsoft.com/office/powerpoint/2010/main" val="2037155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28236-7F66-4A2C-98B9-E5D3843BF3B0}"/>
              </a:ext>
            </a:extLst>
          </p:cNvPr>
          <p:cNvSpPr>
            <a:spLocks noGrp="1"/>
          </p:cNvSpPr>
          <p:nvPr>
            <p:ph type="title"/>
          </p:nvPr>
        </p:nvSpPr>
        <p:spPr/>
        <p:txBody>
          <a:bodyPr/>
          <a:lstStyle/>
          <a:p>
            <a:r>
              <a:rPr lang="de-DE" err="1"/>
              <a:t>How</a:t>
            </a:r>
            <a:r>
              <a:rPr lang="de-DE"/>
              <a:t> </a:t>
            </a:r>
            <a:r>
              <a:rPr lang="de-DE" err="1"/>
              <a:t>much</a:t>
            </a:r>
            <a:r>
              <a:rPr lang="de-DE"/>
              <a:t> </a:t>
            </a:r>
            <a:r>
              <a:rPr lang="de-DE" err="1"/>
              <a:t>equity</a:t>
            </a:r>
            <a:r>
              <a:rPr lang="de-DE"/>
              <a:t> </a:t>
            </a:r>
            <a:r>
              <a:rPr lang="de-DE" err="1"/>
              <a:t>are</a:t>
            </a:r>
            <a:r>
              <a:rPr lang="de-DE"/>
              <a:t> </a:t>
            </a:r>
            <a:r>
              <a:rPr lang="de-DE" err="1"/>
              <a:t>you</a:t>
            </a:r>
            <a:r>
              <a:rPr lang="de-DE"/>
              <a:t> </a:t>
            </a:r>
            <a:r>
              <a:rPr lang="de-DE" err="1"/>
              <a:t>willing</a:t>
            </a:r>
            <a:r>
              <a:rPr lang="de-DE"/>
              <a:t> </a:t>
            </a:r>
            <a:r>
              <a:rPr lang="de-DE" err="1"/>
              <a:t>to</a:t>
            </a:r>
            <a:r>
              <a:rPr lang="de-DE"/>
              <a:t> </a:t>
            </a:r>
            <a:r>
              <a:rPr lang="de-DE" err="1"/>
              <a:t>give</a:t>
            </a:r>
            <a:r>
              <a:rPr lang="de-DE"/>
              <a:t> </a:t>
            </a:r>
            <a:r>
              <a:rPr lang="de-DE" err="1"/>
              <a:t>up</a:t>
            </a:r>
            <a:r>
              <a:rPr lang="de-DE"/>
              <a:t>?</a:t>
            </a:r>
          </a:p>
        </p:txBody>
      </p:sp>
      <p:sp>
        <p:nvSpPr>
          <p:cNvPr id="3" name="Inhaltsplatzhalter 2">
            <a:extLst>
              <a:ext uri="{FF2B5EF4-FFF2-40B4-BE49-F238E27FC236}">
                <a16:creationId xmlns:a16="http://schemas.microsoft.com/office/drawing/2014/main" id="{DCAB60D8-822D-4807-BA94-D2283D68363D}"/>
              </a:ext>
            </a:extLst>
          </p:cNvPr>
          <p:cNvSpPr>
            <a:spLocks noGrp="1"/>
          </p:cNvSpPr>
          <p:nvPr>
            <p:ph idx="1"/>
          </p:nvPr>
        </p:nvSpPr>
        <p:spPr/>
        <p:txBody>
          <a:bodyPr/>
          <a:lstStyle/>
          <a:p>
            <a:r>
              <a:rPr lang="de-DE" err="1"/>
              <a:t>If</a:t>
            </a:r>
            <a:r>
              <a:rPr lang="de-DE"/>
              <a:t> </a:t>
            </a:r>
            <a:r>
              <a:rPr lang="de-DE" err="1"/>
              <a:t>you</a:t>
            </a:r>
            <a:r>
              <a:rPr lang="de-DE"/>
              <a:t> </a:t>
            </a:r>
            <a:r>
              <a:rPr lang="de-DE" err="1"/>
              <a:t>are</a:t>
            </a:r>
            <a:r>
              <a:rPr lang="de-DE"/>
              <a:t> </a:t>
            </a:r>
            <a:r>
              <a:rPr lang="de-DE" err="1"/>
              <a:t>looking</a:t>
            </a:r>
            <a:r>
              <a:rPr lang="de-DE"/>
              <a:t> </a:t>
            </a:r>
            <a:r>
              <a:rPr lang="de-DE" err="1"/>
              <a:t>to</a:t>
            </a:r>
            <a:r>
              <a:rPr lang="de-DE"/>
              <a:t> </a:t>
            </a:r>
            <a:r>
              <a:rPr lang="de-DE" err="1"/>
              <a:t>remake</a:t>
            </a:r>
            <a:r>
              <a:rPr lang="de-DE"/>
              <a:t> a </a:t>
            </a:r>
            <a:r>
              <a:rPr lang="de-DE" err="1"/>
              <a:t>market</a:t>
            </a:r>
            <a:r>
              <a:rPr lang="de-DE"/>
              <a:t> and </a:t>
            </a:r>
            <a:r>
              <a:rPr lang="de-DE" err="1"/>
              <a:t>need</a:t>
            </a:r>
            <a:r>
              <a:rPr lang="de-DE"/>
              <a:t> </a:t>
            </a:r>
            <a:r>
              <a:rPr lang="de-DE" err="1"/>
              <a:t>millions</a:t>
            </a:r>
            <a:r>
              <a:rPr lang="de-DE"/>
              <a:t> </a:t>
            </a:r>
            <a:r>
              <a:rPr lang="de-DE" err="1"/>
              <a:t>of</a:t>
            </a:r>
            <a:r>
              <a:rPr lang="de-DE"/>
              <a:t> </a:t>
            </a:r>
            <a:r>
              <a:rPr lang="de-DE" err="1"/>
              <a:t>dollars</a:t>
            </a:r>
            <a:r>
              <a:rPr lang="de-DE"/>
              <a:t> </a:t>
            </a:r>
            <a:r>
              <a:rPr lang="de-DE" err="1"/>
              <a:t>to</a:t>
            </a:r>
            <a:r>
              <a:rPr lang="de-DE"/>
              <a:t> </a:t>
            </a:r>
            <a:r>
              <a:rPr lang="de-DE" err="1"/>
              <a:t>scale</a:t>
            </a:r>
            <a:r>
              <a:rPr lang="de-DE"/>
              <a:t>, </a:t>
            </a:r>
            <a:r>
              <a:rPr lang="de-DE" err="1"/>
              <a:t>the</a:t>
            </a:r>
            <a:r>
              <a:rPr lang="de-DE"/>
              <a:t> </a:t>
            </a:r>
            <a:r>
              <a:rPr lang="de-DE" err="1"/>
              <a:t>venture</a:t>
            </a:r>
            <a:r>
              <a:rPr lang="de-DE"/>
              <a:t> </a:t>
            </a:r>
            <a:r>
              <a:rPr lang="de-DE" err="1"/>
              <a:t>capital</a:t>
            </a:r>
            <a:r>
              <a:rPr lang="de-DE"/>
              <a:t> </a:t>
            </a:r>
            <a:r>
              <a:rPr lang="de-DE" err="1"/>
              <a:t>path</a:t>
            </a:r>
            <a:r>
              <a:rPr lang="de-DE"/>
              <a:t> </a:t>
            </a:r>
            <a:r>
              <a:rPr lang="de-DE" err="1"/>
              <a:t>is</a:t>
            </a:r>
            <a:r>
              <a:rPr lang="de-DE"/>
              <a:t> </a:t>
            </a:r>
            <a:r>
              <a:rPr lang="de-DE" err="1"/>
              <a:t>likely</a:t>
            </a:r>
            <a:r>
              <a:rPr lang="de-DE"/>
              <a:t> </a:t>
            </a:r>
            <a:r>
              <a:rPr lang="de-DE" err="1"/>
              <a:t>to</a:t>
            </a:r>
            <a:r>
              <a:rPr lang="de-DE"/>
              <a:t> </a:t>
            </a:r>
            <a:r>
              <a:rPr lang="de-DE" err="1"/>
              <a:t>be</a:t>
            </a:r>
            <a:r>
              <a:rPr lang="de-DE"/>
              <a:t> </a:t>
            </a:r>
            <a:r>
              <a:rPr lang="de-DE" err="1"/>
              <a:t>the</a:t>
            </a:r>
            <a:r>
              <a:rPr lang="de-DE"/>
              <a:t> </a:t>
            </a:r>
            <a:r>
              <a:rPr lang="de-DE" err="1"/>
              <a:t>only</a:t>
            </a:r>
            <a:r>
              <a:rPr lang="de-DE"/>
              <a:t> route </a:t>
            </a:r>
            <a:r>
              <a:rPr lang="de-DE" err="1"/>
              <a:t>to</a:t>
            </a:r>
            <a:r>
              <a:rPr lang="de-DE"/>
              <a:t> </a:t>
            </a:r>
            <a:r>
              <a:rPr lang="de-DE" err="1"/>
              <a:t>get</a:t>
            </a:r>
            <a:r>
              <a:rPr lang="de-DE"/>
              <a:t> </a:t>
            </a:r>
            <a:r>
              <a:rPr lang="de-DE" err="1"/>
              <a:t>you</a:t>
            </a:r>
            <a:r>
              <a:rPr lang="de-DE"/>
              <a:t> </a:t>
            </a:r>
            <a:r>
              <a:rPr lang="de-DE" err="1"/>
              <a:t>the</a:t>
            </a:r>
            <a:r>
              <a:rPr lang="de-DE"/>
              <a:t> </a:t>
            </a:r>
            <a:r>
              <a:rPr lang="de-DE" err="1"/>
              <a:t>firepower</a:t>
            </a:r>
            <a:r>
              <a:rPr lang="de-DE"/>
              <a:t> </a:t>
            </a:r>
            <a:r>
              <a:rPr lang="de-DE" err="1"/>
              <a:t>you</a:t>
            </a:r>
            <a:r>
              <a:rPr lang="de-DE"/>
              <a:t> </a:t>
            </a:r>
            <a:r>
              <a:rPr lang="de-DE" err="1"/>
              <a:t>need</a:t>
            </a:r>
            <a:r>
              <a:rPr lang="de-DE"/>
              <a:t>. In </a:t>
            </a:r>
            <a:r>
              <a:rPr lang="de-DE" err="1"/>
              <a:t>this</a:t>
            </a:r>
            <a:r>
              <a:rPr lang="de-DE"/>
              <a:t> </a:t>
            </a:r>
            <a:r>
              <a:rPr lang="de-DE" err="1"/>
              <a:t>scenario</a:t>
            </a:r>
            <a:r>
              <a:rPr lang="de-DE"/>
              <a:t>, </a:t>
            </a:r>
            <a:r>
              <a:rPr lang="de-DE" err="1"/>
              <a:t>you</a:t>
            </a:r>
            <a:r>
              <a:rPr lang="de-DE"/>
              <a:t> will </a:t>
            </a:r>
            <a:r>
              <a:rPr lang="de-DE" err="1"/>
              <a:t>likely</a:t>
            </a:r>
            <a:r>
              <a:rPr lang="de-DE"/>
              <a:t> </a:t>
            </a:r>
            <a:r>
              <a:rPr lang="de-DE" err="1"/>
              <a:t>need</a:t>
            </a:r>
            <a:r>
              <a:rPr lang="de-DE"/>
              <a:t> </a:t>
            </a:r>
            <a:r>
              <a:rPr lang="de-DE" err="1"/>
              <a:t>to</a:t>
            </a:r>
            <a:r>
              <a:rPr lang="de-DE"/>
              <a:t> </a:t>
            </a:r>
            <a:r>
              <a:rPr lang="de-DE" err="1"/>
              <a:t>give</a:t>
            </a:r>
            <a:r>
              <a:rPr lang="de-DE"/>
              <a:t> </a:t>
            </a:r>
            <a:r>
              <a:rPr lang="de-DE" err="1"/>
              <a:t>up</a:t>
            </a:r>
            <a:r>
              <a:rPr lang="de-DE"/>
              <a:t> 10 </a:t>
            </a:r>
            <a:r>
              <a:rPr lang="de-DE" err="1"/>
              <a:t>to</a:t>
            </a:r>
            <a:r>
              <a:rPr lang="de-DE"/>
              <a:t> 45% </a:t>
            </a:r>
            <a:r>
              <a:rPr lang="de-DE" err="1"/>
              <a:t>of</a:t>
            </a:r>
            <a:r>
              <a:rPr lang="de-DE"/>
              <a:t> </a:t>
            </a:r>
            <a:r>
              <a:rPr lang="de-DE" err="1"/>
              <a:t>equity</a:t>
            </a:r>
            <a:r>
              <a:rPr lang="de-DE"/>
              <a:t> in </a:t>
            </a:r>
            <a:r>
              <a:rPr lang="de-DE" err="1"/>
              <a:t>exchange</a:t>
            </a:r>
            <a:r>
              <a:rPr lang="de-DE"/>
              <a:t> </a:t>
            </a:r>
            <a:r>
              <a:rPr lang="de-DE" err="1"/>
              <a:t>for</a:t>
            </a:r>
            <a:r>
              <a:rPr lang="de-DE"/>
              <a:t> </a:t>
            </a:r>
            <a:r>
              <a:rPr lang="de-DE" err="1"/>
              <a:t>the</a:t>
            </a:r>
            <a:r>
              <a:rPr lang="de-DE"/>
              <a:t> </a:t>
            </a:r>
            <a:r>
              <a:rPr lang="de-DE" err="1"/>
              <a:t>big</a:t>
            </a:r>
            <a:r>
              <a:rPr lang="de-DE"/>
              <a:t> </a:t>
            </a:r>
            <a:r>
              <a:rPr lang="de-DE" err="1"/>
              <a:t>infusion</a:t>
            </a:r>
            <a:r>
              <a:rPr lang="de-DE"/>
              <a:t> </a:t>
            </a:r>
            <a:r>
              <a:rPr lang="de-DE" err="1"/>
              <a:t>of</a:t>
            </a:r>
            <a:r>
              <a:rPr lang="de-DE"/>
              <a:t> </a:t>
            </a:r>
            <a:r>
              <a:rPr lang="de-DE" err="1"/>
              <a:t>capital</a:t>
            </a:r>
            <a:r>
              <a:rPr lang="de-DE"/>
              <a:t> </a:t>
            </a:r>
            <a:r>
              <a:rPr lang="de-DE" err="1"/>
              <a:t>you</a:t>
            </a:r>
            <a:r>
              <a:rPr lang="de-DE"/>
              <a:t> </a:t>
            </a:r>
            <a:r>
              <a:rPr lang="de-DE" err="1"/>
              <a:t>require</a:t>
            </a:r>
            <a:r>
              <a:rPr lang="de-DE"/>
              <a:t>.</a:t>
            </a:r>
          </a:p>
          <a:p>
            <a:r>
              <a:rPr lang="de-DE" err="1"/>
              <a:t>If</a:t>
            </a:r>
            <a:r>
              <a:rPr lang="de-DE"/>
              <a:t> </a:t>
            </a:r>
            <a:r>
              <a:rPr lang="de-DE" err="1"/>
              <a:t>you</a:t>
            </a:r>
            <a:r>
              <a:rPr lang="de-DE"/>
              <a:t> </a:t>
            </a:r>
            <a:r>
              <a:rPr lang="de-DE" err="1"/>
              <a:t>are</a:t>
            </a:r>
            <a:r>
              <a:rPr lang="de-DE"/>
              <a:t> </a:t>
            </a:r>
            <a:r>
              <a:rPr lang="de-DE" err="1"/>
              <a:t>looking</a:t>
            </a:r>
            <a:r>
              <a:rPr lang="de-DE"/>
              <a:t> </a:t>
            </a:r>
            <a:r>
              <a:rPr lang="de-DE" err="1"/>
              <a:t>to</a:t>
            </a:r>
            <a:r>
              <a:rPr lang="de-DE"/>
              <a:t> </a:t>
            </a:r>
            <a:r>
              <a:rPr lang="de-DE" err="1"/>
              <a:t>build</a:t>
            </a:r>
            <a:r>
              <a:rPr lang="de-DE"/>
              <a:t> a </a:t>
            </a:r>
            <a:r>
              <a:rPr lang="de-DE" err="1"/>
              <a:t>more</a:t>
            </a:r>
            <a:r>
              <a:rPr lang="de-DE"/>
              <a:t> </a:t>
            </a:r>
            <a:r>
              <a:rPr lang="de-DE" err="1"/>
              <a:t>modest</a:t>
            </a:r>
            <a:r>
              <a:rPr lang="de-DE"/>
              <a:t> </a:t>
            </a:r>
            <a:r>
              <a:rPr lang="de-DE" err="1"/>
              <a:t>company</a:t>
            </a:r>
            <a:r>
              <a:rPr lang="de-DE"/>
              <a:t> </a:t>
            </a:r>
            <a:r>
              <a:rPr lang="de-DE" err="1"/>
              <a:t>without</a:t>
            </a:r>
            <a:r>
              <a:rPr lang="de-DE"/>
              <a:t> a $1 </a:t>
            </a:r>
            <a:r>
              <a:rPr lang="de-DE" err="1"/>
              <a:t>billion</a:t>
            </a:r>
            <a:r>
              <a:rPr lang="de-DE"/>
              <a:t> </a:t>
            </a:r>
            <a:r>
              <a:rPr lang="de-DE" err="1"/>
              <a:t>exit</a:t>
            </a:r>
            <a:r>
              <a:rPr lang="de-DE"/>
              <a:t> but </a:t>
            </a:r>
            <a:r>
              <a:rPr lang="de-DE" err="1"/>
              <a:t>with</a:t>
            </a:r>
            <a:r>
              <a:rPr lang="de-DE"/>
              <a:t> </a:t>
            </a:r>
            <a:r>
              <a:rPr lang="de-DE" err="1"/>
              <a:t>recurring</a:t>
            </a:r>
            <a:r>
              <a:rPr lang="de-DE"/>
              <a:t> </a:t>
            </a:r>
            <a:r>
              <a:rPr lang="de-DE" err="1"/>
              <a:t>revenues</a:t>
            </a:r>
            <a:r>
              <a:rPr lang="de-DE"/>
              <a:t> and </a:t>
            </a:r>
            <a:r>
              <a:rPr lang="de-DE" err="1"/>
              <a:t>clear</a:t>
            </a:r>
            <a:r>
              <a:rPr lang="de-DE"/>
              <a:t> </a:t>
            </a:r>
            <a:r>
              <a:rPr lang="de-DE" err="1"/>
              <a:t>paths</a:t>
            </a:r>
            <a:r>
              <a:rPr lang="de-DE"/>
              <a:t> </a:t>
            </a:r>
            <a:r>
              <a:rPr lang="de-DE" err="1"/>
              <a:t>to</a:t>
            </a:r>
            <a:r>
              <a:rPr lang="de-DE"/>
              <a:t> </a:t>
            </a:r>
            <a:r>
              <a:rPr lang="de-DE" err="1"/>
              <a:t>profitability</a:t>
            </a:r>
            <a:r>
              <a:rPr lang="de-DE"/>
              <a:t>, </a:t>
            </a:r>
            <a:r>
              <a:rPr lang="de-DE" err="1"/>
              <a:t>it</a:t>
            </a:r>
            <a:r>
              <a:rPr lang="de-DE"/>
              <a:t> </a:t>
            </a:r>
            <a:r>
              <a:rPr lang="de-DE" err="1"/>
              <a:t>might</a:t>
            </a:r>
            <a:r>
              <a:rPr lang="de-DE"/>
              <a:t> </a:t>
            </a:r>
            <a:r>
              <a:rPr lang="de-DE" err="1"/>
              <a:t>be</a:t>
            </a:r>
            <a:r>
              <a:rPr lang="de-DE"/>
              <a:t> smarter </a:t>
            </a:r>
            <a:r>
              <a:rPr lang="de-DE" err="1"/>
              <a:t>to</a:t>
            </a:r>
            <a:r>
              <a:rPr lang="de-DE"/>
              <a:t> </a:t>
            </a:r>
            <a:r>
              <a:rPr lang="de-DE" err="1"/>
              <a:t>first</a:t>
            </a:r>
            <a:r>
              <a:rPr lang="de-DE"/>
              <a:t> </a:t>
            </a:r>
            <a:r>
              <a:rPr lang="de-DE" err="1"/>
              <a:t>explore</a:t>
            </a:r>
            <a:r>
              <a:rPr lang="de-DE"/>
              <a:t> </a:t>
            </a:r>
            <a:r>
              <a:rPr lang="de-DE" err="1"/>
              <a:t>debt</a:t>
            </a:r>
            <a:r>
              <a:rPr lang="de-DE"/>
              <a:t> </a:t>
            </a:r>
            <a:r>
              <a:rPr lang="de-DE" err="1"/>
              <a:t>options</a:t>
            </a:r>
            <a:r>
              <a:rPr lang="de-DE"/>
              <a:t> </a:t>
            </a:r>
            <a:r>
              <a:rPr lang="de-DE" err="1"/>
              <a:t>that</a:t>
            </a:r>
            <a:r>
              <a:rPr lang="de-DE"/>
              <a:t> </a:t>
            </a:r>
            <a:r>
              <a:rPr lang="de-DE" err="1"/>
              <a:t>don‘t</a:t>
            </a:r>
            <a:r>
              <a:rPr lang="de-DE"/>
              <a:t> </a:t>
            </a:r>
            <a:r>
              <a:rPr lang="de-DE" err="1"/>
              <a:t>dilute</a:t>
            </a:r>
            <a:r>
              <a:rPr lang="de-DE"/>
              <a:t> </a:t>
            </a:r>
            <a:r>
              <a:rPr lang="de-DE" err="1"/>
              <a:t>equity</a:t>
            </a:r>
            <a:r>
              <a:rPr lang="de-DE"/>
              <a:t>.</a:t>
            </a:r>
          </a:p>
          <a:p>
            <a:r>
              <a:rPr lang="de-DE"/>
              <a:t>Even </a:t>
            </a:r>
            <a:r>
              <a:rPr lang="de-DE" err="1"/>
              <a:t>if</a:t>
            </a:r>
            <a:r>
              <a:rPr lang="de-DE"/>
              <a:t> </a:t>
            </a:r>
            <a:r>
              <a:rPr lang="de-DE" err="1"/>
              <a:t>you</a:t>
            </a:r>
            <a:r>
              <a:rPr lang="de-DE"/>
              <a:t> plan </a:t>
            </a:r>
            <a:r>
              <a:rPr lang="de-DE" err="1"/>
              <a:t>to</a:t>
            </a:r>
            <a:r>
              <a:rPr lang="de-DE"/>
              <a:t> </a:t>
            </a:r>
            <a:r>
              <a:rPr lang="de-DE" err="1"/>
              <a:t>eventually</a:t>
            </a:r>
            <a:r>
              <a:rPr lang="de-DE"/>
              <a:t> </a:t>
            </a:r>
            <a:r>
              <a:rPr lang="de-DE" err="1"/>
              <a:t>raise</a:t>
            </a:r>
            <a:r>
              <a:rPr lang="de-DE"/>
              <a:t> </a:t>
            </a:r>
            <a:r>
              <a:rPr lang="de-DE" err="1"/>
              <a:t>venture</a:t>
            </a:r>
            <a:r>
              <a:rPr lang="de-DE"/>
              <a:t> </a:t>
            </a:r>
            <a:r>
              <a:rPr lang="de-DE" err="1"/>
              <a:t>capital</a:t>
            </a:r>
            <a:r>
              <a:rPr lang="de-DE"/>
              <a:t>, </a:t>
            </a:r>
            <a:r>
              <a:rPr lang="de-DE" err="1"/>
              <a:t>growing</a:t>
            </a:r>
            <a:r>
              <a:rPr lang="de-DE"/>
              <a:t> </a:t>
            </a:r>
            <a:r>
              <a:rPr lang="de-DE" err="1"/>
              <a:t>your</a:t>
            </a:r>
            <a:r>
              <a:rPr lang="de-DE"/>
              <a:t> </a:t>
            </a:r>
            <a:r>
              <a:rPr lang="de-DE" err="1"/>
              <a:t>company</a:t>
            </a:r>
            <a:r>
              <a:rPr lang="de-DE"/>
              <a:t> </a:t>
            </a:r>
            <a:r>
              <a:rPr lang="de-DE" err="1"/>
              <a:t>beforehand</a:t>
            </a:r>
            <a:r>
              <a:rPr lang="de-DE"/>
              <a:t> </a:t>
            </a:r>
            <a:r>
              <a:rPr lang="de-DE" err="1"/>
              <a:t>can</a:t>
            </a:r>
            <a:r>
              <a:rPr lang="de-DE"/>
              <a:t> also </a:t>
            </a:r>
            <a:r>
              <a:rPr lang="de-DE" err="1"/>
              <a:t>improve</a:t>
            </a:r>
            <a:r>
              <a:rPr lang="de-DE"/>
              <a:t> </a:t>
            </a:r>
            <a:r>
              <a:rPr lang="de-DE" err="1"/>
              <a:t>your</a:t>
            </a:r>
            <a:r>
              <a:rPr lang="de-DE"/>
              <a:t> </a:t>
            </a:r>
            <a:r>
              <a:rPr lang="de-DE" err="1"/>
              <a:t>company‘s</a:t>
            </a:r>
            <a:r>
              <a:rPr lang="de-DE"/>
              <a:t> </a:t>
            </a:r>
            <a:r>
              <a:rPr lang="de-DE" err="1"/>
              <a:t>valuation</a:t>
            </a:r>
            <a:r>
              <a:rPr lang="de-DE"/>
              <a:t>, </a:t>
            </a:r>
            <a:r>
              <a:rPr lang="de-DE" err="1"/>
              <a:t>which</a:t>
            </a:r>
            <a:r>
              <a:rPr lang="de-DE"/>
              <a:t> </a:t>
            </a:r>
            <a:r>
              <a:rPr lang="de-DE" err="1"/>
              <a:t>means</a:t>
            </a:r>
            <a:r>
              <a:rPr lang="de-DE"/>
              <a:t> </a:t>
            </a:r>
            <a:r>
              <a:rPr lang="de-DE" err="1"/>
              <a:t>you</a:t>
            </a:r>
            <a:r>
              <a:rPr lang="de-DE"/>
              <a:t> will </a:t>
            </a:r>
            <a:r>
              <a:rPr lang="de-DE" err="1"/>
              <a:t>need</a:t>
            </a:r>
            <a:r>
              <a:rPr lang="de-DE"/>
              <a:t> </a:t>
            </a:r>
            <a:r>
              <a:rPr lang="de-DE" err="1"/>
              <a:t>to</a:t>
            </a:r>
            <a:r>
              <a:rPr lang="de-DE"/>
              <a:t> </a:t>
            </a:r>
            <a:r>
              <a:rPr lang="de-DE" err="1"/>
              <a:t>give</a:t>
            </a:r>
            <a:r>
              <a:rPr lang="de-DE"/>
              <a:t> </a:t>
            </a:r>
            <a:r>
              <a:rPr lang="de-DE" err="1"/>
              <a:t>up</a:t>
            </a:r>
            <a:r>
              <a:rPr lang="de-DE"/>
              <a:t> </a:t>
            </a:r>
            <a:r>
              <a:rPr lang="de-DE" err="1"/>
              <a:t>less</a:t>
            </a:r>
            <a:r>
              <a:rPr lang="de-DE"/>
              <a:t> </a:t>
            </a:r>
            <a:r>
              <a:rPr lang="de-DE" err="1"/>
              <a:t>equity</a:t>
            </a:r>
            <a:r>
              <a:rPr lang="de-DE"/>
              <a:t> </a:t>
            </a:r>
            <a:r>
              <a:rPr lang="de-DE" err="1"/>
              <a:t>for</a:t>
            </a:r>
            <a:r>
              <a:rPr lang="de-DE"/>
              <a:t> </a:t>
            </a:r>
            <a:r>
              <a:rPr lang="de-DE" err="1"/>
              <a:t>the</a:t>
            </a:r>
            <a:r>
              <a:rPr lang="de-DE"/>
              <a:t> </a:t>
            </a:r>
            <a:r>
              <a:rPr lang="de-DE" err="1"/>
              <a:t>amount</a:t>
            </a:r>
            <a:r>
              <a:rPr lang="de-DE"/>
              <a:t> </a:t>
            </a:r>
            <a:r>
              <a:rPr lang="de-DE" err="1"/>
              <a:t>of</a:t>
            </a:r>
            <a:r>
              <a:rPr lang="de-DE"/>
              <a:t> </a:t>
            </a:r>
            <a:r>
              <a:rPr lang="de-DE" err="1"/>
              <a:t>funding</a:t>
            </a:r>
            <a:r>
              <a:rPr lang="de-DE"/>
              <a:t> </a:t>
            </a:r>
            <a:r>
              <a:rPr lang="de-DE" err="1"/>
              <a:t>you</a:t>
            </a:r>
            <a:r>
              <a:rPr lang="de-DE"/>
              <a:t> </a:t>
            </a:r>
            <a:r>
              <a:rPr lang="de-DE" err="1"/>
              <a:t>raise</a:t>
            </a:r>
            <a:r>
              <a:rPr lang="de-DE"/>
              <a:t>.</a:t>
            </a:r>
          </a:p>
        </p:txBody>
      </p:sp>
      <p:sp>
        <p:nvSpPr>
          <p:cNvPr id="4" name="Textfeld 3">
            <a:extLst>
              <a:ext uri="{FF2B5EF4-FFF2-40B4-BE49-F238E27FC236}">
                <a16:creationId xmlns:a16="http://schemas.microsoft.com/office/drawing/2014/main" id="{9A327150-1817-4714-90CB-B8F761ABF14A}"/>
              </a:ext>
            </a:extLst>
          </p:cNvPr>
          <p:cNvSpPr txBox="1"/>
          <p:nvPr/>
        </p:nvSpPr>
        <p:spPr>
          <a:xfrm>
            <a:off x="389642" y="6386136"/>
            <a:ext cx="5234940" cy="461665"/>
          </a:xfrm>
          <a:prstGeom prst="rect">
            <a:avLst/>
          </a:prstGeom>
          <a:noFill/>
        </p:spPr>
        <p:txBody>
          <a:bodyPr wrap="square" rtlCol="0">
            <a:spAutoFit/>
          </a:bodyPr>
          <a:lstStyle/>
          <a:p>
            <a:r>
              <a:rPr lang="de-DE" sz="1200"/>
              <a:t>Source: </a:t>
            </a:r>
            <a:r>
              <a:rPr lang="de-DE" sz="1200" err="1"/>
              <a:t>How</a:t>
            </a:r>
            <a:r>
              <a:rPr lang="de-DE" sz="1200"/>
              <a:t> </a:t>
            </a:r>
            <a:r>
              <a:rPr lang="de-DE" sz="1200" err="1"/>
              <a:t>to</a:t>
            </a:r>
            <a:r>
              <a:rPr lang="de-DE" sz="1200"/>
              <a:t> </a:t>
            </a:r>
            <a:r>
              <a:rPr lang="de-DE" sz="1200" err="1"/>
              <a:t>Choose</a:t>
            </a:r>
            <a:r>
              <a:rPr lang="de-DE" sz="1200"/>
              <a:t> </a:t>
            </a:r>
            <a:r>
              <a:rPr lang="de-DE" sz="1200" err="1"/>
              <a:t>the</a:t>
            </a:r>
            <a:r>
              <a:rPr lang="de-DE" sz="1200"/>
              <a:t> Best Funding Path </a:t>
            </a:r>
            <a:r>
              <a:rPr lang="de-DE" sz="1200" err="1"/>
              <a:t>for</a:t>
            </a:r>
            <a:r>
              <a:rPr lang="de-DE" sz="1200"/>
              <a:t> </a:t>
            </a:r>
            <a:r>
              <a:rPr lang="de-DE" sz="1200" err="1"/>
              <a:t>your</a:t>
            </a:r>
            <a:r>
              <a:rPr lang="de-DE" sz="1200"/>
              <a:t> Startup, </a:t>
            </a:r>
            <a:r>
              <a:rPr lang="de-DE" sz="1200" err="1"/>
              <a:t>Lighter</a:t>
            </a:r>
            <a:r>
              <a:rPr lang="de-DE" sz="1200"/>
              <a:t> Capital, 2015</a:t>
            </a:r>
          </a:p>
        </p:txBody>
      </p:sp>
    </p:spTree>
    <p:extLst>
      <p:ext uri="{BB962C8B-B14F-4D97-AF65-F5344CB8AC3E}">
        <p14:creationId xmlns:p14="http://schemas.microsoft.com/office/powerpoint/2010/main" val="3525595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AD584-6F8B-475F-81A1-7DE9D732831A}"/>
              </a:ext>
            </a:extLst>
          </p:cNvPr>
          <p:cNvSpPr>
            <a:spLocks noGrp="1"/>
          </p:cNvSpPr>
          <p:nvPr>
            <p:ph type="title"/>
          </p:nvPr>
        </p:nvSpPr>
        <p:spPr/>
        <p:txBody>
          <a:bodyPr/>
          <a:lstStyle/>
          <a:p>
            <a:r>
              <a:rPr lang="de-DE" err="1"/>
              <a:t>What</a:t>
            </a:r>
            <a:r>
              <a:rPr lang="de-DE"/>
              <a:t> </a:t>
            </a:r>
            <a:r>
              <a:rPr lang="de-DE" err="1"/>
              <a:t>are</a:t>
            </a:r>
            <a:r>
              <a:rPr lang="de-DE"/>
              <a:t> </a:t>
            </a:r>
            <a:r>
              <a:rPr lang="de-DE" err="1"/>
              <a:t>you</a:t>
            </a:r>
            <a:r>
              <a:rPr lang="de-DE"/>
              <a:t> </a:t>
            </a:r>
            <a:r>
              <a:rPr lang="de-DE" err="1"/>
              <a:t>willing</a:t>
            </a:r>
            <a:r>
              <a:rPr lang="de-DE"/>
              <a:t> </a:t>
            </a:r>
            <a:r>
              <a:rPr lang="de-DE" err="1"/>
              <a:t>to</a:t>
            </a:r>
            <a:r>
              <a:rPr lang="de-DE"/>
              <a:t> </a:t>
            </a:r>
            <a:r>
              <a:rPr lang="de-DE" err="1"/>
              <a:t>risk</a:t>
            </a:r>
            <a:r>
              <a:rPr lang="de-DE"/>
              <a:t> </a:t>
            </a:r>
            <a:r>
              <a:rPr lang="de-DE" err="1"/>
              <a:t>to</a:t>
            </a:r>
            <a:r>
              <a:rPr lang="de-DE"/>
              <a:t> </a:t>
            </a:r>
            <a:r>
              <a:rPr lang="de-DE" err="1"/>
              <a:t>fund</a:t>
            </a:r>
            <a:r>
              <a:rPr lang="de-DE"/>
              <a:t> </a:t>
            </a:r>
            <a:r>
              <a:rPr lang="de-DE" err="1"/>
              <a:t>your</a:t>
            </a:r>
            <a:r>
              <a:rPr lang="de-DE"/>
              <a:t> </a:t>
            </a:r>
            <a:r>
              <a:rPr lang="de-DE" err="1"/>
              <a:t>business</a:t>
            </a:r>
            <a:r>
              <a:rPr lang="de-DE"/>
              <a:t>?</a:t>
            </a:r>
          </a:p>
        </p:txBody>
      </p:sp>
      <p:sp>
        <p:nvSpPr>
          <p:cNvPr id="3" name="Inhaltsplatzhalter 2">
            <a:extLst>
              <a:ext uri="{FF2B5EF4-FFF2-40B4-BE49-F238E27FC236}">
                <a16:creationId xmlns:a16="http://schemas.microsoft.com/office/drawing/2014/main" id="{E542E5C0-302C-445C-8AF6-D226CCBB89E4}"/>
              </a:ext>
            </a:extLst>
          </p:cNvPr>
          <p:cNvSpPr>
            <a:spLocks noGrp="1"/>
          </p:cNvSpPr>
          <p:nvPr>
            <p:ph idx="1"/>
          </p:nvPr>
        </p:nvSpPr>
        <p:spPr/>
        <p:txBody>
          <a:bodyPr/>
          <a:lstStyle/>
          <a:p>
            <a:r>
              <a:rPr lang="de-DE"/>
              <a:t>Personal </a:t>
            </a:r>
            <a:r>
              <a:rPr lang="de-DE" err="1"/>
              <a:t>financial</a:t>
            </a:r>
            <a:r>
              <a:rPr lang="de-DE"/>
              <a:t> </a:t>
            </a:r>
            <a:r>
              <a:rPr lang="de-DE" err="1"/>
              <a:t>risk</a:t>
            </a:r>
            <a:endParaRPr lang="de-DE"/>
          </a:p>
          <a:p>
            <a:pPr lvl="1"/>
            <a:r>
              <a:rPr lang="de-DE"/>
              <a:t>Traditional </a:t>
            </a:r>
            <a:r>
              <a:rPr lang="de-DE" err="1"/>
              <a:t>loans</a:t>
            </a:r>
            <a:r>
              <a:rPr lang="de-DE"/>
              <a:t> </a:t>
            </a:r>
            <a:r>
              <a:rPr lang="de-DE" err="1"/>
              <a:t>might</a:t>
            </a:r>
            <a:r>
              <a:rPr lang="de-DE"/>
              <a:t> </a:t>
            </a:r>
            <a:r>
              <a:rPr lang="de-DE" err="1"/>
              <a:t>require</a:t>
            </a:r>
            <a:r>
              <a:rPr lang="de-DE"/>
              <a:t> </a:t>
            </a:r>
            <a:r>
              <a:rPr lang="de-DE" err="1"/>
              <a:t>proof</a:t>
            </a:r>
            <a:r>
              <a:rPr lang="de-DE"/>
              <a:t> </a:t>
            </a:r>
            <a:r>
              <a:rPr lang="de-DE" err="1"/>
              <a:t>of</a:t>
            </a:r>
            <a:r>
              <a:rPr lang="de-DE"/>
              <a:t> </a:t>
            </a:r>
            <a:r>
              <a:rPr lang="de-DE" err="1"/>
              <a:t>phyisical</a:t>
            </a:r>
            <a:r>
              <a:rPr lang="de-DE"/>
              <a:t> </a:t>
            </a:r>
            <a:r>
              <a:rPr lang="de-DE" err="1"/>
              <a:t>assets</a:t>
            </a:r>
            <a:r>
              <a:rPr lang="de-DE"/>
              <a:t> </a:t>
            </a:r>
            <a:r>
              <a:rPr lang="de-DE" err="1"/>
              <a:t>as</a:t>
            </a:r>
            <a:r>
              <a:rPr lang="de-DE"/>
              <a:t> </a:t>
            </a:r>
            <a:r>
              <a:rPr lang="de-DE" err="1"/>
              <a:t>collateral</a:t>
            </a:r>
            <a:r>
              <a:rPr lang="de-DE"/>
              <a:t> </a:t>
            </a:r>
            <a:r>
              <a:rPr lang="de-DE" err="1"/>
              <a:t>before</a:t>
            </a:r>
            <a:r>
              <a:rPr lang="de-DE"/>
              <a:t> </a:t>
            </a:r>
            <a:r>
              <a:rPr lang="de-DE" err="1"/>
              <a:t>approving</a:t>
            </a:r>
            <a:r>
              <a:rPr lang="de-DE"/>
              <a:t> a </a:t>
            </a:r>
            <a:r>
              <a:rPr lang="de-DE" err="1"/>
              <a:t>loan</a:t>
            </a:r>
            <a:r>
              <a:rPr lang="de-DE"/>
              <a:t>. This </a:t>
            </a:r>
            <a:r>
              <a:rPr lang="de-DE" err="1"/>
              <a:t>could</a:t>
            </a:r>
            <a:r>
              <a:rPr lang="de-DE"/>
              <a:t> </a:t>
            </a:r>
            <a:r>
              <a:rPr lang="de-DE" err="1"/>
              <a:t>put</a:t>
            </a:r>
            <a:r>
              <a:rPr lang="de-DE"/>
              <a:t> </a:t>
            </a:r>
            <a:r>
              <a:rPr lang="de-DE" err="1"/>
              <a:t>savings</a:t>
            </a:r>
            <a:r>
              <a:rPr lang="de-DE"/>
              <a:t> </a:t>
            </a:r>
            <a:r>
              <a:rPr lang="de-DE" err="1"/>
              <a:t>or</a:t>
            </a:r>
            <a:r>
              <a:rPr lang="de-DE"/>
              <a:t> personal </a:t>
            </a:r>
            <a:r>
              <a:rPr lang="de-DE" err="1"/>
              <a:t>property</a:t>
            </a:r>
            <a:r>
              <a:rPr lang="de-DE"/>
              <a:t> at </a:t>
            </a:r>
            <a:r>
              <a:rPr lang="de-DE" err="1"/>
              <a:t>risk</a:t>
            </a:r>
            <a:r>
              <a:rPr lang="de-DE"/>
              <a:t>.</a:t>
            </a:r>
          </a:p>
          <a:p>
            <a:r>
              <a:rPr lang="de-DE"/>
              <a:t>Loss </a:t>
            </a:r>
            <a:r>
              <a:rPr lang="de-DE" err="1"/>
              <a:t>of</a:t>
            </a:r>
            <a:r>
              <a:rPr lang="de-DE"/>
              <a:t> </a:t>
            </a:r>
            <a:r>
              <a:rPr lang="de-DE" err="1"/>
              <a:t>control</a:t>
            </a:r>
            <a:endParaRPr lang="de-DE"/>
          </a:p>
          <a:p>
            <a:pPr lvl="1"/>
            <a:r>
              <a:rPr lang="de-DE" err="1"/>
              <a:t>When</a:t>
            </a:r>
            <a:r>
              <a:rPr lang="de-DE"/>
              <a:t> </a:t>
            </a:r>
            <a:r>
              <a:rPr lang="de-DE" err="1"/>
              <a:t>giving</a:t>
            </a:r>
            <a:r>
              <a:rPr lang="de-DE"/>
              <a:t> </a:t>
            </a:r>
            <a:r>
              <a:rPr lang="de-DE" err="1"/>
              <a:t>up</a:t>
            </a:r>
            <a:r>
              <a:rPr lang="de-DE"/>
              <a:t> </a:t>
            </a:r>
            <a:r>
              <a:rPr lang="de-DE" err="1"/>
              <a:t>equity</a:t>
            </a:r>
            <a:r>
              <a:rPr lang="de-DE"/>
              <a:t> in </a:t>
            </a:r>
            <a:r>
              <a:rPr lang="de-DE" err="1"/>
              <a:t>your</a:t>
            </a:r>
            <a:r>
              <a:rPr lang="de-DE"/>
              <a:t> </a:t>
            </a:r>
            <a:r>
              <a:rPr lang="de-DE" err="1"/>
              <a:t>company</a:t>
            </a:r>
            <a:r>
              <a:rPr lang="de-DE"/>
              <a:t>, </a:t>
            </a:r>
            <a:r>
              <a:rPr lang="de-DE" err="1"/>
              <a:t>contol</a:t>
            </a:r>
            <a:r>
              <a:rPr lang="de-DE"/>
              <a:t> </a:t>
            </a:r>
            <a:r>
              <a:rPr lang="de-DE" err="1"/>
              <a:t>over</a:t>
            </a:r>
            <a:r>
              <a:rPr lang="de-DE"/>
              <a:t> </a:t>
            </a:r>
            <a:r>
              <a:rPr lang="de-DE" err="1"/>
              <a:t>decision-making</a:t>
            </a:r>
            <a:r>
              <a:rPr lang="de-DE"/>
              <a:t> </a:t>
            </a:r>
            <a:r>
              <a:rPr lang="de-DE" err="1"/>
              <a:t>can</a:t>
            </a:r>
            <a:r>
              <a:rPr lang="de-DE"/>
              <a:t> </a:t>
            </a:r>
            <a:r>
              <a:rPr lang="de-DE" err="1"/>
              <a:t>be</a:t>
            </a:r>
            <a:r>
              <a:rPr lang="de-DE"/>
              <a:t> </a:t>
            </a:r>
            <a:r>
              <a:rPr lang="de-DE" err="1"/>
              <a:t>diluted</a:t>
            </a:r>
            <a:endParaRPr lang="de-DE"/>
          </a:p>
          <a:p>
            <a:pPr lvl="1"/>
            <a:r>
              <a:rPr lang="de-DE"/>
              <a:t>Traditional </a:t>
            </a:r>
            <a:r>
              <a:rPr lang="de-DE" err="1"/>
              <a:t>bank</a:t>
            </a:r>
            <a:r>
              <a:rPr lang="de-DE"/>
              <a:t> </a:t>
            </a:r>
            <a:r>
              <a:rPr lang="de-DE" err="1"/>
              <a:t>loans</a:t>
            </a:r>
            <a:r>
              <a:rPr lang="de-DE"/>
              <a:t> </a:t>
            </a:r>
            <a:r>
              <a:rPr lang="de-DE" err="1"/>
              <a:t>have</a:t>
            </a:r>
            <a:r>
              <a:rPr lang="de-DE"/>
              <a:t> </a:t>
            </a:r>
            <a:r>
              <a:rPr lang="de-DE" err="1"/>
              <a:t>fewer</a:t>
            </a:r>
            <a:r>
              <a:rPr lang="de-DE"/>
              <a:t> </a:t>
            </a:r>
            <a:r>
              <a:rPr lang="de-DE" err="1"/>
              <a:t>strings</a:t>
            </a:r>
            <a:r>
              <a:rPr lang="de-DE"/>
              <a:t> </a:t>
            </a:r>
            <a:r>
              <a:rPr lang="de-DE" err="1"/>
              <a:t>attached</a:t>
            </a:r>
            <a:r>
              <a:rPr lang="de-DE"/>
              <a:t>, but </a:t>
            </a:r>
            <a:r>
              <a:rPr lang="de-DE" err="1"/>
              <a:t>may</a:t>
            </a:r>
            <a:r>
              <a:rPr lang="de-DE"/>
              <a:t> </a:t>
            </a:r>
            <a:r>
              <a:rPr lang="de-DE" err="1"/>
              <a:t>impose</a:t>
            </a:r>
            <a:r>
              <a:rPr lang="de-DE"/>
              <a:t> </a:t>
            </a:r>
            <a:r>
              <a:rPr lang="de-DE" err="1"/>
              <a:t>limitations</a:t>
            </a:r>
            <a:r>
              <a:rPr lang="de-DE"/>
              <a:t> on </a:t>
            </a:r>
            <a:r>
              <a:rPr lang="de-DE" err="1"/>
              <a:t>how</a:t>
            </a:r>
            <a:r>
              <a:rPr lang="de-DE"/>
              <a:t> a </a:t>
            </a:r>
            <a:r>
              <a:rPr lang="de-DE" err="1"/>
              <a:t>loan</a:t>
            </a:r>
            <a:r>
              <a:rPr lang="de-DE"/>
              <a:t> </a:t>
            </a:r>
            <a:r>
              <a:rPr lang="de-DE" err="1"/>
              <a:t>may</a:t>
            </a:r>
            <a:r>
              <a:rPr lang="de-DE"/>
              <a:t> </a:t>
            </a:r>
            <a:r>
              <a:rPr lang="de-DE" err="1"/>
              <a:t>be</a:t>
            </a:r>
            <a:r>
              <a:rPr lang="de-DE"/>
              <a:t> </a:t>
            </a:r>
            <a:r>
              <a:rPr lang="de-DE" err="1"/>
              <a:t>spent</a:t>
            </a:r>
            <a:endParaRPr lang="de-DE"/>
          </a:p>
          <a:p>
            <a:r>
              <a:rPr lang="de-DE" err="1"/>
              <a:t>Risks</a:t>
            </a:r>
            <a:r>
              <a:rPr lang="de-DE"/>
              <a:t> </a:t>
            </a:r>
            <a:r>
              <a:rPr lang="de-DE" err="1"/>
              <a:t>to</a:t>
            </a:r>
            <a:r>
              <a:rPr lang="de-DE"/>
              <a:t> personal </a:t>
            </a:r>
            <a:r>
              <a:rPr lang="de-DE" err="1"/>
              <a:t>relationships</a:t>
            </a:r>
            <a:endParaRPr lang="de-DE"/>
          </a:p>
          <a:p>
            <a:pPr lvl="1"/>
            <a:r>
              <a:rPr lang="de-DE"/>
              <a:t>Personal </a:t>
            </a:r>
            <a:r>
              <a:rPr lang="de-DE" err="1"/>
              <a:t>connections</a:t>
            </a:r>
            <a:r>
              <a:rPr lang="de-DE"/>
              <a:t> </a:t>
            </a:r>
            <a:r>
              <a:rPr lang="de-DE" err="1"/>
              <a:t>that</a:t>
            </a:r>
            <a:r>
              <a:rPr lang="de-DE"/>
              <a:t> </a:t>
            </a:r>
            <a:r>
              <a:rPr lang="de-DE" err="1"/>
              <a:t>invest</a:t>
            </a:r>
            <a:r>
              <a:rPr lang="de-DE"/>
              <a:t> in </a:t>
            </a:r>
            <a:r>
              <a:rPr lang="de-DE" err="1"/>
              <a:t>your</a:t>
            </a:r>
            <a:r>
              <a:rPr lang="de-DE"/>
              <a:t> </a:t>
            </a:r>
            <a:r>
              <a:rPr lang="de-DE" err="1"/>
              <a:t>business</a:t>
            </a:r>
            <a:r>
              <a:rPr lang="de-DE"/>
              <a:t> </a:t>
            </a:r>
            <a:r>
              <a:rPr lang="de-DE" err="1"/>
              <a:t>may</a:t>
            </a:r>
            <a:r>
              <a:rPr lang="de-DE"/>
              <a:t> not </a:t>
            </a:r>
            <a:r>
              <a:rPr lang="de-DE" err="1"/>
              <a:t>be</a:t>
            </a:r>
            <a:r>
              <a:rPr lang="de-DE"/>
              <a:t> </a:t>
            </a:r>
            <a:r>
              <a:rPr lang="de-DE" err="1"/>
              <a:t>prepared</a:t>
            </a:r>
            <a:r>
              <a:rPr lang="de-DE"/>
              <a:t> </a:t>
            </a:r>
            <a:r>
              <a:rPr lang="de-DE" err="1"/>
              <a:t>to</a:t>
            </a:r>
            <a:r>
              <a:rPr lang="de-DE"/>
              <a:t> </a:t>
            </a:r>
            <a:r>
              <a:rPr lang="de-DE" err="1"/>
              <a:t>stay</a:t>
            </a:r>
            <a:r>
              <a:rPr lang="de-DE"/>
              <a:t> </a:t>
            </a:r>
            <a:r>
              <a:rPr lang="de-DE" err="1"/>
              <a:t>invested</a:t>
            </a:r>
            <a:r>
              <a:rPr lang="de-DE"/>
              <a:t> </a:t>
            </a:r>
            <a:r>
              <a:rPr lang="de-DE" err="1"/>
              <a:t>over</a:t>
            </a:r>
            <a:r>
              <a:rPr lang="de-DE"/>
              <a:t> </a:t>
            </a:r>
            <a:r>
              <a:rPr lang="de-DE" err="1"/>
              <a:t>the</a:t>
            </a:r>
            <a:r>
              <a:rPr lang="de-DE"/>
              <a:t> </a:t>
            </a:r>
            <a:r>
              <a:rPr lang="de-DE" err="1"/>
              <a:t>long</a:t>
            </a:r>
            <a:r>
              <a:rPr lang="de-DE"/>
              <a:t>-term. An </a:t>
            </a:r>
            <a:r>
              <a:rPr lang="de-DE" err="1"/>
              <a:t>exit</a:t>
            </a:r>
            <a:r>
              <a:rPr lang="de-DE"/>
              <a:t> plan </a:t>
            </a:r>
            <a:r>
              <a:rPr lang="de-DE" err="1"/>
              <a:t>for</a:t>
            </a:r>
            <a:r>
              <a:rPr lang="de-DE"/>
              <a:t> such </a:t>
            </a:r>
            <a:r>
              <a:rPr lang="de-DE" err="1"/>
              <a:t>instances</a:t>
            </a:r>
            <a:r>
              <a:rPr lang="de-DE"/>
              <a:t> </a:t>
            </a:r>
            <a:r>
              <a:rPr lang="de-DE" err="1"/>
              <a:t>can</a:t>
            </a:r>
            <a:r>
              <a:rPr lang="de-DE"/>
              <a:t> </a:t>
            </a:r>
            <a:r>
              <a:rPr lang="de-DE" err="1"/>
              <a:t>help</a:t>
            </a:r>
            <a:r>
              <a:rPr lang="de-DE"/>
              <a:t> </a:t>
            </a:r>
            <a:r>
              <a:rPr lang="de-DE" err="1"/>
              <a:t>prevent</a:t>
            </a:r>
            <a:r>
              <a:rPr lang="de-DE"/>
              <a:t> </a:t>
            </a:r>
            <a:r>
              <a:rPr lang="de-DE" err="1"/>
              <a:t>strain</a:t>
            </a:r>
            <a:r>
              <a:rPr lang="de-DE"/>
              <a:t> on </a:t>
            </a:r>
            <a:r>
              <a:rPr lang="de-DE" err="1"/>
              <a:t>important</a:t>
            </a:r>
            <a:r>
              <a:rPr lang="de-DE"/>
              <a:t> </a:t>
            </a:r>
            <a:r>
              <a:rPr lang="de-DE" err="1"/>
              <a:t>relationships</a:t>
            </a:r>
            <a:endParaRPr lang="de-DE"/>
          </a:p>
        </p:txBody>
      </p:sp>
      <p:sp>
        <p:nvSpPr>
          <p:cNvPr id="4" name="Textfeld 3">
            <a:extLst>
              <a:ext uri="{FF2B5EF4-FFF2-40B4-BE49-F238E27FC236}">
                <a16:creationId xmlns:a16="http://schemas.microsoft.com/office/drawing/2014/main" id="{E58AF5E3-D53E-45F0-B7E1-B8C0354740E1}"/>
              </a:ext>
            </a:extLst>
          </p:cNvPr>
          <p:cNvSpPr txBox="1"/>
          <p:nvPr/>
        </p:nvSpPr>
        <p:spPr>
          <a:xfrm>
            <a:off x="6957060" y="6262041"/>
            <a:ext cx="5234940" cy="461665"/>
          </a:xfrm>
          <a:prstGeom prst="rect">
            <a:avLst/>
          </a:prstGeom>
          <a:noFill/>
        </p:spPr>
        <p:txBody>
          <a:bodyPr wrap="square" rtlCol="0">
            <a:spAutoFit/>
          </a:bodyPr>
          <a:lstStyle/>
          <a:p>
            <a:r>
              <a:rPr lang="de-DE" sz="1200"/>
              <a:t>Source: </a:t>
            </a:r>
            <a:r>
              <a:rPr lang="de-DE" sz="1200" err="1"/>
              <a:t>How</a:t>
            </a:r>
            <a:r>
              <a:rPr lang="de-DE" sz="1200"/>
              <a:t> </a:t>
            </a:r>
            <a:r>
              <a:rPr lang="de-DE" sz="1200" err="1"/>
              <a:t>to</a:t>
            </a:r>
            <a:r>
              <a:rPr lang="de-DE" sz="1200"/>
              <a:t> </a:t>
            </a:r>
            <a:r>
              <a:rPr lang="de-DE" sz="1200" err="1"/>
              <a:t>Choose</a:t>
            </a:r>
            <a:r>
              <a:rPr lang="de-DE" sz="1200"/>
              <a:t> </a:t>
            </a:r>
            <a:r>
              <a:rPr lang="de-DE" sz="1200" err="1"/>
              <a:t>the</a:t>
            </a:r>
            <a:r>
              <a:rPr lang="de-DE" sz="1200"/>
              <a:t> Best Funding Path </a:t>
            </a:r>
            <a:r>
              <a:rPr lang="de-DE" sz="1200" err="1"/>
              <a:t>for</a:t>
            </a:r>
            <a:r>
              <a:rPr lang="de-DE" sz="1200"/>
              <a:t> </a:t>
            </a:r>
            <a:r>
              <a:rPr lang="de-DE" sz="1200" err="1"/>
              <a:t>your</a:t>
            </a:r>
            <a:r>
              <a:rPr lang="de-DE" sz="1200"/>
              <a:t> Startup, </a:t>
            </a:r>
            <a:r>
              <a:rPr lang="de-DE" sz="1200" err="1"/>
              <a:t>Lighter</a:t>
            </a:r>
            <a:r>
              <a:rPr lang="de-DE" sz="1200"/>
              <a:t> Capital, 2015</a:t>
            </a:r>
          </a:p>
        </p:txBody>
      </p:sp>
    </p:spTree>
    <p:extLst>
      <p:ext uri="{BB962C8B-B14F-4D97-AF65-F5344CB8AC3E}">
        <p14:creationId xmlns:p14="http://schemas.microsoft.com/office/powerpoint/2010/main" val="3285776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DBB17-CF2D-4544-AF1D-5576340C3611}"/>
              </a:ext>
            </a:extLst>
          </p:cNvPr>
          <p:cNvSpPr>
            <a:spLocks noGrp="1"/>
          </p:cNvSpPr>
          <p:nvPr>
            <p:ph type="title"/>
          </p:nvPr>
        </p:nvSpPr>
        <p:spPr/>
        <p:txBody>
          <a:bodyPr/>
          <a:lstStyle/>
          <a:p>
            <a:r>
              <a:rPr lang="de-DE" err="1"/>
              <a:t>How</a:t>
            </a:r>
            <a:r>
              <a:rPr lang="de-DE"/>
              <a:t> do </a:t>
            </a:r>
            <a:r>
              <a:rPr lang="de-DE" err="1"/>
              <a:t>you</a:t>
            </a:r>
            <a:r>
              <a:rPr lang="de-DE"/>
              <a:t> </a:t>
            </a:r>
            <a:r>
              <a:rPr lang="de-DE" err="1"/>
              <a:t>want</a:t>
            </a:r>
            <a:r>
              <a:rPr lang="de-DE"/>
              <a:t> </a:t>
            </a:r>
            <a:r>
              <a:rPr lang="de-DE" err="1"/>
              <a:t>to</a:t>
            </a:r>
            <a:r>
              <a:rPr lang="de-DE"/>
              <a:t> </a:t>
            </a:r>
            <a:r>
              <a:rPr lang="de-DE" err="1"/>
              <a:t>repay</a:t>
            </a:r>
            <a:r>
              <a:rPr lang="de-DE"/>
              <a:t> </a:t>
            </a:r>
            <a:r>
              <a:rPr lang="de-DE" err="1"/>
              <a:t>the</a:t>
            </a:r>
            <a:r>
              <a:rPr lang="de-DE"/>
              <a:t> </a:t>
            </a:r>
            <a:r>
              <a:rPr lang="de-DE" err="1"/>
              <a:t>money</a:t>
            </a:r>
            <a:r>
              <a:rPr lang="de-DE"/>
              <a:t>?</a:t>
            </a:r>
          </a:p>
        </p:txBody>
      </p:sp>
      <p:sp>
        <p:nvSpPr>
          <p:cNvPr id="3" name="Inhaltsplatzhalter 2">
            <a:extLst>
              <a:ext uri="{FF2B5EF4-FFF2-40B4-BE49-F238E27FC236}">
                <a16:creationId xmlns:a16="http://schemas.microsoft.com/office/drawing/2014/main" id="{EFC93AAD-803B-44D2-B56C-4980054BB699}"/>
              </a:ext>
            </a:extLst>
          </p:cNvPr>
          <p:cNvSpPr>
            <a:spLocks noGrp="1"/>
          </p:cNvSpPr>
          <p:nvPr>
            <p:ph idx="1"/>
          </p:nvPr>
        </p:nvSpPr>
        <p:spPr/>
        <p:txBody>
          <a:bodyPr/>
          <a:lstStyle/>
          <a:p>
            <a:r>
              <a:rPr lang="de-DE"/>
              <a:t>Most </a:t>
            </a:r>
            <a:r>
              <a:rPr lang="de-DE" err="1"/>
              <a:t>financing</a:t>
            </a:r>
            <a:r>
              <a:rPr lang="de-DE"/>
              <a:t> </a:t>
            </a:r>
            <a:r>
              <a:rPr lang="de-DE" err="1"/>
              <a:t>requires</a:t>
            </a:r>
            <a:r>
              <a:rPr lang="de-DE"/>
              <a:t> not </a:t>
            </a:r>
            <a:r>
              <a:rPr lang="de-DE" err="1"/>
              <a:t>only</a:t>
            </a:r>
            <a:r>
              <a:rPr lang="de-DE"/>
              <a:t> </a:t>
            </a:r>
            <a:r>
              <a:rPr lang="de-DE" err="1"/>
              <a:t>repayment</a:t>
            </a:r>
            <a:r>
              <a:rPr lang="de-DE"/>
              <a:t>, but also </a:t>
            </a:r>
            <a:r>
              <a:rPr lang="de-DE" err="1"/>
              <a:t>interest</a:t>
            </a:r>
            <a:r>
              <a:rPr lang="de-DE"/>
              <a:t>.</a:t>
            </a:r>
          </a:p>
          <a:p>
            <a:pPr lvl="1"/>
            <a:r>
              <a:rPr lang="de-DE"/>
              <a:t>Fixed </a:t>
            </a:r>
            <a:r>
              <a:rPr lang="de-DE" err="1"/>
              <a:t>payments</a:t>
            </a:r>
            <a:endParaRPr lang="de-DE"/>
          </a:p>
          <a:p>
            <a:pPr lvl="2"/>
            <a:r>
              <a:rPr lang="de-DE" err="1"/>
              <a:t>Must</a:t>
            </a:r>
            <a:r>
              <a:rPr lang="de-DE"/>
              <a:t> </a:t>
            </a:r>
            <a:r>
              <a:rPr lang="de-DE" err="1"/>
              <a:t>be</a:t>
            </a:r>
            <a:r>
              <a:rPr lang="de-DE"/>
              <a:t> </a:t>
            </a:r>
            <a:r>
              <a:rPr lang="de-DE" err="1"/>
              <a:t>paid</a:t>
            </a:r>
            <a:r>
              <a:rPr lang="de-DE"/>
              <a:t> on-</a:t>
            </a:r>
            <a:r>
              <a:rPr lang="de-DE" err="1"/>
              <a:t>schedule</a:t>
            </a:r>
            <a:r>
              <a:rPr lang="de-DE"/>
              <a:t>, </a:t>
            </a:r>
            <a:r>
              <a:rPr lang="de-DE" err="1"/>
              <a:t>regardless</a:t>
            </a:r>
            <a:r>
              <a:rPr lang="de-DE"/>
              <a:t> </a:t>
            </a:r>
            <a:r>
              <a:rPr lang="de-DE" err="1"/>
              <a:t>of</a:t>
            </a:r>
            <a:r>
              <a:rPr lang="de-DE"/>
              <a:t> </a:t>
            </a:r>
            <a:r>
              <a:rPr lang="de-DE" err="1"/>
              <a:t>how</a:t>
            </a:r>
            <a:r>
              <a:rPr lang="de-DE"/>
              <a:t> profitable </a:t>
            </a:r>
            <a:r>
              <a:rPr lang="de-DE" err="1"/>
              <a:t>your</a:t>
            </a:r>
            <a:r>
              <a:rPr lang="de-DE"/>
              <a:t> </a:t>
            </a:r>
            <a:r>
              <a:rPr lang="de-DE" err="1"/>
              <a:t>business</a:t>
            </a:r>
            <a:r>
              <a:rPr lang="de-DE"/>
              <a:t> </a:t>
            </a:r>
            <a:r>
              <a:rPr lang="de-DE" err="1"/>
              <a:t>is</a:t>
            </a:r>
            <a:endParaRPr lang="de-DE"/>
          </a:p>
          <a:p>
            <a:pPr lvl="1"/>
            <a:r>
              <a:rPr lang="de-DE"/>
              <a:t>Revenue-</a:t>
            </a:r>
            <a:r>
              <a:rPr lang="de-DE" err="1"/>
              <a:t>based</a:t>
            </a:r>
            <a:r>
              <a:rPr lang="de-DE"/>
              <a:t> </a:t>
            </a:r>
            <a:r>
              <a:rPr lang="de-DE" err="1"/>
              <a:t>financing</a:t>
            </a:r>
            <a:r>
              <a:rPr lang="de-DE"/>
              <a:t> </a:t>
            </a:r>
          </a:p>
          <a:p>
            <a:pPr lvl="2"/>
            <a:r>
              <a:rPr lang="de-DE" err="1"/>
              <a:t>Repayment</a:t>
            </a:r>
            <a:r>
              <a:rPr lang="de-DE"/>
              <a:t> </a:t>
            </a:r>
            <a:r>
              <a:rPr lang="de-DE" err="1"/>
              <a:t>based</a:t>
            </a:r>
            <a:r>
              <a:rPr lang="de-DE"/>
              <a:t> on </a:t>
            </a:r>
            <a:r>
              <a:rPr lang="de-DE" err="1"/>
              <a:t>the</a:t>
            </a:r>
            <a:r>
              <a:rPr lang="de-DE"/>
              <a:t> </a:t>
            </a:r>
            <a:r>
              <a:rPr lang="de-DE" err="1"/>
              <a:t>ebb</a:t>
            </a:r>
            <a:r>
              <a:rPr lang="de-DE"/>
              <a:t> and </a:t>
            </a:r>
            <a:r>
              <a:rPr lang="de-DE" err="1"/>
              <a:t>flow</a:t>
            </a:r>
            <a:r>
              <a:rPr lang="de-DE"/>
              <a:t> </a:t>
            </a:r>
            <a:r>
              <a:rPr lang="de-DE" err="1"/>
              <a:t>of</a:t>
            </a:r>
            <a:r>
              <a:rPr lang="de-DE"/>
              <a:t> a </a:t>
            </a:r>
            <a:r>
              <a:rPr lang="de-DE" err="1"/>
              <a:t>businesses</a:t>
            </a:r>
            <a:r>
              <a:rPr lang="de-DE"/>
              <a:t> </a:t>
            </a:r>
            <a:r>
              <a:rPr lang="de-DE" err="1"/>
              <a:t>revenue</a:t>
            </a:r>
            <a:endParaRPr lang="de-DE"/>
          </a:p>
          <a:p>
            <a:pPr lvl="2"/>
            <a:r>
              <a:rPr lang="de-DE" err="1"/>
              <a:t>Expectations</a:t>
            </a:r>
            <a:endParaRPr lang="de-DE"/>
          </a:p>
          <a:p>
            <a:pPr lvl="2"/>
            <a:r>
              <a:rPr lang="de-DE"/>
              <a:t>The </a:t>
            </a:r>
            <a:r>
              <a:rPr lang="de-DE" err="1"/>
              <a:t>fine</a:t>
            </a:r>
            <a:r>
              <a:rPr lang="de-DE"/>
              <a:t> </a:t>
            </a:r>
            <a:r>
              <a:rPr lang="de-DE" err="1"/>
              <a:t>print</a:t>
            </a:r>
            <a:endParaRPr lang="de-DE"/>
          </a:p>
        </p:txBody>
      </p:sp>
      <p:sp>
        <p:nvSpPr>
          <p:cNvPr id="4" name="Textfeld 3">
            <a:extLst>
              <a:ext uri="{FF2B5EF4-FFF2-40B4-BE49-F238E27FC236}">
                <a16:creationId xmlns:a16="http://schemas.microsoft.com/office/drawing/2014/main" id="{231CBF45-EEC7-47F2-ACB8-793DD84C9B1F}"/>
              </a:ext>
            </a:extLst>
          </p:cNvPr>
          <p:cNvSpPr txBox="1"/>
          <p:nvPr/>
        </p:nvSpPr>
        <p:spPr>
          <a:xfrm>
            <a:off x="389642" y="6140374"/>
            <a:ext cx="3944751" cy="474168"/>
          </a:xfrm>
          <a:prstGeom prst="rect">
            <a:avLst/>
          </a:prstGeom>
          <a:noFill/>
        </p:spPr>
        <p:txBody>
          <a:bodyPr wrap="square" rtlCol="0">
            <a:spAutoFit/>
          </a:bodyPr>
          <a:lstStyle/>
          <a:p>
            <a:r>
              <a:rPr lang="de-DE" sz="1200"/>
              <a:t>Source: </a:t>
            </a:r>
            <a:r>
              <a:rPr lang="de-DE" sz="1200" err="1"/>
              <a:t>How</a:t>
            </a:r>
            <a:r>
              <a:rPr lang="de-DE" sz="1200"/>
              <a:t> </a:t>
            </a:r>
            <a:r>
              <a:rPr lang="de-DE" sz="1200" err="1"/>
              <a:t>to</a:t>
            </a:r>
            <a:r>
              <a:rPr lang="de-DE" sz="1200"/>
              <a:t> </a:t>
            </a:r>
            <a:r>
              <a:rPr lang="de-DE" sz="1200" err="1"/>
              <a:t>Choose</a:t>
            </a:r>
            <a:r>
              <a:rPr lang="de-DE" sz="1200"/>
              <a:t> </a:t>
            </a:r>
            <a:r>
              <a:rPr lang="de-DE" sz="1200" err="1"/>
              <a:t>the</a:t>
            </a:r>
            <a:r>
              <a:rPr lang="de-DE" sz="1200"/>
              <a:t> Best Funding Path </a:t>
            </a:r>
            <a:r>
              <a:rPr lang="de-DE" sz="1200" err="1"/>
              <a:t>for</a:t>
            </a:r>
            <a:r>
              <a:rPr lang="de-DE" sz="1200"/>
              <a:t> </a:t>
            </a:r>
            <a:r>
              <a:rPr lang="de-DE" sz="1200" err="1"/>
              <a:t>your</a:t>
            </a:r>
            <a:r>
              <a:rPr lang="de-DE" sz="1200"/>
              <a:t> Startup, </a:t>
            </a:r>
            <a:r>
              <a:rPr lang="de-DE" sz="1200" err="1"/>
              <a:t>Lighter</a:t>
            </a:r>
            <a:r>
              <a:rPr lang="de-DE" sz="1200"/>
              <a:t> Capital, 2015</a:t>
            </a:r>
          </a:p>
        </p:txBody>
      </p:sp>
      <p:pic>
        <p:nvPicPr>
          <p:cNvPr id="6" name="Grafik 5">
            <a:extLst>
              <a:ext uri="{FF2B5EF4-FFF2-40B4-BE49-F238E27FC236}">
                <a16:creationId xmlns:a16="http://schemas.microsoft.com/office/drawing/2014/main" id="{0BDE3514-8AE9-40D9-83DE-A6FDE940D920}"/>
              </a:ext>
            </a:extLst>
          </p:cNvPr>
          <p:cNvPicPr>
            <a:picLocks noChangeAspect="1"/>
          </p:cNvPicPr>
          <p:nvPr/>
        </p:nvPicPr>
        <p:blipFill>
          <a:blip r:embed="rId2"/>
          <a:stretch>
            <a:fillRect/>
          </a:stretch>
        </p:blipFill>
        <p:spPr>
          <a:xfrm>
            <a:off x="4467624" y="3748910"/>
            <a:ext cx="6957663" cy="2987299"/>
          </a:xfrm>
          <a:prstGeom prst="rect">
            <a:avLst/>
          </a:prstGeom>
        </p:spPr>
      </p:pic>
    </p:spTree>
    <p:extLst>
      <p:ext uri="{BB962C8B-B14F-4D97-AF65-F5344CB8AC3E}">
        <p14:creationId xmlns:p14="http://schemas.microsoft.com/office/powerpoint/2010/main" val="102231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DA14-5239-419B-ADD6-CAD40CC20E6E}"/>
              </a:ext>
            </a:extLst>
          </p:cNvPr>
          <p:cNvSpPr>
            <a:spLocks noGrp="1"/>
          </p:cNvSpPr>
          <p:nvPr>
            <p:ph type="title"/>
          </p:nvPr>
        </p:nvSpPr>
        <p:spPr/>
        <p:txBody>
          <a:bodyPr/>
          <a:lstStyle/>
          <a:p>
            <a:r>
              <a:rPr lang="de-DE"/>
              <a:t>Do </a:t>
            </a:r>
            <a:r>
              <a:rPr lang="de-DE" err="1"/>
              <a:t>you</a:t>
            </a:r>
            <a:r>
              <a:rPr lang="de-DE"/>
              <a:t> </a:t>
            </a:r>
            <a:r>
              <a:rPr lang="de-DE" err="1"/>
              <a:t>want</a:t>
            </a:r>
            <a:r>
              <a:rPr lang="de-DE"/>
              <a:t> </a:t>
            </a:r>
            <a:r>
              <a:rPr lang="de-DE" err="1"/>
              <a:t>guidance</a:t>
            </a:r>
            <a:r>
              <a:rPr lang="de-DE"/>
              <a:t> in </a:t>
            </a:r>
            <a:r>
              <a:rPr lang="de-DE" err="1"/>
              <a:t>growing</a:t>
            </a:r>
            <a:r>
              <a:rPr lang="de-DE"/>
              <a:t> </a:t>
            </a:r>
            <a:r>
              <a:rPr lang="de-DE" err="1"/>
              <a:t>your</a:t>
            </a:r>
            <a:r>
              <a:rPr lang="de-DE"/>
              <a:t> </a:t>
            </a:r>
            <a:r>
              <a:rPr lang="de-DE" err="1"/>
              <a:t>business</a:t>
            </a:r>
            <a:r>
              <a:rPr lang="de-DE"/>
              <a:t>?</a:t>
            </a:r>
          </a:p>
        </p:txBody>
      </p:sp>
      <p:sp>
        <p:nvSpPr>
          <p:cNvPr id="3" name="Inhaltsplatzhalter 2">
            <a:extLst>
              <a:ext uri="{FF2B5EF4-FFF2-40B4-BE49-F238E27FC236}">
                <a16:creationId xmlns:a16="http://schemas.microsoft.com/office/drawing/2014/main" id="{E20D7B40-8A3F-472B-AD31-F1CAB0627EDF}"/>
              </a:ext>
            </a:extLst>
          </p:cNvPr>
          <p:cNvSpPr>
            <a:spLocks noGrp="1"/>
          </p:cNvSpPr>
          <p:nvPr>
            <p:ph idx="1"/>
          </p:nvPr>
        </p:nvSpPr>
        <p:spPr/>
        <p:txBody>
          <a:bodyPr/>
          <a:lstStyle/>
          <a:p>
            <a:r>
              <a:rPr lang="de-DE"/>
              <a:t>Who </a:t>
            </a:r>
            <a:r>
              <a:rPr lang="de-DE" err="1"/>
              <a:t>makes</a:t>
            </a:r>
            <a:r>
              <a:rPr lang="de-DE"/>
              <a:t> </a:t>
            </a:r>
            <a:r>
              <a:rPr lang="de-DE" err="1"/>
              <a:t>decisions</a:t>
            </a:r>
            <a:endParaRPr lang="de-DE"/>
          </a:p>
          <a:p>
            <a:r>
              <a:rPr lang="de-DE"/>
              <a:t>Who </a:t>
            </a:r>
            <a:r>
              <a:rPr lang="de-DE" err="1"/>
              <a:t>influences</a:t>
            </a:r>
            <a:r>
              <a:rPr lang="de-DE"/>
              <a:t> </a:t>
            </a:r>
            <a:r>
              <a:rPr lang="de-DE" err="1"/>
              <a:t>decisions</a:t>
            </a:r>
            <a:endParaRPr lang="de-DE"/>
          </a:p>
          <a:p>
            <a:r>
              <a:rPr lang="de-DE"/>
              <a:t>Who </a:t>
            </a:r>
            <a:r>
              <a:rPr lang="de-DE" err="1"/>
              <a:t>has</a:t>
            </a:r>
            <a:r>
              <a:rPr lang="de-DE"/>
              <a:t> </a:t>
            </a:r>
            <a:r>
              <a:rPr lang="de-DE" err="1"/>
              <a:t>control</a:t>
            </a:r>
            <a:endParaRPr lang="de-DE"/>
          </a:p>
        </p:txBody>
      </p:sp>
      <p:pic>
        <p:nvPicPr>
          <p:cNvPr id="5" name="Grafik 4">
            <a:extLst>
              <a:ext uri="{FF2B5EF4-FFF2-40B4-BE49-F238E27FC236}">
                <a16:creationId xmlns:a16="http://schemas.microsoft.com/office/drawing/2014/main" id="{F7782DA4-0ECF-47DE-98E6-661A8EDF8A07}"/>
              </a:ext>
            </a:extLst>
          </p:cNvPr>
          <p:cNvPicPr>
            <a:picLocks noChangeAspect="1"/>
          </p:cNvPicPr>
          <p:nvPr/>
        </p:nvPicPr>
        <p:blipFill>
          <a:blip r:embed="rId2"/>
          <a:stretch>
            <a:fillRect/>
          </a:stretch>
        </p:blipFill>
        <p:spPr>
          <a:xfrm>
            <a:off x="4815550" y="2838306"/>
            <a:ext cx="6980525" cy="3314987"/>
          </a:xfrm>
          <a:prstGeom prst="rect">
            <a:avLst/>
          </a:prstGeom>
        </p:spPr>
      </p:pic>
      <p:sp>
        <p:nvSpPr>
          <p:cNvPr id="6" name="Textfeld 5">
            <a:extLst>
              <a:ext uri="{FF2B5EF4-FFF2-40B4-BE49-F238E27FC236}">
                <a16:creationId xmlns:a16="http://schemas.microsoft.com/office/drawing/2014/main" id="{4A783157-43BD-4ED7-8D14-7130AF9AD2D1}"/>
              </a:ext>
            </a:extLst>
          </p:cNvPr>
          <p:cNvSpPr txBox="1"/>
          <p:nvPr/>
        </p:nvSpPr>
        <p:spPr>
          <a:xfrm>
            <a:off x="389642" y="6031209"/>
            <a:ext cx="5234940" cy="461665"/>
          </a:xfrm>
          <a:prstGeom prst="rect">
            <a:avLst/>
          </a:prstGeom>
          <a:noFill/>
        </p:spPr>
        <p:txBody>
          <a:bodyPr wrap="square" rtlCol="0">
            <a:spAutoFit/>
          </a:bodyPr>
          <a:lstStyle/>
          <a:p>
            <a:r>
              <a:rPr lang="de-DE" sz="1200"/>
              <a:t>Source: </a:t>
            </a:r>
            <a:r>
              <a:rPr lang="de-DE" sz="1200" err="1"/>
              <a:t>How</a:t>
            </a:r>
            <a:r>
              <a:rPr lang="de-DE" sz="1200"/>
              <a:t> </a:t>
            </a:r>
            <a:r>
              <a:rPr lang="de-DE" sz="1200" err="1"/>
              <a:t>to</a:t>
            </a:r>
            <a:r>
              <a:rPr lang="de-DE" sz="1200"/>
              <a:t> </a:t>
            </a:r>
            <a:r>
              <a:rPr lang="de-DE" sz="1200" err="1"/>
              <a:t>Choose</a:t>
            </a:r>
            <a:r>
              <a:rPr lang="de-DE" sz="1200"/>
              <a:t> </a:t>
            </a:r>
            <a:r>
              <a:rPr lang="de-DE" sz="1200" err="1"/>
              <a:t>the</a:t>
            </a:r>
            <a:r>
              <a:rPr lang="de-DE" sz="1200"/>
              <a:t> Best Funding Path </a:t>
            </a:r>
            <a:r>
              <a:rPr lang="de-DE" sz="1200" err="1"/>
              <a:t>for</a:t>
            </a:r>
            <a:r>
              <a:rPr lang="de-DE" sz="1200"/>
              <a:t> </a:t>
            </a:r>
            <a:r>
              <a:rPr lang="de-DE" sz="1200" err="1"/>
              <a:t>your</a:t>
            </a:r>
            <a:r>
              <a:rPr lang="de-DE" sz="1200"/>
              <a:t> Startup, </a:t>
            </a:r>
            <a:r>
              <a:rPr lang="de-DE" sz="1200" err="1"/>
              <a:t>Lighter</a:t>
            </a:r>
            <a:r>
              <a:rPr lang="de-DE" sz="1200"/>
              <a:t> Capital, 2015</a:t>
            </a:r>
          </a:p>
        </p:txBody>
      </p:sp>
    </p:spTree>
    <p:extLst>
      <p:ext uri="{BB962C8B-B14F-4D97-AF65-F5344CB8AC3E}">
        <p14:creationId xmlns:p14="http://schemas.microsoft.com/office/powerpoint/2010/main" val="335314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3DB47-D938-424C-9E86-607580375197}"/>
              </a:ext>
            </a:extLst>
          </p:cNvPr>
          <p:cNvSpPr>
            <a:spLocks noGrp="1"/>
          </p:cNvSpPr>
          <p:nvPr>
            <p:ph type="title"/>
          </p:nvPr>
        </p:nvSpPr>
        <p:spPr/>
        <p:txBody>
          <a:bodyPr/>
          <a:lstStyle/>
          <a:p>
            <a:r>
              <a:rPr lang="de-DE"/>
              <a:t>Topic 1: Financial </a:t>
            </a:r>
            <a:r>
              <a:rPr lang="de-DE" err="1"/>
              <a:t>Planning</a:t>
            </a:r>
            <a:r>
              <a:rPr lang="de-DE"/>
              <a:t> </a:t>
            </a:r>
          </a:p>
        </p:txBody>
      </p:sp>
      <p:sp>
        <p:nvSpPr>
          <p:cNvPr id="3" name="Inhaltsplatzhalter 2">
            <a:extLst>
              <a:ext uri="{FF2B5EF4-FFF2-40B4-BE49-F238E27FC236}">
                <a16:creationId xmlns:a16="http://schemas.microsoft.com/office/drawing/2014/main" id="{D16A64F3-C87A-42BC-BDC0-454BC6874F45}"/>
              </a:ext>
            </a:extLst>
          </p:cNvPr>
          <p:cNvSpPr>
            <a:spLocks noGrp="1"/>
          </p:cNvSpPr>
          <p:nvPr>
            <p:ph idx="1"/>
          </p:nvPr>
        </p:nvSpPr>
        <p:spPr/>
        <p:txBody>
          <a:bodyPr vert="horz" lIns="91440" tIns="45720" rIns="91440" bIns="45720" rtlCol="0" anchor="t">
            <a:normAutofit/>
          </a:bodyPr>
          <a:lstStyle/>
          <a:p>
            <a:pPr marL="971550" lvl="1" indent="-514350">
              <a:buFont typeface="+mj-lt"/>
              <a:buAutoNum type="arabicPeriod"/>
            </a:pPr>
            <a:r>
              <a:rPr lang="de-DE" sz="3200" err="1"/>
              <a:t>Identifying</a:t>
            </a:r>
            <a:r>
              <a:rPr lang="de-DE" sz="3200"/>
              <a:t> </a:t>
            </a:r>
            <a:r>
              <a:rPr lang="de-DE" sz="3200" err="1"/>
              <a:t>needs</a:t>
            </a:r>
            <a:r>
              <a:rPr lang="de-DE" sz="3200"/>
              <a:t> and </a:t>
            </a:r>
            <a:r>
              <a:rPr lang="de-DE" sz="3200" err="1"/>
              <a:t>outlining</a:t>
            </a:r>
            <a:r>
              <a:rPr lang="de-DE" sz="3200"/>
              <a:t> a </a:t>
            </a:r>
            <a:r>
              <a:rPr lang="de-DE" sz="3200" err="1"/>
              <a:t>fundraising</a:t>
            </a:r>
            <a:r>
              <a:rPr lang="de-DE" sz="3200"/>
              <a:t> </a:t>
            </a:r>
            <a:r>
              <a:rPr lang="de-DE" sz="3200" err="1"/>
              <a:t>strategy</a:t>
            </a:r>
            <a:endParaRPr lang="de-DE" sz="3200"/>
          </a:p>
          <a:p>
            <a:pPr marL="971550" lvl="1" indent="-514350">
              <a:buFont typeface="+mj-lt"/>
              <a:buAutoNum type="arabicPeriod"/>
            </a:pPr>
            <a:r>
              <a:rPr lang="de-DE" sz="3200"/>
              <a:t>Value </a:t>
            </a:r>
            <a:r>
              <a:rPr lang="de-DE" sz="3200" err="1"/>
              <a:t>proposition</a:t>
            </a:r>
            <a:r>
              <a:rPr lang="de-DE" sz="3200"/>
              <a:t> &amp; social </a:t>
            </a:r>
            <a:r>
              <a:rPr lang="de-DE" sz="3200" err="1"/>
              <a:t>impact</a:t>
            </a:r>
            <a:r>
              <a:rPr lang="de-DE" sz="3200"/>
              <a:t> </a:t>
            </a:r>
            <a:r>
              <a:rPr lang="de-DE" sz="3200" err="1"/>
              <a:t>investment</a:t>
            </a:r>
            <a:endParaRPr lang="de-DE" sz="3200"/>
          </a:p>
          <a:p>
            <a:endParaRPr lang="de-DE">
              <a:cs typeface="Calibri" panose="020F0502020204030204"/>
            </a:endParaRPr>
          </a:p>
        </p:txBody>
      </p:sp>
    </p:spTree>
    <p:extLst>
      <p:ext uri="{BB962C8B-B14F-4D97-AF65-F5344CB8AC3E}">
        <p14:creationId xmlns:p14="http://schemas.microsoft.com/office/powerpoint/2010/main" val="2690772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8147F-8CF4-46DB-975B-EAEB3C4897E8}"/>
              </a:ext>
            </a:extLst>
          </p:cNvPr>
          <p:cNvSpPr>
            <a:spLocks noGrp="1"/>
          </p:cNvSpPr>
          <p:nvPr>
            <p:ph type="title"/>
          </p:nvPr>
        </p:nvSpPr>
        <p:spPr/>
        <p:txBody>
          <a:bodyPr/>
          <a:lstStyle/>
          <a:p>
            <a:r>
              <a:rPr lang="de-DE" err="1"/>
              <a:t>How</a:t>
            </a:r>
            <a:r>
              <a:rPr lang="de-DE"/>
              <a:t> </a:t>
            </a:r>
            <a:r>
              <a:rPr lang="de-DE" err="1"/>
              <a:t>long</a:t>
            </a:r>
            <a:r>
              <a:rPr lang="de-DE"/>
              <a:t> </a:t>
            </a:r>
            <a:r>
              <a:rPr lang="de-DE" err="1"/>
              <a:t>can</a:t>
            </a:r>
            <a:r>
              <a:rPr lang="de-DE"/>
              <a:t> </a:t>
            </a:r>
            <a:r>
              <a:rPr lang="de-DE" err="1"/>
              <a:t>you</a:t>
            </a:r>
            <a:r>
              <a:rPr lang="de-DE"/>
              <a:t> </a:t>
            </a:r>
            <a:r>
              <a:rPr lang="de-DE" err="1"/>
              <a:t>spend</a:t>
            </a:r>
            <a:r>
              <a:rPr lang="de-DE"/>
              <a:t> </a:t>
            </a:r>
            <a:r>
              <a:rPr lang="de-DE" err="1"/>
              <a:t>raising</a:t>
            </a:r>
            <a:r>
              <a:rPr lang="de-DE"/>
              <a:t> </a:t>
            </a:r>
            <a:r>
              <a:rPr lang="de-DE" err="1"/>
              <a:t>funds</a:t>
            </a:r>
            <a:r>
              <a:rPr lang="de-DE"/>
              <a:t>?</a:t>
            </a:r>
          </a:p>
        </p:txBody>
      </p:sp>
      <p:pic>
        <p:nvPicPr>
          <p:cNvPr id="5" name="Inhaltsplatzhalter 4">
            <a:extLst>
              <a:ext uri="{FF2B5EF4-FFF2-40B4-BE49-F238E27FC236}">
                <a16:creationId xmlns:a16="http://schemas.microsoft.com/office/drawing/2014/main" id="{6B46A655-CA53-4866-9817-093F30B108B8}"/>
              </a:ext>
            </a:extLst>
          </p:cNvPr>
          <p:cNvPicPr>
            <a:picLocks noGrp="1" noChangeAspect="1"/>
          </p:cNvPicPr>
          <p:nvPr>
            <p:ph idx="1"/>
          </p:nvPr>
        </p:nvPicPr>
        <p:blipFill>
          <a:blip r:embed="rId2"/>
          <a:stretch>
            <a:fillRect/>
          </a:stretch>
        </p:blipFill>
        <p:spPr>
          <a:xfrm>
            <a:off x="4766576" y="2104126"/>
            <a:ext cx="6980525" cy="3977985"/>
          </a:xfrm>
        </p:spPr>
      </p:pic>
      <p:sp>
        <p:nvSpPr>
          <p:cNvPr id="7" name="Textfeld 6">
            <a:extLst>
              <a:ext uri="{FF2B5EF4-FFF2-40B4-BE49-F238E27FC236}">
                <a16:creationId xmlns:a16="http://schemas.microsoft.com/office/drawing/2014/main" id="{C81DB635-4598-4A01-A3CF-F8397A8DB269}"/>
              </a:ext>
            </a:extLst>
          </p:cNvPr>
          <p:cNvSpPr txBox="1"/>
          <p:nvPr/>
        </p:nvSpPr>
        <p:spPr>
          <a:xfrm>
            <a:off x="190500" y="6201424"/>
            <a:ext cx="5234940" cy="461665"/>
          </a:xfrm>
          <a:prstGeom prst="rect">
            <a:avLst/>
          </a:prstGeom>
          <a:noFill/>
        </p:spPr>
        <p:txBody>
          <a:bodyPr wrap="square" rtlCol="0">
            <a:spAutoFit/>
          </a:bodyPr>
          <a:lstStyle/>
          <a:p>
            <a:r>
              <a:rPr lang="de-DE" sz="1200"/>
              <a:t>Source: </a:t>
            </a:r>
            <a:r>
              <a:rPr lang="de-DE" sz="1200" err="1"/>
              <a:t>How</a:t>
            </a:r>
            <a:r>
              <a:rPr lang="de-DE" sz="1200"/>
              <a:t> </a:t>
            </a:r>
            <a:r>
              <a:rPr lang="de-DE" sz="1200" err="1"/>
              <a:t>to</a:t>
            </a:r>
            <a:r>
              <a:rPr lang="de-DE" sz="1200"/>
              <a:t> </a:t>
            </a:r>
            <a:r>
              <a:rPr lang="de-DE" sz="1200" err="1"/>
              <a:t>Choose</a:t>
            </a:r>
            <a:r>
              <a:rPr lang="de-DE" sz="1200"/>
              <a:t> </a:t>
            </a:r>
            <a:r>
              <a:rPr lang="de-DE" sz="1200" err="1"/>
              <a:t>the</a:t>
            </a:r>
            <a:r>
              <a:rPr lang="de-DE" sz="1200"/>
              <a:t> Best Funding Path </a:t>
            </a:r>
            <a:r>
              <a:rPr lang="de-DE" sz="1200" err="1"/>
              <a:t>for</a:t>
            </a:r>
            <a:r>
              <a:rPr lang="de-DE" sz="1200"/>
              <a:t> </a:t>
            </a:r>
            <a:r>
              <a:rPr lang="de-DE" sz="1200" err="1"/>
              <a:t>your</a:t>
            </a:r>
            <a:r>
              <a:rPr lang="de-DE" sz="1200"/>
              <a:t> Startup, </a:t>
            </a:r>
            <a:r>
              <a:rPr lang="de-DE" sz="1200" err="1"/>
              <a:t>Lighter</a:t>
            </a:r>
            <a:r>
              <a:rPr lang="de-DE" sz="1200"/>
              <a:t> Capital, 2015</a:t>
            </a:r>
          </a:p>
        </p:txBody>
      </p:sp>
      <p:sp>
        <p:nvSpPr>
          <p:cNvPr id="8" name="Textfeld 7">
            <a:extLst>
              <a:ext uri="{FF2B5EF4-FFF2-40B4-BE49-F238E27FC236}">
                <a16:creationId xmlns:a16="http://schemas.microsoft.com/office/drawing/2014/main" id="{4FCACE9D-EDDA-49B3-88BC-0D8A3C9D363D}"/>
              </a:ext>
            </a:extLst>
          </p:cNvPr>
          <p:cNvSpPr txBox="1"/>
          <p:nvPr/>
        </p:nvSpPr>
        <p:spPr>
          <a:xfrm>
            <a:off x="190500" y="1981200"/>
            <a:ext cx="4286250" cy="3139321"/>
          </a:xfrm>
          <a:prstGeom prst="rect">
            <a:avLst/>
          </a:prstGeom>
          <a:noFill/>
        </p:spPr>
        <p:txBody>
          <a:bodyPr wrap="square" rtlCol="0">
            <a:spAutoFit/>
          </a:bodyPr>
          <a:lstStyle/>
          <a:p>
            <a:r>
              <a:rPr lang="de-DE"/>
              <a:t>Time </a:t>
            </a:r>
            <a:r>
              <a:rPr lang="de-DE" err="1"/>
              <a:t>spent</a:t>
            </a:r>
            <a:r>
              <a:rPr lang="de-DE"/>
              <a:t> </a:t>
            </a:r>
            <a:r>
              <a:rPr lang="de-DE" err="1"/>
              <a:t>chasing</a:t>
            </a:r>
            <a:r>
              <a:rPr lang="de-DE"/>
              <a:t> </a:t>
            </a:r>
            <a:r>
              <a:rPr lang="de-DE" err="1"/>
              <a:t>money</a:t>
            </a:r>
            <a:r>
              <a:rPr lang="de-DE"/>
              <a:t> </a:t>
            </a:r>
            <a:r>
              <a:rPr lang="de-DE" err="1"/>
              <a:t>is</a:t>
            </a:r>
            <a:r>
              <a:rPr lang="de-DE"/>
              <a:t> time not </a:t>
            </a:r>
            <a:r>
              <a:rPr lang="de-DE" err="1"/>
              <a:t>spent</a:t>
            </a:r>
            <a:r>
              <a:rPr lang="de-DE"/>
              <a:t> </a:t>
            </a:r>
            <a:r>
              <a:rPr lang="de-DE" err="1"/>
              <a:t>running</a:t>
            </a:r>
            <a:r>
              <a:rPr lang="de-DE"/>
              <a:t> </a:t>
            </a:r>
            <a:r>
              <a:rPr lang="de-DE" err="1"/>
              <a:t>your</a:t>
            </a:r>
            <a:r>
              <a:rPr lang="de-DE"/>
              <a:t> </a:t>
            </a:r>
            <a:r>
              <a:rPr lang="de-DE" err="1"/>
              <a:t>business</a:t>
            </a:r>
            <a:r>
              <a:rPr lang="de-DE"/>
              <a:t>. </a:t>
            </a:r>
            <a:r>
              <a:rPr lang="de-DE" err="1"/>
              <a:t>Before</a:t>
            </a:r>
            <a:r>
              <a:rPr lang="de-DE"/>
              <a:t> </a:t>
            </a:r>
            <a:r>
              <a:rPr lang="de-DE" err="1"/>
              <a:t>you</a:t>
            </a:r>
            <a:r>
              <a:rPr lang="de-DE"/>
              <a:t> </a:t>
            </a:r>
            <a:r>
              <a:rPr lang="de-DE" err="1"/>
              <a:t>seek</a:t>
            </a:r>
            <a:r>
              <a:rPr lang="de-DE"/>
              <a:t> </a:t>
            </a:r>
            <a:r>
              <a:rPr lang="de-DE" err="1"/>
              <a:t>financing</a:t>
            </a:r>
            <a:r>
              <a:rPr lang="de-DE"/>
              <a:t>, </a:t>
            </a:r>
            <a:r>
              <a:rPr lang="de-DE" err="1"/>
              <a:t>consider</a:t>
            </a:r>
            <a:r>
              <a:rPr lang="de-DE"/>
              <a:t> </a:t>
            </a:r>
            <a:r>
              <a:rPr lang="de-DE" err="1"/>
              <a:t>how</a:t>
            </a:r>
            <a:r>
              <a:rPr lang="de-DE"/>
              <a:t> </a:t>
            </a:r>
            <a:r>
              <a:rPr lang="de-DE" err="1"/>
              <a:t>long</a:t>
            </a:r>
            <a:r>
              <a:rPr lang="de-DE"/>
              <a:t> </a:t>
            </a:r>
            <a:r>
              <a:rPr lang="de-DE" err="1"/>
              <a:t>it</a:t>
            </a:r>
            <a:r>
              <a:rPr lang="de-DE"/>
              <a:t> will </a:t>
            </a:r>
            <a:r>
              <a:rPr lang="de-DE" err="1"/>
              <a:t>take</a:t>
            </a:r>
            <a:r>
              <a:rPr lang="de-DE"/>
              <a:t> </a:t>
            </a:r>
            <a:r>
              <a:rPr lang="de-DE" err="1"/>
              <a:t>to</a:t>
            </a:r>
            <a:r>
              <a:rPr lang="de-DE"/>
              <a:t> </a:t>
            </a:r>
            <a:r>
              <a:rPr lang="de-DE" err="1"/>
              <a:t>raise</a:t>
            </a:r>
            <a:r>
              <a:rPr lang="de-DE"/>
              <a:t> </a:t>
            </a:r>
            <a:r>
              <a:rPr lang="de-DE" err="1"/>
              <a:t>funds</a:t>
            </a:r>
            <a:r>
              <a:rPr lang="de-DE"/>
              <a:t> and </a:t>
            </a:r>
            <a:r>
              <a:rPr lang="de-DE" err="1"/>
              <a:t>how</a:t>
            </a:r>
            <a:r>
              <a:rPr lang="de-DE"/>
              <a:t> </a:t>
            </a:r>
            <a:r>
              <a:rPr lang="de-DE" err="1"/>
              <a:t>much</a:t>
            </a:r>
            <a:r>
              <a:rPr lang="de-DE"/>
              <a:t> </a:t>
            </a:r>
            <a:r>
              <a:rPr lang="de-DE" err="1"/>
              <a:t>of</a:t>
            </a:r>
            <a:r>
              <a:rPr lang="de-DE"/>
              <a:t> a </a:t>
            </a:r>
            <a:r>
              <a:rPr lang="de-DE" err="1"/>
              <a:t>distraction</a:t>
            </a:r>
            <a:r>
              <a:rPr lang="de-DE"/>
              <a:t> </a:t>
            </a:r>
            <a:r>
              <a:rPr lang="de-DE" err="1"/>
              <a:t>it</a:t>
            </a:r>
            <a:r>
              <a:rPr lang="de-DE"/>
              <a:t> will </a:t>
            </a:r>
            <a:r>
              <a:rPr lang="de-DE" err="1"/>
              <a:t>be</a:t>
            </a:r>
            <a:r>
              <a:rPr lang="de-DE"/>
              <a:t>. </a:t>
            </a:r>
            <a:r>
              <a:rPr lang="de-DE" err="1"/>
              <a:t>How</a:t>
            </a:r>
            <a:r>
              <a:rPr lang="de-DE"/>
              <a:t> </a:t>
            </a:r>
            <a:r>
              <a:rPr lang="de-DE" err="1"/>
              <a:t>much</a:t>
            </a:r>
            <a:r>
              <a:rPr lang="de-DE"/>
              <a:t> time will </a:t>
            </a:r>
            <a:r>
              <a:rPr lang="de-DE" err="1"/>
              <a:t>you</a:t>
            </a:r>
            <a:r>
              <a:rPr lang="de-DE"/>
              <a:t> </a:t>
            </a:r>
            <a:r>
              <a:rPr lang="de-DE" err="1"/>
              <a:t>spend</a:t>
            </a:r>
            <a:r>
              <a:rPr lang="de-DE"/>
              <a:t> </a:t>
            </a:r>
            <a:r>
              <a:rPr lang="de-DE" err="1"/>
              <a:t>courting</a:t>
            </a:r>
            <a:r>
              <a:rPr lang="de-DE"/>
              <a:t> potential </a:t>
            </a:r>
            <a:r>
              <a:rPr lang="de-DE" err="1"/>
              <a:t>investors</a:t>
            </a:r>
            <a:r>
              <a:rPr lang="de-DE"/>
              <a:t>? </a:t>
            </a:r>
            <a:r>
              <a:rPr lang="de-DE" err="1"/>
              <a:t>How</a:t>
            </a:r>
            <a:r>
              <a:rPr lang="de-DE"/>
              <a:t> </a:t>
            </a:r>
            <a:r>
              <a:rPr lang="de-DE" err="1"/>
              <a:t>much</a:t>
            </a:r>
            <a:r>
              <a:rPr lang="de-DE"/>
              <a:t> time will </a:t>
            </a:r>
            <a:r>
              <a:rPr lang="de-DE" err="1"/>
              <a:t>you</a:t>
            </a:r>
            <a:r>
              <a:rPr lang="de-DE"/>
              <a:t> </a:t>
            </a:r>
            <a:r>
              <a:rPr lang="de-DE" err="1"/>
              <a:t>spend</a:t>
            </a:r>
            <a:r>
              <a:rPr lang="de-DE"/>
              <a:t> </a:t>
            </a:r>
            <a:r>
              <a:rPr lang="de-DE" err="1"/>
              <a:t>gathering</a:t>
            </a:r>
            <a:r>
              <a:rPr lang="de-DE"/>
              <a:t> </a:t>
            </a:r>
            <a:r>
              <a:rPr lang="de-DE" err="1"/>
              <a:t>financials</a:t>
            </a:r>
            <a:r>
              <a:rPr lang="de-DE"/>
              <a:t> and </a:t>
            </a:r>
            <a:r>
              <a:rPr lang="de-DE" err="1"/>
              <a:t>filling</a:t>
            </a:r>
            <a:r>
              <a:rPr lang="de-DE"/>
              <a:t> out </a:t>
            </a:r>
            <a:r>
              <a:rPr lang="de-DE" err="1"/>
              <a:t>paperwork</a:t>
            </a:r>
            <a:r>
              <a:rPr lang="de-DE"/>
              <a:t> </a:t>
            </a:r>
            <a:r>
              <a:rPr lang="de-DE" err="1"/>
              <a:t>for</a:t>
            </a:r>
            <a:r>
              <a:rPr lang="de-DE"/>
              <a:t> a traditional </a:t>
            </a:r>
            <a:r>
              <a:rPr lang="de-DE" err="1"/>
              <a:t>bank</a:t>
            </a:r>
            <a:r>
              <a:rPr lang="de-DE"/>
              <a:t> </a:t>
            </a:r>
            <a:r>
              <a:rPr lang="de-DE" err="1"/>
              <a:t>loan</a:t>
            </a:r>
            <a:r>
              <a:rPr lang="de-DE"/>
              <a:t>? Can </a:t>
            </a:r>
            <a:r>
              <a:rPr lang="de-DE" err="1"/>
              <a:t>your</a:t>
            </a:r>
            <a:r>
              <a:rPr lang="de-DE"/>
              <a:t> </a:t>
            </a:r>
            <a:r>
              <a:rPr lang="de-DE" err="1"/>
              <a:t>business</a:t>
            </a:r>
            <a:r>
              <a:rPr lang="de-DE"/>
              <a:t> </a:t>
            </a:r>
            <a:r>
              <a:rPr lang="de-DE" err="1"/>
              <a:t>thrive</a:t>
            </a:r>
            <a:r>
              <a:rPr lang="de-DE"/>
              <a:t> </a:t>
            </a:r>
            <a:r>
              <a:rPr lang="de-DE" err="1"/>
              <a:t>while</a:t>
            </a:r>
            <a:r>
              <a:rPr lang="de-DE"/>
              <a:t> </a:t>
            </a:r>
            <a:r>
              <a:rPr lang="de-DE" err="1"/>
              <a:t>the</a:t>
            </a:r>
            <a:r>
              <a:rPr lang="de-DE"/>
              <a:t> CEO </a:t>
            </a:r>
            <a:r>
              <a:rPr lang="de-DE" err="1"/>
              <a:t>is</a:t>
            </a:r>
            <a:r>
              <a:rPr lang="de-DE"/>
              <a:t> out </a:t>
            </a:r>
            <a:r>
              <a:rPr lang="de-DE" err="1"/>
              <a:t>raising</a:t>
            </a:r>
            <a:r>
              <a:rPr lang="de-DE"/>
              <a:t> </a:t>
            </a:r>
            <a:r>
              <a:rPr lang="de-DE" err="1"/>
              <a:t>funds</a:t>
            </a:r>
            <a:r>
              <a:rPr lang="de-DE"/>
              <a:t> </a:t>
            </a:r>
            <a:r>
              <a:rPr lang="de-DE" err="1"/>
              <a:t>for</a:t>
            </a:r>
            <a:r>
              <a:rPr lang="de-DE"/>
              <a:t> an </a:t>
            </a:r>
            <a:r>
              <a:rPr lang="de-DE" err="1"/>
              <a:t>extended</a:t>
            </a:r>
            <a:r>
              <a:rPr lang="de-DE"/>
              <a:t> </a:t>
            </a:r>
            <a:r>
              <a:rPr lang="de-DE" err="1"/>
              <a:t>period</a:t>
            </a:r>
            <a:r>
              <a:rPr lang="de-DE"/>
              <a:t> </a:t>
            </a:r>
            <a:r>
              <a:rPr lang="de-DE" err="1"/>
              <a:t>of</a:t>
            </a:r>
            <a:r>
              <a:rPr lang="de-DE"/>
              <a:t> time?</a:t>
            </a:r>
          </a:p>
        </p:txBody>
      </p:sp>
    </p:spTree>
    <p:extLst>
      <p:ext uri="{BB962C8B-B14F-4D97-AF65-F5344CB8AC3E}">
        <p14:creationId xmlns:p14="http://schemas.microsoft.com/office/powerpoint/2010/main" val="306415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BE219-B01A-4935-8DD9-4F33629291B3}"/>
              </a:ext>
            </a:extLst>
          </p:cNvPr>
          <p:cNvSpPr>
            <a:spLocks noGrp="1"/>
          </p:cNvSpPr>
          <p:nvPr>
            <p:ph type="title"/>
          </p:nvPr>
        </p:nvSpPr>
        <p:spPr/>
        <p:txBody>
          <a:bodyPr/>
          <a:lstStyle/>
          <a:p>
            <a:r>
              <a:rPr lang="de-DE"/>
              <a:t>Advantages </a:t>
            </a:r>
            <a:r>
              <a:rPr lang="de-DE" err="1"/>
              <a:t>of</a:t>
            </a:r>
            <a:r>
              <a:rPr lang="de-DE"/>
              <a:t> External Financial Support</a:t>
            </a:r>
          </a:p>
        </p:txBody>
      </p:sp>
      <p:sp>
        <p:nvSpPr>
          <p:cNvPr id="3" name="Inhaltsplatzhalter 2">
            <a:extLst>
              <a:ext uri="{FF2B5EF4-FFF2-40B4-BE49-F238E27FC236}">
                <a16:creationId xmlns:a16="http://schemas.microsoft.com/office/drawing/2014/main" id="{11F96F95-6375-4CBF-9D75-1BE4D73047C5}"/>
              </a:ext>
            </a:extLst>
          </p:cNvPr>
          <p:cNvSpPr>
            <a:spLocks noGrp="1"/>
          </p:cNvSpPr>
          <p:nvPr>
            <p:ph idx="1"/>
          </p:nvPr>
        </p:nvSpPr>
        <p:spPr/>
        <p:txBody>
          <a:bodyPr vert="horz" lIns="91440" tIns="45720" rIns="91440" bIns="45720" rtlCol="0" anchor="t">
            <a:normAutofit fontScale="70000" lnSpcReduction="20000"/>
          </a:bodyPr>
          <a:lstStyle/>
          <a:p>
            <a:pPr marL="0" indent="0" algn="l" rtl="0" fontAlgn="base">
              <a:buNone/>
            </a:pPr>
            <a:endParaRPr lang="en-GB" b="0" i="0">
              <a:solidFill>
                <a:srgbClr val="000000"/>
              </a:solidFill>
              <a:effectLst/>
              <a:latin typeface="Arial" panose="020B0604020202020204" pitchFamily="34" charset="0"/>
            </a:endParaRPr>
          </a:p>
          <a:p>
            <a:pPr algn="l" rtl="0" fontAlgn="base">
              <a:buFont typeface="Arial"/>
              <a:buChar char="•"/>
            </a:pPr>
            <a:r>
              <a:rPr lang="en-GB" b="0" i="0" u="none" strike="noStrike">
                <a:solidFill>
                  <a:srgbClr val="000000"/>
                </a:solidFill>
                <a:effectLst/>
                <a:latin typeface="Calibri" panose="020F0502020204030204" pitchFamily="34" charset="0"/>
              </a:rPr>
              <a:t>Preserving Your Resources</a:t>
            </a:r>
            <a:r>
              <a:rPr lang="en-US" b="0" i="0">
                <a:solidFill>
                  <a:srgbClr val="000000"/>
                </a:solidFill>
                <a:effectLst/>
                <a:latin typeface="Calibri" panose="020F0502020204030204" pitchFamily="34" charset="0"/>
              </a:rPr>
              <a:t>​ </a:t>
            </a:r>
          </a:p>
          <a:p>
            <a:pPr lvl="1" fontAlgn="base">
              <a:buFont typeface="Arial"/>
              <a:buChar char="•"/>
            </a:pPr>
            <a:r>
              <a:rPr lang="en-US" b="0" i="0">
                <a:solidFill>
                  <a:srgbClr val="222222"/>
                </a:solidFill>
                <a:effectLst/>
                <a:latin typeface="Roboto" panose="02000000000000000000" pitchFamily="2" charset="0"/>
              </a:rPr>
              <a:t>One of the advantages of external funding is it allows you to use internal financial resources for other purposes. If you can find an investment that has a higher interest rate than the bank loan your company just secured, it makes sense to preserve your own resources and put your money into that investment, using the external financing for business operations. You can also set aside your internal financial resources for cash payments to vendors, which can help improve your company's credit rating.</a:t>
            </a:r>
            <a:endParaRPr lang="en-US" b="0" i="0">
              <a:solidFill>
                <a:srgbClr val="000000"/>
              </a:solidFill>
              <a:effectLst/>
              <a:latin typeface="Arial" panose="020B0604020202020204" pitchFamily="34" charset="0"/>
              <a:cs typeface="Arial" panose="020B0604020202020204" pitchFamily="34" charset="0"/>
            </a:endParaRPr>
          </a:p>
          <a:p>
            <a:pPr algn="l" rtl="0" fontAlgn="base">
              <a:buFont typeface="Arial"/>
              <a:buChar char="•"/>
            </a:pPr>
            <a:r>
              <a:rPr lang="en-GB" b="0" i="0" u="none" strike="noStrike">
                <a:solidFill>
                  <a:srgbClr val="000000"/>
                </a:solidFill>
                <a:effectLst/>
                <a:latin typeface="Calibri" panose="020F0502020204030204" pitchFamily="34" charset="0"/>
              </a:rPr>
              <a:t>Growth</a:t>
            </a:r>
            <a:r>
              <a:rPr lang="en-US" b="0" i="0">
                <a:solidFill>
                  <a:srgbClr val="000000"/>
                </a:solidFill>
                <a:effectLst/>
                <a:latin typeface="Calibri" panose="020F0502020204030204" pitchFamily="34" charset="0"/>
              </a:rPr>
              <a:t>​ </a:t>
            </a:r>
          </a:p>
          <a:p>
            <a:pPr lvl="1" fontAlgn="base">
              <a:buFont typeface="Arial"/>
              <a:buChar char="•"/>
            </a:pPr>
            <a:r>
              <a:rPr lang="en-US">
                <a:solidFill>
                  <a:srgbClr val="222222"/>
                </a:solidFill>
                <a:latin typeface="Roboto" panose="02000000000000000000" pitchFamily="2" charset="0"/>
              </a:rPr>
              <a:t>Part of the reason organizations use external funding is it allows them to finance growth projects the company could not fund on its own. For example, if your business is growing to the point that you need additional manufacturing space to keep pace with demand, external financing can help you get the funding you need to build your addition. External funding can also be used for making large capital equipment purchases to facilitate growth that the company cannot afford on its own.</a:t>
            </a:r>
          </a:p>
          <a:p>
            <a:pPr algn="l" rtl="0" fontAlgn="base">
              <a:buFont typeface="Arial"/>
              <a:buChar char="•"/>
            </a:pPr>
            <a:r>
              <a:rPr lang="en-GB" b="0" i="0" u="none" strike="noStrike">
                <a:solidFill>
                  <a:srgbClr val="000000"/>
                </a:solidFill>
                <a:effectLst/>
                <a:latin typeface="Calibri" panose="020F0502020204030204" pitchFamily="34" charset="0"/>
              </a:rPr>
              <a:t>Advice and Expertise</a:t>
            </a:r>
          </a:p>
          <a:p>
            <a:pPr lvl="1" fontAlgn="base">
              <a:buFont typeface="Arial"/>
              <a:buChar char="•"/>
            </a:pPr>
            <a:r>
              <a:rPr lang="en-US" b="0" i="0">
                <a:solidFill>
                  <a:srgbClr val="222222"/>
                </a:solidFill>
                <a:effectLst/>
                <a:latin typeface="Roboto" panose="02000000000000000000" pitchFamily="2" charset="0"/>
              </a:rPr>
              <a:t>Organizations willing to finance your business can often also be useful sources of expert advice. Your banker, for example, has funded many other small businesses and may be able to offer guidance as to how to avoid pitfalls that created problems for some. An investor in your technology start-up likely has technology expertise of his own to offer, and even if not, may be able to steer you towards useful sources of advice.</a:t>
            </a:r>
            <a:endParaRPr lang="en-US" b="0" i="0">
              <a:solidFill>
                <a:srgbClr val="000000"/>
              </a:solidFill>
              <a:effectLst/>
              <a:latin typeface="Arial" panose="020B0604020202020204" pitchFamily="34" charset="0"/>
              <a:cs typeface="Arial" panose="020B0604020202020204" pitchFamily="34" charset="0"/>
            </a:endParaRPr>
          </a:p>
          <a:p>
            <a:endParaRPr lang="de-DE"/>
          </a:p>
        </p:txBody>
      </p:sp>
    </p:spTree>
    <p:extLst>
      <p:ext uri="{BB962C8B-B14F-4D97-AF65-F5344CB8AC3E}">
        <p14:creationId xmlns:p14="http://schemas.microsoft.com/office/powerpoint/2010/main" val="250406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30BB4-94C6-4191-9DA3-F74B70A22EB7}"/>
              </a:ext>
            </a:extLst>
          </p:cNvPr>
          <p:cNvSpPr>
            <a:spLocks noGrp="1"/>
          </p:cNvSpPr>
          <p:nvPr>
            <p:ph type="title"/>
          </p:nvPr>
        </p:nvSpPr>
        <p:spPr/>
        <p:txBody>
          <a:bodyPr/>
          <a:lstStyle/>
          <a:p>
            <a:r>
              <a:rPr lang="de-DE"/>
              <a:t>Challenges </a:t>
            </a:r>
            <a:r>
              <a:rPr lang="de-DE" err="1"/>
              <a:t>of</a:t>
            </a:r>
            <a:r>
              <a:rPr lang="de-DE"/>
              <a:t> External Financial Support</a:t>
            </a:r>
          </a:p>
        </p:txBody>
      </p:sp>
      <p:sp>
        <p:nvSpPr>
          <p:cNvPr id="3" name="Inhaltsplatzhalter 2">
            <a:extLst>
              <a:ext uri="{FF2B5EF4-FFF2-40B4-BE49-F238E27FC236}">
                <a16:creationId xmlns:a16="http://schemas.microsoft.com/office/drawing/2014/main" id="{9C33F651-22D8-4B9D-A123-5773893F35A1}"/>
              </a:ext>
            </a:extLst>
          </p:cNvPr>
          <p:cNvSpPr>
            <a:spLocks noGrp="1"/>
          </p:cNvSpPr>
          <p:nvPr>
            <p:ph idx="1"/>
          </p:nvPr>
        </p:nvSpPr>
        <p:spPr/>
        <p:txBody>
          <a:bodyPr vert="horz" lIns="91440" tIns="45720" rIns="91440" bIns="45720" rtlCol="0" anchor="t">
            <a:normAutofit fontScale="77500" lnSpcReduction="20000"/>
          </a:bodyPr>
          <a:lstStyle/>
          <a:p>
            <a:pPr marL="0" indent="0" algn="l" rtl="0" fontAlgn="base">
              <a:buNone/>
            </a:pP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Ownership</a:t>
            </a:r>
            <a:r>
              <a:rPr lang="en-US" b="0" i="0">
                <a:solidFill>
                  <a:srgbClr val="000000"/>
                </a:solidFill>
                <a:effectLst/>
                <a:latin typeface="Calibri" panose="020F0502020204030204" pitchFamily="34" charset="0"/>
              </a:rPr>
              <a:t>​</a:t>
            </a:r>
          </a:p>
          <a:p>
            <a:pPr lvl="1" fontAlgn="base"/>
            <a:r>
              <a:rPr lang="en-US" b="0" i="0">
                <a:solidFill>
                  <a:srgbClr val="222222"/>
                </a:solidFill>
                <a:effectLst/>
                <a:latin typeface="Roboto" panose="02000000000000000000" pitchFamily="2" charset="0"/>
              </a:rPr>
              <a:t>Some sources of external financing, such as investors and shareholders, require you to give up a portion of the ownership in your company in exchange for the funding. You may get that large influx of cash you need to launch your new product, but part of the financing agreement is the investor is allowed to vote on company decisions. This can compromise the vision you originally had for your company when you founded it.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Interest</a:t>
            </a:r>
            <a:r>
              <a:rPr lang="en-US" b="0" i="0">
                <a:solidFill>
                  <a:srgbClr val="000000"/>
                </a:solidFill>
                <a:effectLst/>
                <a:latin typeface="Calibri" panose="020F0502020204030204" pitchFamily="34" charset="0"/>
              </a:rPr>
              <a:t>​</a:t>
            </a:r>
          </a:p>
          <a:p>
            <a:pPr lvl="1" fontAlgn="base"/>
            <a:r>
              <a:rPr lang="en-US" b="0" i="0">
                <a:solidFill>
                  <a:srgbClr val="222222"/>
                </a:solidFill>
                <a:effectLst/>
                <a:latin typeface="Roboto" panose="02000000000000000000" pitchFamily="2" charset="0"/>
              </a:rPr>
              <a:t>External funding sources require a return on their investment. Banks will add interest to a business loan, and investors will ask for a rate of return in the investment agreement. Interest adds to the overall cost of the investment and can make your external funding more of a financial burden than you had originally planned.</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It's a Lot of Work</a:t>
            </a:r>
          </a:p>
          <a:p>
            <a:pPr lvl="1" fontAlgn="base"/>
            <a:r>
              <a:rPr lang="en-US" b="0" i="0">
                <a:solidFill>
                  <a:srgbClr val="222222"/>
                </a:solidFill>
                <a:effectLst/>
                <a:latin typeface="Roboto" panose="02000000000000000000" pitchFamily="2" charset="0"/>
              </a:rPr>
              <a:t>Securing external funding can be a nearly full-time job in its own right. You're faced with the task of identifying potential sources of funding, preparing a slick business plan, practicing a presentation, and calling dozens of people to arrange – or try to arrange – a face-to-face meeting. All of these tasks take a good deal of time and resources. None of them are a guarantee that you'll get the funds you're seeking.</a:t>
            </a:r>
            <a:endParaRPr lang="en-GB" b="0" i="0" u="none" strike="noStrike">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a:p>
            <a:endParaRPr lang="de-DE"/>
          </a:p>
        </p:txBody>
      </p:sp>
    </p:spTree>
    <p:extLst>
      <p:ext uri="{BB962C8B-B14F-4D97-AF65-F5344CB8AC3E}">
        <p14:creationId xmlns:p14="http://schemas.microsoft.com/office/powerpoint/2010/main" val="892863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CEF7E-6D63-4C3B-AB3C-0E4AE352E1AA}"/>
              </a:ext>
            </a:extLst>
          </p:cNvPr>
          <p:cNvSpPr>
            <a:spLocks noGrp="1"/>
          </p:cNvSpPr>
          <p:nvPr>
            <p:ph type="title"/>
          </p:nvPr>
        </p:nvSpPr>
        <p:spPr/>
        <p:txBody>
          <a:bodyPr/>
          <a:lstStyle/>
          <a:p>
            <a:r>
              <a:rPr lang="de-DE"/>
              <a:t>Assessment</a:t>
            </a:r>
          </a:p>
        </p:txBody>
      </p:sp>
      <p:sp>
        <p:nvSpPr>
          <p:cNvPr id="3" name="Inhaltsplatzhalter 2">
            <a:extLst>
              <a:ext uri="{FF2B5EF4-FFF2-40B4-BE49-F238E27FC236}">
                <a16:creationId xmlns:a16="http://schemas.microsoft.com/office/drawing/2014/main" id="{433D0BF7-6A78-4DB6-8693-B4A5800E4192}"/>
              </a:ext>
            </a:extLst>
          </p:cNvPr>
          <p:cNvSpPr>
            <a:spLocks noGrp="1"/>
          </p:cNvSpPr>
          <p:nvPr>
            <p:ph idx="1"/>
          </p:nvPr>
        </p:nvSpPr>
        <p:spPr/>
        <p:txBody>
          <a:bodyPr/>
          <a:lstStyle/>
          <a:p>
            <a:pPr>
              <a:buFont typeface="Wingdings" panose="05000000000000000000" pitchFamily="2" charset="2"/>
              <a:buChar char="ü"/>
            </a:pPr>
            <a:r>
              <a:rPr lang="de-DE"/>
              <a:t>Name </a:t>
            </a:r>
            <a:r>
              <a:rPr lang="de-DE" err="1"/>
              <a:t>three</a:t>
            </a:r>
            <a:r>
              <a:rPr lang="de-DE"/>
              <a:t> </a:t>
            </a:r>
            <a:r>
              <a:rPr lang="de-DE" err="1"/>
              <a:t>typical</a:t>
            </a:r>
            <a:r>
              <a:rPr lang="de-DE"/>
              <a:t> </a:t>
            </a:r>
            <a:r>
              <a:rPr lang="de-DE" err="1"/>
              <a:t>sources</a:t>
            </a:r>
            <a:r>
              <a:rPr lang="de-DE"/>
              <a:t> </a:t>
            </a:r>
            <a:r>
              <a:rPr lang="de-DE" err="1"/>
              <a:t>of</a:t>
            </a:r>
            <a:r>
              <a:rPr lang="de-DE"/>
              <a:t> </a:t>
            </a:r>
            <a:r>
              <a:rPr lang="de-DE" err="1"/>
              <a:t>financing</a:t>
            </a:r>
            <a:r>
              <a:rPr lang="de-DE"/>
              <a:t> </a:t>
            </a:r>
            <a:r>
              <a:rPr lang="de-DE" err="1"/>
              <a:t>for</a:t>
            </a:r>
            <a:r>
              <a:rPr lang="de-DE"/>
              <a:t> a </a:t>
            </a:r>
            <a:r>
              <a:rPr lang="de-DE" err="1"/>
              <a:t>new</a:t>
            </a:r>
            <a:r>
              <a:rPr lang="de-DE"/>
              <a:t> </a:t>
            </a:r>
            <a:r>
              <a:rPr lang="de-DE" err="1"/>
              <a:t>business</a:t>
            </a:r>
            <a:r>
              <a:rPr lang="de-DE"/>
              <a:t>?</a:t>
            </a:r>
          </a:p>
          <a:p>
            <a:pPr>
              <a:buFont typeface="Wingdings" panose="05000000000000000000" pitchFamily="2" charset="2"/>
              <a:buChar char="ü"/>
            </a:pPr>
            <a:r>
              <a:rPr lang="de-DE"/>
              <a:t>Name </a:t>
            </a:r>
            <a:r>
              <a:rPr lang="de-DE" err="1"/>
              <a:t>four</a:t>
            </a:r>
            <a:r>
              <a:rPr lang="de-DE"/>
              <a:t> </a:t>
            </a:r>
            <a:r>
              <a:rPr lang="de-DE" err="1"/>
              <a:t>important</a:t>
            </a:r>
            <a:r>
              <a:rPr lang="de-DE"/>
              <a:t> </a:t>
            </a:r>
            <a:r>
              <a:rPr lang="de-DE" err="1"/>
              <a:t>questions</a:t>
            </a:r>
            <a:r>
              <a:rPr lang="de-DE"/>
              <a:t> </a:t>
            </a:r>
            <a:r>
              <a:rPr lang="de-DE" err="1"/>
              <a:t>to</a:t>
            </a:r>
            <a:r>
              <a:rPr lang="de-DE"/>
              <a:t> </a:t>
            </a:r>
            <a:r>
              <a:rPr lang="de-DE" err="1"/>
              <a:t>ask</a:t>
            </a:r>
            <a:r>
              <a:rPr lang="de-DE"/>
              <a:t> </a:t>
            </a:r>
            <a:r>
              <a:rPr lang="de-DE" err="1"/>
              <a:t>when</a:t>
            </a:r>
            <a:r>
              <a:rPr lang="de-DE"/>
              <a:t> </a:t>
            </a:r>
            <a:r>
              <a:rPr lang="de-DE" err="1"/>
              <a:t>considering</a:t>
            </a:r>
            <a:r>
              <a:rPr lang="de-DE"/>
              <a:t> </a:t>
            </a:r>
            <a:r>
              <a:rPr lang="de-DE" err="1"/>
              <a:t>what</a:t>
            </a:r>
            <a:r>
              <a:rPr lang="de-DE"/>
              <a:t> type </a:t>
            </a:r>
            <a:r>
              <a:rPr lang="de-DE" err="1"/>
              <a:t>of</a:t>
            </a:r>
            <a:r>
              <a:rPr lang="de-DE"/>
              <a:t> </a:t>
            </a:r>
            <a:r>
              <a:rPr lang="de-DE" err="1"/>
              <a:t>financing</a:t>
            </a:r>
            <a:r>
              <a:rPr lang="de-DE"/>
              <a:t> </a:t>
            </a:r>
            <a:r>
              <a:rPr lang="de-DE" err="1"/>
              <a:t>to</a:t>
            </a:r>
            <a:r>
              <a:rPr lang="de-DE"/>
              <a:t> </a:t>
            </a:r>
            <a:r>
              <a:rPr lang="de-DE" err="1"/>
              <a:t>pursue</a:t>
            </a:r>
            <a:r>
              <a:rPr lang="de-DE"/>
              <a:t>.</a:t>
            </a:r>
          </a:p>
          <a:p>
            <a:pPr>
              <a:buFont typeface="Wingdings" panose="05000000000000000000" pitchFamily="2" charset="2"/>
              <a:buChar char="ü"/>
            </a:pPr>
            <a:r>
              <a:rPr lang="de-DE"/>
              <a:t>Name </a:t>
            </a:r>
            <a:r>
              <a:rPr lang="de-DE" err="1"/>
              <a:t>two</a:t>
            </a:r>
            <a:r>
              <a:rPr lang="de-DE"/>
              <a:t> </a:t>
            </a:r>
            <a:r>
              <a:rPr lang="de-DE" err="1"/>
              <a:t>advantages</a:t>
            </a:r>
            <a:r>
              <a:rPr lang="de-DE"/>
              <a:t> and </a:t>
            </a:r>
            <a:r>
              <a:rPr lang="de-DE" err="1"/>
              <a:t>two</a:t>
            </a:r>
            <a:r>
              <a:rPr lang="de-DE"/>
              <a:t> </a:t>
            </a:r>
            <a:r>
              <a:rPr lang="de-DE" err="1"/>
              <a:t>challenges</a:t>
            </a:r>
            <a:r>
              <a:rPr lang="de-DE"/>
              <a:t> </a:t>
            </a:r>
            <a:r>
              <a:rPr lang="de-DE" err="1"/>
              <a:t>associated</a:t>
            </a:r>
            <a:r>
              <a:rPr lang="de-DE"/>
              <a:t> </a:t>
            </a:r>
            <a:r>
              <a:rPr lang="de-DE" err="1"/>
              <a:t>with</a:t>
            </a:r>
            <a:r>
              <a:rPr lang="de-DE"/>
              <a:t> </a:t>
            </a:r>
            <a:r>
              <a:rPr lang="de-DE" err="1"/>
              <a:t>aquiring</a:t>
            </a:r>
            <a:r>
              <a:rPr lang="de-DE"/>
              <a:t> external </a:t>
            </a:r>
            <a:r>
              <a:rPr lang="de-DE" err="1"/>
              <a:t>financial</a:t>
            </a:r>
            <a:r>
              <a:rPr lang="de-DE"/>
              <a:t> support.</a:t>
            </a:r>
          </a:p>
          <a:p>
            <a:pPr>
              <a:buFont typeface="Wingdings" panose="05000000000000000000" pitchFamily="2" charset="2"/>
              <a:buChar char="ü"/>
            </a:pPr>
            <a:endParaRPr lang="de-DE"/>
          </a:p>
        </p:txBody>
      </p:sp>
    </p:spTree>
    <p:extLst>
      <p:ext uri="{BB962C8B-B14F-4D97-AF65-F5344CB8AC3E}">
        <p14:creationId xmlns:p14="http://schemas.microsoft.com/office/powerpoint/2010/main" val="407207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13AA6-9CCB-41E2-A77C-58C7EFDB2DC9}"/>
              </a:ext>
            </a:extLst>
          </p:cNvPr>
          <p:cNvSpPr>
            <a:spLocks noGrp="1"/>
          </p:cNvSpPr>
          <p:nvPr>
            <p:ph type="title"/>
          </p:nvPr>
        </p:nvSpPr>
        <p:spPr/>
        <p:txBody>
          <a:bodyPr/>
          <a:lstStyle/>
          <a:p>
            <a:r>
              <a:rPr lang="de-DE"/>
              <a:t>Individual &amp; Group Evaluation </a:t>
            </a:r>
          </a:p>
        </p:txBody>
      </p:sp>
      <p:sp>
        <p:nvSpPr>
          <p:cNvPr id="3" name="Inhaltsplatzhalter 2">
            <a:extLst>
              <a:ext uri="{FF2B5EF4-FFF2-40B4-BE49-F238E27FC236}">
                <a16:creationId xmlns:a16="http://schemas.microsoft.com/office/drawing/2014/main" id="{2CA67810-4C49-446E-9ED5-FE7ECAAE2AC1}"/>
              </a:ext>
            </a:extLst>
          </p:cNvPr>
          <p:cNvSpPr>
            <a:spLocks noGrp="1"/>
          </p:cNvSpPr>
          <p:nvPr>
            <p:ph idx="1"/>
          </p:nvPr>
        </p:nvSpPr>
        <p:spPr/>
        <p:txBody>
          <a:bodyPr/>
          <a:lstStyle/>
          <a:p>
            <a:pPr marL="0" indent="0">
              <a:buNone/>
            </a:pPr>
            <a:r>
              <a:rPr lang="de-DE"/>
              <a:t>Individual</a:t>
            </a:r>
          </a:p>
          <a:p>
            <a:pPr marL="0" indent="0">
              <a:buNone/>
            </a:pPr>
            <a:r>
              <a:rPr lang="de-DE" err="1"/>
              <a:t>Develop</a:t>
            </a:r>
            <a:r>
              <a:rPr lang="de-DE"/>
              <a:t> a </a:t>
            </a:r>
            <a:r>
              <a:rPr lang="de-DE" err="1"/>
              <a:t>financial</a:t>
            </a:r>
            <a:r>
              <a:rPr lang="de-DE"/>
              <a:t> </a:t>
            </a:r>
            <a:r>
              <a:rPr lang="de-DE" err="1"/>
              <a:t>strategy</a:t>
            </a:r>
            <a:r>
              <a:rPr lang="de-DE"/>
              <a:t> </a:t>
            </a:r>
            <a:r>
              <a:rPr lang="de-DE" err="1"/>
              <a:t>for</a:t>
            </a:r>
            <a:r>
              <a:rPr lang="de-DE"/>
              <a:t> a </a:t>
            </a:r>
            <a:r>
              <a:rPr lang="de-DE" err="1"/>
              <a:t>food</a:t>
            </a:r>
            <a:r>
              <a:rPr lang="de-DE"/>
              <a:t> </a:t>
            </a:r>
            <a:r>
              <a:rPr lang="de-DE" err="1"/>
              <a:t>startup</a:t>
            </a:r>
            <a:r>
              <a:rPr lang="de-DE"/>
              <a:t> </a:t>
            </a:r>
            <a:r>
              <a:rPr lang="de-DE" err="1"/>
              <a:t>with</a:t>
            </a:r>
            <a:r>
              <a:rPr lang="de-DE"/>
              <a:t> a </a:t>
            </a:r>
            <a:r>
              <a:rPr lang="de-DE" err="1"/>
              <a:t>goal</a:t>
            </a:r>
            <a:r>
              <a:rPr lang="de-DE"/>
              <a:t> </a:t>
            </a:r>
            <a:r>
              <a:rPr lang="de-DE" err="1"/>
              <a:t>of</a:t>
            </a:r>
            <a:r>
              <a:rPr lang="de-DE"/>
              <a:t> </a:t>
            </a:r>
            <a:r>
              <a:rPr lang="de-DE" err="1"/>
              <a:t>distributing</a:t>
            </a:r>
            <a:r>
              <a:rPr lang="de-DE"/>
              <a:t> </a:t>
            </a:r>
            <a:r>
              <a:rPr lang="de-DE" err="1"/>
              <a:t>within</a:t>
            </a:r>
            <a:r>
              <a:rPr lang="de-DE"/>
              <a:t> a 100 km </a:t>
            </a:r>
            <a:r>
              <a:rPr lang="de-DE" err="1"/>
              <a:t>radius</a:t>
            </a:r>
            <a:r>
              <a:rPr lang="de-DE"/>
              <a:t> </a:t>
            </a:r>
            <a:r>
              <a:rPr lang="de-DE" err="1"/>
              <a:t>within</a:t>
            </a:r>
            <a:r>
              <a:rPr lang="de-DE"/>
              <a:t> </a:t>
            </a:r>
            <a:r>
              <a:rPr lang="de-DE" err="1"/>
              <a:t>one</a:t>
            </a:r>
            <a:r>
              <a:rPr lang="de-DE"/>
              <a:t> </a:t>
            </a:r>
            <a:r>
              <a:rPr lang="de-DE" err="1"/>
              <a:t>year</a:t>
            </a:r>
            <a:r>
              <a:rPr lang="de-DE"/>
              <a:t>, </a:t>
            </a:r>
            <a:r>
              <a:rPr lang="de-DE" err="1"/>
              <a:t>based</a:t>
            </a:r>
            <a:r>
              <a:rPr lang="de-DE"/>
              <a:t> on </a:t>
            </a:r>
            <a:r>
              <a:rPr lang="de-DE" err="1"/>
              <a:t>your</a:t>
            </a:r>
            <a:r>
              <a:rPr lang="de-DE"/>
              <a:t> </a:t>
            </a:r>
            <a:r>
              <a:rPr lang="de-DE" err="1"/>
              <a:t>current</a:t>
            </a:r>
            <a:r>
              <a:rPr lang="de-DE"/>
              <a:t> </a:t>
            </a:r>
            <a:r>
              <a:rPr lang="de-DE" err="1"/>
              <a:t>financial</a:t>
            </a:r>
            <a:r>
              <a:rPr lang="de-DE"/>
              <a:t> </a:t>
            </a:r>
            <a:r>
              <a:rPr lang="de-DE" err="1"/>
              <a:t>situation</a:t>
            </a:r>
            <a:r>
              <a:rPr lang="de-DE"/>
              <a:t>. </a:t>
            </a:r>
          </a:p>
          <a:p>
            <a:pPr marL="0" indent="0">
              <a:buNone/>
            </a:pPr>
            <a:endParaRPr lang="de-DE"/>
          </a:p>
          <a:p>
            <a:pPr marL="0" indent="0">
              <a:buNone/>
            </a:pPr>
            <a:r>
              <a:rPr lang="de-DE"/>
              <a:t>Group</a:t>
            </a:r>
          </a:p>
          <a:p>
            <a:pPr marL="0" indent="0">
              <a:buNone/>
            </a:pPr>
            <a:endParaRPr lang="de-DE"/>
          </a:p>
        </p:txBody>
      </p:sp>
    </p:spTree>
    <p:extLst>
      <p:ext uri="{BB962C8B-B14F-4D97-AF65-F5344CB8AC3E}">
        <p14:creationId xmlns:p14="http://schemas.microsoft.com/office/powerpoint/2010/main" val="1816071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B32F4-2CBF-439D-B745-28A761676858}"/>
              </a:ext>
            </a:extLst>
          </p:cNvPr>
          <p:cNvSpPr>
            <a:spLocks noGrp="1"/>
          </p:cNvSpPr>
          <p:nvPr>
            <p:ph type="title"/>
          </p:nvPr>
        </p:nvSpPr>
        <p:spPr/>
        <p:txBody>
          <a:bodyPr/>
          <a:lstStyle/>
          <a:p>
            <a:r>
              <a:rPr lang="de-DE"/>
              <a:t>Next </a:t>
            </a:r>
            <a:r>
              <a:rPr lang="de-DE" err="1"/>
              <a:t>Steps</a:t>
            </a:r>
            <a:endParaRPr lang="de-DE"/>
          </a:p>
        </p:txBody>
      </p:sp>
      <p:sp>
        <p:nvSpPr>
          <p:cNvPr id="3" name="Inhaltsplatzhalter 2">
            <a:extLst>
              <a:ext uri="{FF2B5EF4-FFF2-40B4-BE49-F238E27FC236}">
                <a16:creationId xmlns:a16="http://schemas.microsoft.com/office/drawing/2014/main" id="{BDE91670-6503-47EE-9985-96A7FAC47FFC}"/>
              </a:ext>
            </a:extLst>
          </p:cNvPr>
          <p:cNvSpPr>
            <a:spLocks noGrp="1"/>
          </p:cNvSpPr>
          <p:nvPr>
            <p:ph idx="1"/>
          </p:nvPr>
        </p:nvSpPr>
        <p:spPr/>
        <p:txBody>
          <a:bodyPr/>
          <a:lstStyle/>
          <a:p>
            <a:r>
              <a:rPr lang="de-DE" err="1"/>
              <a:t>Once</a:t>
            </a:r>
            <a:r>
              <a:rPr lang="de-DE"/>
              <a:t> a </a:t>
            </a:r>
            <a:r>
              <a:rPr lang="de-DE" err="1"/>
              <a:t>decision</a:t>
            </a:r>
            <a:r>
              <a:rPr lang="de-DE"/>
              <a:t> </a:t>
            </a:r>
            <a:r>
              <a:rPr lang="de-DE" err="1"/>
              <a:t>has</a:t>
            </a:r>
            <a:r>
              <a:rPr lang="de-DE"/>
              <a:t> </a:t>
            </a:r>
            <a:r>
              <a:rPr lang="de-DE" err="1"/>
              <a:t>been</a:t>
            </a:r>
            <a:r>
              <a:rPr lang="de-DE"/>
              <a:t> </a:t>
            </a:r>
            <a:r>
              <a:rPr lang="de-DE" err="1"/>
              <a:t>reached</a:t>
            </a:r>
            <a:r>
              <a:rPr lang="de-DE"/>
              <a:t>, </a:t>
            </a:r>
            <a:r>
              <a:rPr lang="de-DE" err="1"/>
              <a:t>it</a:t>
            </a:r>
            <a:r>
              <a:rPr lang="de-DE"/>
              <a:t> </a:t>
            </a:r>
            <a:r>
              <a:rPr lang="de-DE" err="1"/>
              <a:t>is</a:t>
            </a:r>
            <a:r>
              <a:rPr lang="de-DE"/>
              <a:t> time </a:t>
            </a:r>
            <a:r>
              <a:rPr lang="de-DE" err="1"/>
              <a:t>to</a:t>
            </a:r>
            <a:r>
              <a:rPr lang="de-DE"/>
              <a:t> </a:t>
            </a:r>
            <a:r>
              <a:rPr lang="de-DE" err="1"/>
              <a:t>get</a:t>
            </a:r>
            <a:r>
              <a:rPr lang="de-DE"/>
              <a:t> </a:t>
            </a:r>
            <a:r>
              <a:rPr lang="de-DE" err="1"/>
              <a:t>started</a:t>
            </a:r>
            <a:r>
              <a:rPr lang="de-DE"/>
              <a:t>. The </a:t>
            </a:r>
            <a:r>
              <a:rPr lang="de-DE" err="1"/>
              <a:t>following</a:t>
            </a:r>
            <a:r>
              <a:rPr lang="de-DE"/>
              <a:t> </a:t>
            </a:r>
            <a:r>
              <a:rPr lang="de-DE" err="1"/>
              <a:t>sections</a:t>
            </a:r>
            <a:r>
              <a:rPr lang="de-DE"/>
              <a:t> </a:t>
            </a:r>
            <a:r>
              <a:rPr lang="de-DE" err="1"/>
              <a:t>of</a:t>
            </a:r>
            <a:r>
              <a:rPr lang="de-DE"/>
              <a:t> </a:t>
            </a:r>
            <a:r>
              <a:rPr lang="de-DE" err="1"/>
              <a:t>this</a:t>
            </a:r>
            <a:r>
              <a:rPr lang="de-DE"/>
              <a:t> </a:t>
            </a:r>
            <a:r>
              <a:rPr lang="de-DE" err="1"/>
              <a:t>learning</a:t>
            </a:r>
            <a:r>
              <a:rPr lang="de-DE"/>
              <a:t> </a:t>
            </a:r>
            <a:r>
              <a:rPr lang="de-DE" err="1"/>
              <a:t>unit</a:t>
            </a:r>
            <a:r>
              <a:rPr lang="de-DE"/>
              <a:t> will </a:t>
            </a:r>
            <a:r>
              <a:rPr lang="de-DE" err="1"/>
              <a:t>prepare</a:t>
            </a:r>
            <a:r>
              <a:rPr lang="de-DE"/>
              <a:t> </a:t>
            </a:r>
            <a:r>
              <a:rPr lang="de-DE" err="1"/>
              <a:t>you</a:t>
            </a:r>
            <a:r>
              <a:rPr lang="de-DE"/>
              <a:t> </a:t>
            </a:r>
            <a:r>
              <a:rPr lang="de-DE" err="1"/>
              <a:t>to</a:t>
            </a:r>
            <a:r>
              <a:rPr lang="de-DE"/>
              <a:t>:</a:t>
            </a:r>
          </a:p>
          <a:p>
            <a:pPr lvl="1"/>
            <a:r>
              <a:rPr lang="de-DE"/>
              <a:t>Take </a:t>
            </a:r>
            <a:r>
              <a:rPr lang="de-DE" err="1"/>
              <a:t>advantage</a:t>
            </a:r>
            <a:r>
              <a:rPr lang="de-DE"/>
              <a:t> </a:t>
            </a:r>
            <a:r>
              <a:rPr lang="de-DE" err="1"/>
              <a:t>of</a:t>
            </a:r>
            <a:r>
              <a:rPr lang="de-DE"/>
              <a:t> online </a:t>
            </a:r>
            <a:r>
              <a:rPr lang="de-DE" err="1"/>
              <a:t>tools</a:t>
            </a:r>
            <a:r>
              <a:rPr lang="de-DE"/>
              <a:t> and </a:t>
            </a:r>
            <a:r>
              <a:rPr lang="de-DE" err="1"/>
              <a:t>current</a:t>
            </a:r>
            <a:r>
              <a:rPr lang="de-DE"/>
              <a:t> </a:t>
            </a:r>
            <a:r>
              <a:rPr lang="de-DE" err="1"/>
              <a:t>trends</a:t>
            </a:r>
            <a:r>
              <a:rPr lang="de-DE"/>
              <a:t> </a:t>
            </a:r>
            <a:r>
              <a:rPr lang="de-DE" err="1"/>
              <a:t>for</a:t>
            </a:r>
            <a:r>
              <a:rPr lang="de-DE"/>
              <a:t> </a:t>
            </a:r>
            <a:r>
              <a:rPr lang="de-DE" err="1"/>
              <a:t>engaging</a:t>
            </a:r>
            <a:r>
              <a:rPr lang="de-DE"/>
              <a:t> </a:t>
            </a:r>
            <a:r>
              <a:rPr lang="de-DE" err="1"/>
              <a:t>with</a:t>
            </a:r>
            <a:r>
              <a:rPr lang="de-DE"/>
              <a:t> potential </a:t>
            </a:r>
            <a:r>
              <a:rPr lang="de-DE" err="1"/>
              <a:t>financial</a:t>
            </a:r>
            <a:r>
              <a:rPr lang="de-DE"/>
              <a:t> </a:t>
            </a:r>
            <a:r>
              <a:rPr lang="de-DE" err="1"/>
              <a:t>partners</a:t>
            </a:r>
            <a:r>
              <a:rPr lang="de-DE"/>
              <a:t> and </a:t>
            </a:r>
            <a:r>
              <a:rPr lang="de-DE" err="1"/>
              <a:t>supporters</a:t>
            </a:r>
            <a:r>
              <a:rPr lang="de-DE"/>
              <a:t> </a:t>
            </a:r>
            <a:r>
              <a:rPr lang="de-DE" err="1"/>
              <a:t>for</a:t>
            </a:r>
            <a:r>
              <a:rPr lang="de-DE"/>
              <a:t> </a:t>
            </a:r>
            <a:r>
              <a:rPr lang="de-DE" err="1"/>
              <a:t>successful</a:t>
            </a:r>
            <a:r>
              <a:rPr lang="de-DE"/>
              <a:t> digital </a:t>
            </a:r>
            <a:r>
              <a:rPr lang="de-DE" err="1"/>
              <a:t>fundraising</a:t>
            </a:r>
            <a:endParaRPr lang="de-DE"/>
          </a:p>
          <a:p>
            <a:pPr lvl="1"/>
            <a:r>
              <a:rPr lang="de-DE" err="1"/>
              <a:t>Proceed</a:t>
            </a:r>
            <a:r>
              <a:rPr lang="de-DE"/>
              <a:t> </a:t>
            </a:r>
            <a:r>
              <a:rPr lang="de-DE" err="1"/>
              <a:t>with</a:t>
            </a:r>
            <a:r>
              <a:rPr lang="de-DE"/>
              <a:t> offline </a:t>
            </a:r>
            <a:r>
              <a:rPr lang="de-DE" err="1"/>
              <a:t>options</a:t>
            </a:r>
            <a:r>
              <a:rPr lang="de-DE"/>
              <a:t> </a:t>
            </a:r>
            <a:r>
              <a:rPr lang="de-DE" err="1"/>
              <a:t>for</a:t>
            </a:r>
            <a:r>
              <a:rPr lang="de-DE"/>
              <a:t> </a:t>
            </a:r>
            <a:r>
              <a:rPr lang="de-DE" err="1"/>
              <a:t>financing</a:t>
            </a:r>
            <a:r>
              <a:rPr lang="de-DE"/>
              <a:t> a </a:t>
            </a:r>
            <a:r>
              <a:rPr lang="de-DE" err="1"/>
              <a:t>business</a:t>
            </a:r>
            <a:r>
              <a:rPr lang="de-DE"/>
              <a:t> </a:t>
            </a:r>
            <a:r>
              <a:rPr lang="de-DE" err="1"/>
              <a:t>or</a:t>
            </a:r>
            <a:r>
              <a:rPr lang="de-DE"/>
              <a:t> non-profit </a:t>
            </a:r>
            <a:r>
              <a:rPr lang="de-DE" err="1"/>
              <a:t>venture</a:t>
            </a:r>
            <a:endParaRPr lang="de-DE"/>
          </a:p>
          <a:p>
            <a:pPr lvl="1"/>
            <a:endParaRPr lang="de-DE"/>
          </a:p>
        </p:txBody>
      </p:sp>
    </p:spTree>
    <p:extLst>
      <p:ext uri="{BB962C8B-B14F-4D97-AF65-F5344CB8AC3E}">
        <p14:creationId xmlns:p14="http://schemas.microsoft.com/office/powerpoint/2010/main" val="2188669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56468-694B-4DFA-9B19-56913FCD6F8F}"/>
              </a:ext>
            </a:extLst>
          </p:cNvPr>
          <p:cNvSpPr>
            <a:spLocks noGrp="1"/>
          </p:cNvSpPr>
          <p:nvPr>
            <p:ph type="title"/>
          </p:nvPr>
        </p:nvSpPr>
        <p:spPr/>
        <p:txBody>
          <a:bodyPr/>
          <a:lstStyle/>
          <a:p>
            <a:r>
              <a:rPr lang="de-DE"/>
              <a:t>Topic 3: Digital Fundraising</a:t>
            </a:r>
          </a:p>
        </p:txBody>
      </p:sp>
      <p:sp>
        <p:nvSpPr>
          <p:cNvPr id="3" name="Inhaltsplatzhalter 2">
            <a:extLst>
              <a:ext uri="{FF2B5EF4-FFF2-40B4-BE49-F238E27FC236}">
                <a16:creationId xmlns:a16="http://schemas.microsoft.com/office/drawing/2014/main" id="{297FA668-BDD5-4078-8BF4-95170B0687D0}"/>
              </a:ext>
            </a:extLst>
          </p:cNvPr>
          <p:cNvSpPr>
            <a:spLocks noGrp="1"/>
          </p:cNvSpPr>
          <p:nvPr>
            <p:ph idx="1"/>
          </p:nvPr>
        </p:nvSpPr>
        <p:spPr/>
        <p:txBody>
          <a:bodyPr/>
          <a:lstStyle/>
          <a:p>
            <a:endParaRPr lang="de-DE"/>
          </a:p>
          <a:p>
            <a:endParaRPr lang="de-DE"/>
          </a:p>
        </p:txBody>
      </p:sp>
      <p:sp>
        <p:nvSpPr>
          <p:cNvPr id="5" name="Textfeld 4">
            <a:extLst>
              <a:ext uri="{FF2B5EF4-FFF2-40B4-BE49-F238E27FC236}">
                <a16:creationId xmlns:a16="http://schemas.microsoft.com/office/drawing/2014/main" id="{B9C605D5-E2A3-490F-9217-A07634DE0AB5}"/>
              </a:ext>
            </a:extLst>
          </p:cNvPr>
          <p:cNvSpPr txBox="1"/>
          <p:nvPr/>
        </p:nvSpPr>
        <p:spPr>
          <a:xfrm>
            <a:off x="389642" y="2045615"/>
            <a:ext cx="7279888" cy="4401205"/>
          </a:xfrm>
          <a:prstGeom prst="rect">
            <a:avLst/>
          </a:prstGeom>
          <a:noFill/>
        </p:spPr>
        <p:txBody>
          <a:bodyPr wrap="square">
            <a:spAutoFit/>
          </a:bodyPr>
          <a:lstStyle/>
          <a:p>
            <a:pPr algn="l" rtl="0" fontAlgn="base"/>
            <a:r>
              <a:rPr lang="en-GB" sz="2800" b="0" i="0" u="none" strike="noStrike">
                <a:solidFill>
                  <a:srgbClr val="000000"/>
                </a:solidFill>
                <a:effectLst/>
                <a:latin typeface="Calibri" panose="020F0502020204030204" pitchFamily="34" charset="0"/>
              </a:rPr>
              <a:t>What is digital fundraising?</a:t>
            </a:r>
          </a:p>
          <a:p>
            <a:pPr marL="457200" indent="-457200" algn="l" rtl="0" fontAlgn="base">
              <a:buFont typeface="Wingdings" panose="05000000000000000000" pitchFamily="2" charset="2"/>
              <a:buChar char="Ø"/>
            </a:pPr>
            <a:r>
              <a:rPr lang="en-GB" sz="2800" b="0" i="0" u="none" strike="noStrike">
                <a:solidFill>
                  <a:srgbClr val="000000"/>
                </a:solidFill>
                <a:effectLst/>
                <a:latin typeface="Calibri" panose="020F0502020204030204" pitchFamily="34" charset="0"/>
              </a:rPr>
              <a:t>Digital fundraising is about using all the digital channels at your disposal in an integrated way to reach and expand your audiences, spark engagement, and grow your giving opportunities. </a:t>
            </a:r>
          </a:p>
          <a:p>
            <a:pPr marL="457200" indent="-457200" algn="l" rtl="0" fontAlgn="base">
              <a:buFont typeface="Wingdings" panose="05000000000000000000" pitchFamily="2" charset="2"/>
              <a:buChar char="Ø"/>
            </a:pPr>
            <a:r>
              <a:rPr lang="en-GB" sz="2800" b="0" i="0" u="none" strike="noStrike">
                <a:solidFill>
                  <a:srgbClr val="000000"/>
                </a:solidFill>
                <a:effectLst/>
                <a:latin typeface="Calibri" panose="020F0502020204030204" pitchFamily="34" charset="0"/>
              </a:rPr>
              <a:t>Developing a digital fundraising strategy is particularly helpful to reach beyond your local community and engage a broader audience interested in supporting your cause.</a:t>
            </a:r>
            <a:endParaRPr lang="de-DE" sz="2800"/>
          </a:p>
        </p:txBody>
      </p:sp>
      <p:sp>
        <p:nvSpPr>
          <p:cNvPr id="6" name="Textfeld 5">
            <a:extLst>
              <a:ext uri="{FF2B5EF4-FFF2-40B4-BE49-F238E27FC236}">
                <a16:creationId xmlns:a16="http://schemas.microsoft.com/office/drawing/2014/main" id="{550A19D4-2681-46D8-BC6B-D1591F3B284C}"/>
              </a:ext>
            </a:extLst>
          </p:cNvPr>
          <p:cNvSpPr txBox="1"/>
          <p:nvPr/>
        </p:nvSpPr>
        <p:spPr>
          <a:xfrm>
            <a:off x="8478887" y="3429000"/>
            <a:ext cx="2946400" cy="923330"/>
          </a:xfrm>
          <a:prstGeom prst="rect">
            <a:avLst/>
          </a:prstGeom>
          <a:noFill/>
        </p:spPr>
        <p:txBody>
          <a:bodyPr wrap="square" rtlCol="0">
            <a:spAutoFit/>
          </a:bodyPr>
          <a:lstStyle/>
          <a:p>
            <a:r>
              <a:rPr lang="en-GB" b="1" i="0">
                <a:effectLst/>
                <a:latin typeface="Calibri" panose="020F0502020204030204" pitchFamily="34" charset="0"/>
              </a:rPr>
              <a:t>WATCH:</a:t>
            </a:r>
          </a:p>
          <a:p>
            <a:r>
              <a:rPr lang="en-GB" b="0" i="0" u="sng">
                <a:solidFill>
                  <a:srgbClr val="0563C1"/>
                </a:solidFill>
                <a:effectLst/>
                <a:latin typeface="Calibri" panose="020F0502020204030204" pitchFamily="34" charset="0"/>
                <a:hlinkClick r:id="rId3"/>
              </a:rPr>
              <a:t>10 Strategies for Success with Digital Fundraising</a:t>
            </a:r>
            <a:endParaRPr lang="en-US"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90806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normAutofit/>
          </a:bodyPr>
          <a:lstStyle/>
          <a:p>
            <a:pPr marL="0" indent="0">
              <a:buNone/>
            </a:pPr>
            <a:r>
              <a:rPr lang="de-DE"/>
              <a:t>Goals &amp; </a:t>
            </a:r>
            <a:r>
              <a:rPr lang="de-DE" err="1"/>
              <a:t>Objectives</a:t>
            </a:r>
            <a:endParaRPr lang="de-DE"/>
          </a:p>
          <a:p>
            <a:r>
              <a:rPr lang="de-DE"/>
              <a:t>Learning Goals</a:t>
            </a:r>
          </a:p>
          <a:p>
            <a:pPr lvl="1"/>
            <a:r>
              <a:rPr lang="de-DE" err="1"/>
              <a:t>Learners</a:t>
            </a:r>
            <a:r>
              <a:rPr lang="de-DE"/>
              <a:t> </a:t>
            </a:r>
            <a:r>
              <a:rPr lang="de-DE" err="1"/>
              <a:t>understand</a:t>
            </a:r>
            <a:r>
              <a:rPr lang="de-DE"/>
              <a:t> </a:t>
            </a:r>
            <a:r>
              <a:rPr lang="de-DE" err="1"/>
              <a:t>the</a:t>
            </a:r>
            <a:r>
              <a:rPr lang="de-DE"/>
              <a:t> </a:t>
            </a:r>
            <a:r>
              <a:rPr lang="de-DE" err="1"/>
              <a:t>role</a:t>
            </a:r>
            <a:r>
              <a:rPr lang="de-DE"/>
              <a:t> </a:t>
            </a:r>
            <a:r>
              <a:rPr lang="de-DE" err="1"/>
              <a:t>of</a:t>
            </a:r>
            <a:r>
              <a:rPr lang="de-DE"/>
              <a:t> digital </a:t>
            </a:r>
            <a:r>
              <a:rPr lang="de-DE" err="1"/>
              <a:t>fundraising</a:t>
            </a:r>
            <a:r>
              <a:rPr lang="de-DE"/>
              <a:t> </a:t>
            </a:r>
            <a:r>
              <a:rPr lang="de-DE" err="1"/>
              <a:t>as</a:t>
            </a:r>
            <a:r>
              <a:rPr lang="de-DE"/>
              <a:t> a </a:t>
            </a:r>
            <a:r>
              <a:rPr lang="de-DE" err="1"/>
              <a:t>tool</a:t>
            </a:r>
            <a:r>
              <a:rPr lang="de-DE"/>
              <a:t> </a:t>
            </a:r>
            <a:r>
              <a:rPr lang="de-DE" err="1"/>
              <a:t>to</a:t>
            </a:r>
            <a:r>
              <a:rPr lang="de-DE"/>
              <a:t> support social </a:t>
            </a:r>
            <a:r>
              <a:rPr lang="de-DE" err="1"/>
              <a:t>businesses</a:t>
            </a:r>
            <a:r>
              <a:rPr lang="de-DE"/>
              <a:t> and </a:t>
            </a:r>
            <a:r>
              <a:rPr lang="de-DE" err="1"/>
              <a:t>startups</a:t>
            </a:r>
            <a:endParaRPr lang="de-DE"/>
          </a:p>
          <a:p>
            <a:r>
              <a:rPr lang="de-DE" err="1"/>
              <a:t>Instructional</a:t>
            </a:r>
            <a:r>
              <a:rPr lang="de-DE"/>
              <a:t> </a:t>
            </a:r>
            <a:r>
              <a:rPr lang="de-DE" err="1"/>
              <a:t>Objectives</a:t>
            </a:r>
            <a:endParaRPr lang="de-DE"/>
          </a:p>
          <a:p>
            <a:pPr lvl="1"/>
            <a:r>
              <a:rPr lang="de-DE" err="1"/>
              <a:t>Learners</a:t>
            </a:r>
            <a:r>
              <a:rPr lang="de-DE"/>
              <a:t> will </a:t>
            </a:r>
            <a:r>
              <a:rPr lang="de-DE" err="1"/>
              <a:t>be</a:t>
            </a:r>
            <a:r>
              <a:rPr lang="de-DE"/>
              <a:t> </a:t>
            </a:r>
            <a:r>
              <a:rPr lang="de-DE" err="1"/>
              <a:t>taught</a:t>
            </a:r>
            <a:r>
              <a:rPr lang="de-DE"/>
              <a:t> </a:t>
            </a:r>
            <a:r>
              <a:rPr lang="de-DE" err="1"/>
              <a:t>what</a:t>
            </a:r>
            <a:r>
              <a:rPr lang="de-DE"/>
              <a:t> digital </a:t>
            </a:r>
            <a:r>
              <a:rPr lang="de-DE" err="1"/>
              <a:t>financing</a:t>
            </a:r>
            <a:r>
              <a:rPr lang="de-DE"/>
              <a:t> </a:t>
            </a:r>
            <a:r>
              <a:rPr lang="de-DE" err="1"/>
              <a:t>is</a:t>
            </a:r>
            <a:r>
              <a:rPr lang="de-DE"/>
              <a:t>, </a:t>
            </a:r>
            <a:r>
              <a:rPr lang="de-DE" err="1"/>
              <a:t>why</a:t>
            </a:r>
            <a:r>
              <a:rPr lang="de-DE"/>
              <a:t> </a:t>
            </a:r>
            <a:r>
              <a:rPr lang="de-DE" err="1"/>
              <a:t>it</a:t>
            </a:r>
            <a:r>
              <a:rPr lang="de-DE"/>
              <a:t> </a:t>
            </a:r>
            <a:r>
              <a:rPr lang="de-DE" err="1"/>
              <a:t>is</a:t>
            </a:r>
            <a:r>
              <a:rPr lang="de-DE"/>
              <a:t> </a:t>
            </a:r>
            <a:r>
              <a:rPr lang="de-DE" err="1"/>
              <a:t>important</a:t>
            </a:r>
            <a:r>
              <a:rPr lang="de-DE"/>
              <a:t>, </a:t>
            </a:r>
            <a:r>
              <a:rPr lang="de-DE" err="1"/>
              <a:t>what</a:t>
            </a:r>
            <a:r>
              <a:rPr lang="de-DE"/>
              <a:t> </a:t>
            </a:r>
            <a:r>
              <a:rPr lang="de-DE" err="1"/>
              <a:t>options</a:t>
            </a:r>
            <a:r>
              <a:rPr lang="de-DE"/>
              <a:t> </a:t>
            </a:r>
            <a:r>
              <a:rPr lang="de-DE" err="1"/>
              <a:t>are</a:t>
            </a:r>
            <a:r>
              <a:rPr lang="de-DE"/>
              <a:t> </a:t>
            </a:r>
            <a:r>
              <a:rPr lang="de-DE" err="1"/>
              <a:t>available</a:t>
            </a:r>
            <a:r>
              <a:rPr lang="de-DE"/>
              <a:t>, and </a:t>
            </a:r>
            <a:r>
              <a:rPr lang="de-DE" err="1"/>
              <a:t>how</a:t>
            </a:r>
            <a:r>
              <a:rPr lang="de-DE"/>
              <a:t> </a:t>
            </a:r>
            <a:r>
              <a:rPr lang="de-DE" err="1"/>
              <a:t>to</a:t>
            </a:r>
            <a:r>
              <a:rPr lang="de-DE"/>
              <a:t> </a:t>
            </a:r>
            <a:r>
              <a:rPr lang="de-DE" err="1"/>
              <a:t>get</a:t>
            </a:r>
            <a:r>
              <a:rPr lang="de-DE"/>
              <a:t> </a:t>
            </a:r>
            <a:r>
              <a:rPr lang="de-DE" err="1"/>
              <a:t>started</a:t>
            </a:r>
            <a:endParaRPr lang="de-DE"/>
          </a:p>
          <a:p>
            <a:r>
              <a:rPr lang="de-DE"/>
              <a:t>Learning </a:t>
            </a:r>
            <a:r>
              <a:rPr lang="de-DE" err="1"/>
              <a:t>Objectives</a:t>
            </a:r>
            <a:endParaRPr lang="de-DE"/>
          </a:p>
          <a:p>
            <a:pPr lvl="1"/>
            <a:r>
              <a:rPr lang="de-DE" err="1"/>
              <a:t>Learners</a:t>
            </a:r>
            <a:r>
              <a:rPr lang="de-DE"/>
              <a:t> </a:t>
            </a:r>
            <a:r>
              <a:rPr lang="de-DE" err="1"/>
              <a:t>are</a:t>
            </a:r>
            <a:r>
              <a:rPr lang="de-DE"/>
              <a:t> </a:t>
            </a:r>
            <a:r>
              <a:rPr lang="de-DE" err="1"/>
              <a:t>able</a:t>
            </a:r>
            <a:r>
              <a:rPr lang="de-DE"/>
              <a:t> </a:t>
            </a:r>
            <a:r>
              <a:rPr lang="de-DE" err="1"/>
              <a:t>to</a:t>
            </a:r>
            <a:r>
              <a:rPr lang="de-DE"/>
              <a:t> </a:t>
            </a:r>
            <a:r>
              <a:rPr lang="de-DE" err="1"/>
              <a:t>identify</a:t>
            </a:r>
            <a:r>
              <a:rPr lang="de-DE"/>
              <a:t>, </a:t>
            </a:r>
            <a:r>
              <a:rPr lang="de-DE" err="1"/>
              <a:t>understand</a:t>
            </a:r>
            <a:r>
              <a:rPr lang="de-DE"/>
              <a:t> and </a:t>
            </a:r>
            <a:r>
              <a:rPr lang="de-DE" err="1"/>
              <a:t>puruse</a:t>
            </a:r>
            <a:r>
              <a:rPr lang="de-DE"/>
              <a:t> </a:t>
            </a:r>
            <a:r>
              <a:rPr lang="de-DE" err="1"/>
              <a:t>funding</a:t>
            </a:r>
            <a:r>
              <a:rPr lang="de-DE"/>
              <a:t> via digital </a:t>
            </a:r>
            <a:r>
              <a:rPr lang="de-DE" err="1"/>
              <a:t>means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lt-LT"/>
          </a:p>
        </p:txBody>
      </p:sp>
      <p:sp>
        <p:nvSpPr>
          <p:cNvPr id="2" name="Title 1"/>
          <p:cNvSpPr>
            <a:spLocks noGrp="1"/>
          </p:cNvSpPr>
          <p:nvPr>
            <p:ph type="title"/>
          </p:nvPr>
        </p:nvSpPr>
        <p:spPr/>
        <p:txBody>
          <a:bodyPr/>
          <a:lstStyle/>
          <a:p>
            <a:r>
              <a:rPr lang="de-DE"/>
              <a:t>Topic 3: Goals &amp; </a:t>
            </a:r>
            <a:r>
              <a:rPr lang="de-DE" err="1"/>
              <a:t>Objectives</a:t>
            </a:r>
            <a:endParaRPr lang="lt-LT"/>
          </a:p>
        </p:txBody>
      </p:sp>
    </p:spTree>
    <p:extLst>
      <p:ext uri="{BB962C8B-B14F-4D97-AF65-F5344CB8AC3E}">
        <p14:creationId xmlns:p14="http://schemas.microsoft.com/office/powerpoint/2010/main" val="2358037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0DB79F-D2A0-49F3-8C70-2D59D4186019}"/>
              </a:ext>
            </a:extLst>
          </p:cNvPr>
          <p:cNvSpPr>
            <a:spLocks noGrp="1"/>
          </p:cNvSpPr>
          <p:nvPr>
            <p:ph type="body" sz="half" idx="2"/>
          </p:nvPr>
        </p:nvSpPr>
        <p:spPr/>
        <p:txBody>
          <a:bodyPr/>
          <a:lstStyle/>
          <a:p>
            <a:pPr algn="l" rtl="0" fontAlgn="base"/>
            <a:r>
              <a:rPr lang="en-GB" b="0" i="0" u="none" strike="noStrike">
                <a:solidFill>
                  <a:srgbClr val="000000"/>
                </a:solidFill>
                <a:effectLst/>
                <a:latin typeface="Calibri" panose="020F0502020204030204" pitchFamily="34" charset="0"/>
              </a:rPr>
              <a:t>The Digital Fundraising Methodology contains three main steps: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1) Attract</a:t>
            </a:r>
            <a:endParaRPr lang="en-US"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2) Nurture</a:t>
            </a:r>
            <a:endParaRPr lang="en-US"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3) Convert</a:t>
            </a:r>
            <a:endParaRPr lang="en-US" b="0" i="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FBED36B9-D62B-483C-A989-CDAE7D66B55E}"/>
              </a:ext>
            </a:extLst>
          </p:cNvPr>
          <p:cNvSpPr>
            <a:spLocks noGrp="1"/>
          </p:cNvSpPr>
          <p:nvPr>
            <p:ph type="title"/>
          </p:nvPr>
        </p:nvSpPr>
        <p:spPr/>
        <p:txBody>
          <a:bodyPr/>
          <a:lstStyle/>
          <a:p>
            <a:r>
              <a:rPr lang="de-DE" err="1"/>
              <a:t>Methodology</a:t>
            </a:r>
            <a:endParaRPr lang="de-DE"/>
          </a:p>
        </p:txBody>
      </p:sp>
      <p:pic>
        <p:nvPicPr>
          <p:cNvPr id="1026" name="Picture 2">
            <a:extLst>
              <a:ext uri="{FF2B5EF4-FFF2-40B4-BE49-F238E27FC236}">
                <a16:creationId xmlns:a16="http://schemas.microsoft.com/office/drawing/2014/main" id="{A1E37883-263E-4FA1-8197-AE77D08CE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348" y="3681436"/>
            <a:ext cx="3479740" cy="196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D7DB91FD-F28B-4B68-88B7-68B8F98BAF5F}"/>
              </a:ext>
            </a:extLst>
          </p:cNvPr>
          <p:cNvSpPr txBox="1"/>
          <p:nvPr/>
        </p:nvSpPr>
        <p:spPr>
          <a:xfrm>
            <a:off x="10183091" y="6473536"/>
            <a:ext cx="2130136" cy="276999"/>
          </a:xfrm>
          <a:prstGeom prst="rect">
            <a:avLst/>
          </a:prstGeom>
          <a:noFill/>
        </p:spPr>
        <p:txBody>
          <a:bodyPr wrap="square" rtlCol="0">
            <a:spAutoFit/>
          </a:bodyPr>
          <a:lstStyle/>
          <a:p>
            <a:r>
              <a:rPr lang="de-DE" sz="1200"/>
              <a:t>Source: </a:t>
            </a:r>
            <a:r>
              <a:rPr lang="de-DE" sz="1200" err="1"/>
              <a:t>CauseVox</a:t>
            </a:r>
            <a:endParaRPr lang="de-DE" sz="1200"/>
          </a:p>
        </p:txBody>
      </p:sp>
    </p:spTree>
    <p:extLst>
      <p:ext uri="{BB962C8B-B14F-4D97-AF65-F5344CB8AC3E}">
        <p14:creationId xmlns:p14="http://schemas.microsoft.com/office/powerpoint/2010/main" val="552238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B364D71-FD01-4D60-8CD3-024A8250BE56}"/>
              </a:ext>
            </a:extLst>
          </p:cNvPr>
          <p:cNvSpPr>
            <a:spLocks noGrp="1"/>
          </p:cNvSpPr>
          <p:nvPr>
            <p:ph type="body" sz="half" idx="2"/>
          </p:nvPr>
        </p:nvSpPr>
        <p:spPr/>
        <p:txBody>
          <a:bodyPr/>
          <a:lstStyle/>
          <a:p>
            <a:pPr algn="l" rtl="0" fontAlgn="base"/>
            <a:r>
              <a:rPr lang="en-GB" b="0" i="0" u="none" strike="noStrike">
                <a:solidFill>
                  <a:srgbClr val="000000"/>
                </a:solidFill>
                <a:effectLst/>
                <a:latin typeface="Calibri" panose="020F0502020204030204" pitchFamily="34" charset="0"/>
              </a:rPr>
              <a:t>Benefits of Digital Fundraising Methodology</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Improve Retention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Reduce Workload</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Increase Acquisition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Enhance Adaptability</a:t>
            </a:r>
            <a:endParaRPr lang="en-US" b="0" i="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03C70833-5915-484A-AD8B-D2FA41C60F1E}"/>
              </a:ext>
            </a:extLst>
          </p:cNvPr>
          <p:cNvSpPr>
            <a:spLocks noGrp="1"/>
          </p:cNvSpPr>
          <p:nvPr>
            <p:ph type="title"/>
          </p:nvPr>
        </p:nvSpPr>
        <p:spPr/>
        <p:txBody>
          <a:bodyPr/>
          <a:lstStyle/>
          <a:p>
            <a:r>
              <a:rPr lang="de-DE"/>
              <a:t>Benefits </a:t>
            </a:r>
            <a:r>
              <a:rPr lang="de-DE" err="1"/>
              <a:t>of</a:t>
            </a:r>
            <a:r>
              <a:rPr lang="de-DE"/>
              <a:t> Digital Fundraising</a:t>
            </a:r>
          </a:p>
        </p:txBody>
      </p:sp>
      <p:sp>
        <p:nvSpPr>
          <p:cNvPr id="4" name="Textfeld 3">
            <a:extLst>
              <a:ext uri="{FF2B5EF4-FFF2-40B4-BE49-F238E27FC236}">
                <a16:creationId xmlns:a16="http://schemas.microsoft.com/office/drawing/2014/main" id="{2C9C1D9A-0313-4998-BC84-55AE70D96E36}"/>
              </a:ext>
            </a:extLst>
          </p:cNvPr>
          <p:cNvSpPr txBox="1"/>
          <p:nvPr/>
        </p:nvSpPr>
        <p:spPr>
          <a:xfrm>
            <a:off x="8125691" y="3792682"/>
            <a:ext cx="3470564" cy="1200329"/>
          </a:xfrm>
          <a:prstGeom prst="rect">
            <a:avLst/>
          </a:prstGeom>
          <a:noFill/>
        </p:spPr>
        <p:txBody>
          <a:bodyPr wrap="square" rtlCol="0">
            <a:spAutoFit/>
          </a:bodyPr>
          <a:lstStyle/>
          <a:p>
            <a:r>
              <a:rPr lang="de-DE"/>
              <a:t>READ (Chapter 3: Benefits </a:t>
            </a:r>
            <a:r>
              <a:rPr lang="de-DE" err="1"/>
              <a:t>of</a:t>
            </a:r>
            <a:r>
              <a:rPr lang="de-DE"/>
              <a:t> </a:t>
            </a:r>
            <a:r>
              <a:rPr lang="de-DE" err="1"/>
              <a:t>using</a:t>
            </a:r>
            <a:r>
              <a:rPr lang="de-DE"/>
              <a:t> </a:t>
            </a:r>
            <a:r>
              <a:rPr lang="de-DE" err="1"/>
              <a:t>technology</a:t>
            </a:r>
            <a:r>
              <a:rPr lang="de-DE"/>
              <a:t> </a:t>
            </a:r>
            <a:r>
              <a:rPr lang="de-DE" err="1"/>
              <a:t>for</a:t>
            </a:r>
            <a:r>
              <a:rPr lang="de-DE"/>
              <a:t> </a:t>
            </a:r>
            <a:r>
              <a:rPr lang="de-DE" err="1"/>
              <a:t>fundraising</a:t>
            </a:r>
            <a:r>
              <a:rPr lang="de-DE"/>
              <a:t>)</a:t>
            </a:r>
          </a:p>
          <a:p>
            <a:r>
              <a:rPr lang="en-US">
                <a:hlinkClick r:id="rId2"/>
              </a:rPr>
              <a:t>ECNL Comparative research on digital fundraising 2021 FINAL.pdf</a:t>
            </a:r>
            <a:endParaRPr lang="de-DE"/>
          </a:p>
        </p:txBody>
      </p:sp>
    </p:spTree>
    <p:extLst>
      <p:ext uri="{BB962C8B-B14F-4D97-AF65-F5344CB8AC3E}">
        <p14:creationId xmlns:p14="http://schemas.microsoft.com/office/powerpoint/2010/main" val="71182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FABAB-3E1C-47A5-AD67-0B2CCC0420EC}"/>
              </a:ext>
            </a:extLst>
          </p:cNvPr>
          <p:cNvSpPr>
            <a:spLocks noGrp="1"/>
          </p:cNvSpPr>
          <p:nvPr>
            <p:ph type="title"/>
          </p:nvPr>
        </p:nvSpPr>
        <p:spPr/>
        <p:txBody>
          <a:bodyPr/>
          <a:lstStyle/>
          <a:p>
            <a:r>
              <a:rPr lang="de-DE"/>
              <a:t>Topic 1: Goals &amp; </a:t>
            </a:r>
            <a:r>
              <a:rPr lang="de-DE" err="1"/>
              <a:t>Objectives</a:t>
            </a:r>
            <a:endParaRPr lang="de-DE"/>
          </a:p>
        </p:txBody>
      </p:sp>
      <p:sp>
        <p:nvSpPr>
          <p:cNvPr id="3" name="Inhaltsplatzhalter 2">
            <a:extLst>
              <a:ext uri="{FF2B5EF4-FFF2-40B4-BE49-F238E27FC236}">
                <a16:creationId xmlns:a16="http://schemas.microsoft.com/office/drawing/2014/main" id="{414F3B39-497E-4DDB-8895-547DDC939826}"/>
              </a:ext>
            </a:extLst>
          </p:cNvPr>
          <p:cNvSpPr>
            <a:spLocks noGrp="1"/>
          </p:cNvSpPr>
          <p:nvPr>
            <p:ph idx="1"/>
          </p:nvPr>
        </p:nvSpPr>
        <p:spPr/>
        <p:txBody>
          <a:bodyPr/>
          <a:lstStyle/>
          <a:p>
            <a:r>
              <a:rPr lang="de-DE"/>
              <a:t>Learning Goal</a:t>
            </a:r>
          </a:p>
          <a:p>
            <a:pPr lvl="1"/>
            <a:r>
              <a:rPr lang="en-GB" sz="2400"/>
              <a:t>Learners understand the purpose of and how to develop a financial strategy </a:t>
            </a:r>
            <a:r>
              <a:rPr lang="en-GB"/>
              <a:t>and basic guidelines for</a:t>
            </a:r>
            <a:r>
              <a:rPr lang="en-GB" sz="2400"/>
              <a:t> spending an initial investment</a:t>
            </a:r>
          </a:p>
          <a:p>
            <a:r>
              <a:rPr lang="de-DE" err="1"/>
              <a:t>Instructional</a:t>
            </a:r>
            <a:r>
              <a:rPr lang="de-DE"/>
              <a:t> </a:t>
            </a:r>
            <a:r>
              <a:rPr lang="de-DE" err="1"/>
              <a:t>Objectives</a:t>
            </a:r>
            <a:endParaRPr lang="de-DE"/>
          </a:p>
          <a:p>
            <a:pPr lvl="1"/>
            <a:r>
              <a:rPr lang="de-DE" err="1"/>
              <a:t>Learners</a:t>
            </a:r>
            <a:r>
              <a:rPr lang="de-DE"/>
              <a:t> will </a:t>
            </a:r>
            <a:r>
              <a:rPr lang="de-DE" err="1"/>
              <a:t>be</a:t>
            </a:r>
            <a:r>
              <a:rPr lang="de-DE"/>
              <a:t> </a:t>
            </a:r>
            <a:r>
              <a:rPr lang="de-DE" err="1"/>
              <a:t>taught</a:t>
            </a:r>
            <a:r>
              <a:rPr lang="de-DE"/>
              <a:t> </a:t>
            </a:r>
            <a:r>
              <a:rPr lang="de-DE" err="1"/>
              <a:t>what</a:t>
            </a:r>
            <a:r>
              <a:rPr lang="de-DE"/>
              <a:t> </a:t>
            </a:r>
            <a:r>
              <a:rPr lang="de-DE" err="1"/>
              <a:t>it</a:t>
            </a:r>
            <a:r>
              <a:rPr lang="de-DE"/>
              <a:t> </a:t>
            </a:r>
            <a:r>
              <a:rPr lang="de-DE" err="1"/>
              <a:t>means</a:t>
            </a:r>
            <a:r>
              <a:rPr lang="de-DE"/>
              <a:t> </a:t>
            </a:r>
            <a:r>
              <a:rPr lang="de-DE" err="1"/>
              <a:t>to</a:t>
            </a:r>
            <a:r>
              <a:rPr lang="de-DE"/>
              <a:t> </a:t>
            </a:r>
            <a:r>
              <a:rPr lang="de-DE" err="1"/>
              <a:t>invest</a:t>
            </a:r>
            <a:r>
              <a:rPr lang="de-DE"/>
              <a:t> in </a:t>
            </a:r>
            <a:r>
              <a:rPr lang="de-DE" err="1"/>
              <a:t>their</a:t>
            </a:r>
            <a:r>
              <a:rPr lang="de-DE"/>
              <a:t> own </a:t>
            </a:r>
            <a:r>
              <a:rPr lang="de-DE" err="1"/>
              <a:t>startup</a:t>
            </a:r>
            <a:r>
              <a:rPr lang="de-DE"/>
              <a:t> (</a:t>
            </a:r>
            <a:r>
              <a:rPr lang="de-DE" err="1"/>
              <a:t>or</a:t>
            </a:r>
            <a:r>
              <a:rPr lang="de-DE"/>
              <a:t> non-profit) and </a:t>
            </a:r>
            <a:r>
              <a:rPr lang="de-DE" err="1"/>
              <a:t>the</a:t>
            </a:r>
            <a:r>
              <a:rPr lang="de-DE"/>
              <a:t> </a:t>
            </a:r>
            <a:r>
              <a:rPr lang="de-DE" err="1"/>
              <a:t>basics</a:t>
            </a:r>
            <a:r>
              <a:rPr lang="de-DE"/>
              <a:t> </a:t>
            </a:r>
            <a:r>
              <a:rPr lang="de-DE" err="1"/>
              <a:t>of</a:t>
            </a:r>
            <a:r>
              <a:rPr lang="de-DE"/>
              <a:t> </a:t>
            </a:r>
            <a:r>
              <a:rPr lang="de-DE" err="1"/>
              <a:t>creating</a:t>
            </a:r>
            <a:r>
              <a:rPr lang="de-DE"/>
              <a:t> a </a:t>
            </a:r>
            <a:r>
              <a:rPr lang="de-DE" err="1"/>
              <a:t>financial</a:t>
            </a:r>
            <a:r>
              <a:rPr lang="de-DE"/>
              <a:t> </a:t>
            </a:r>
            <a:r>
              <a:rPr lang="de-DE" err="1"/>
              <a:t>strategy</a:t>
            </a:r>
            <a:r>
              <a:rPr lang="de-DE"/>
              <a:t> </a:t>
            </a:r>
          </a:p>
          <a:p>
            <a:r>
              <a:rPr lang="de-DE"/>
              <a:t>Learning </a:t>
            </a:r>
            <a:r>
              <a:rPr lang="de-DE" err="1"/>
              <a:t>Objectives</a:t>
            </a:r>
            <a:endParaRPr lang="de-DE"/>
          </a:p>
          <a:p>
            <a:pPr lvl="1"/>
            <a:r>
              <a:rPr lang="de-DE" err="1"/>
              <a:t>Learners</a:t>
            </a:r>
            <a:r>
              <a:rPr lang="de-DE"/>
              <a:t> will </a:t>
            </a:r>
            <a:r>
              <a:rPr lang="de-DE" err="1"/>
              <a:t>be</a:t>
            </a:r>
            <a:r>
              <a:rPr lang="de-DE"/>
              <a:t> </a:t>
            </a:r>
            <a:r>
              <a:rPr lang="de-DE" err="1"/>
              <a:t>able</a:t>
            </a:r>
            <a:r>
              <a:rPr lang="de-DE"/>
              <a:t> </a:t>
            </a:r>
            <a:r>
              <a:rPr lang="de-DE" err="1"/>
              <a:t>to</a:t>
            </a:r>
            <a:r>
              <a:rPr lang="de-DE"/>
              <a:t> </a:t>
            </a:r>
            <a:r>
              <a:rPr lang="de-DE" err="1"/>
              <a:t>identify</a:t>
            </a:r>
            <a:r>
              <a:rPr lang="de-DE"/>
              <a:t> </a:t>
            </a:r>
            <a:r>
              <a:rPr lang="de-DE" err="1"/>
              <a:t>key</a:t>
            </a:r>
            <a:r>
              <a:rPr lang="de-DE"/>
              <a:t> </a:t>
            </a:r>
            <a:r>
              <a:rPr lang="de-DE" err="1"/>
              <a:t>areas</a:t>
            </a:r>
            <a:r>
              <a:rPr lang="de-DE"/>
              <a:t> </a:t>
            </a:r>
            <a:r>
              <a:rPr lang="de-DE" err="1"/>
              <a:t>for</a:t>
            </a:r>
            <a:r>
              <a:rPr lang="de-DE"/>
              <a:t> </a:t>
            </a:r>
            <a:r>
              <a:rPr lang="de-DE" err="1"/>
              <a:t>investment</a:t>
            </a:r>
            <a:r>
              <a:rPr lang="de-DE"/>
              <a:t> in </a:t>
            </a:r>
            <a:r>
              <a:rPr lang="de-DE" err="1"/>
              <a:t>starting</a:t>
            </a:r>
            <a:r>
              <a:rPr lang="de-DE"/>
              <a:t> </a:t>
            </a:r>
            <a:r>
              <a:rPr lang="de-DE" err="1"/>
              <a:t>up</a:t>
            </a:r>
            <a:r>
              <a:rPr lang="de-DE"/>
              <a:t> a </a:t>
            </a:r>
            <a:r>
              <a:rPr lang="de-DE" err="1"/>
              <a:t>business</a:t>
            </a:r>
            <a:r>
              <a:rPr lang="de-DE"/>
              <a:t> </a:t>
            </a:r>
            <a:r>
              <a:rPr lang="de-DE" err="1"/>
              <a:t>or</a:t>
            </a:r>
            <a:r>
              <a:rPr lang="de-DE"/>
              <a:t> non-profit</a:t>
            </a:r>
          </a:p>
          <a:p>
            <a:pPr lvl="1"/>
            <a:r>
              <a:rPr lang="de-DE" err="1"/>
              <a:t>Learners</a:t>
            </a:r>
            <a:r>
              <a:rPr lang="de-DE"/>
              <a:t> will </a:t>
            </a:r>
            <a:r>
              <a:rPr lang="de-DE" err="1"/>
              <a:t>be</a:t>
            </a:r>
            <a:r>
              <a:rPr lang="de-DE"/>
              <a:t> </a:t>
            </a:r>
            <a:r>
              <a:rPr lang="de-DE" err="1"/>
              <a:t>able</a:t>
            </a:r>
            <a:r>
              <a:rPr lang="de-DE"/>
              <a:t> </a:t>
            </a:r>
            <a:r>
              <a:rPr lang="de-DE" err="1"/>
              <a:t>to</a:t>
            </a:r>
            <a:r>
              <a:rPr lang="de-DE"/>
              <a:t> </a:t>
            </a:r>
            <a:r>
              <a:rPr lang="de-DE" err="1"/>
              <a:t>use</a:t>
            </a:r>
            <a:r>
              <a:rPr lang="de-DE"/>
              <a:t> online </a:t>
            </a:r>
            <a:r>
              <a:rPr lang="de-DE" err="1"/>
              <a:t>tools</a:t>
            </a:r>
            <a:r>
              <a:rPr lang="de-DE"/>
              <a:t> </a:t>
            </a:r>
            <a:r>
              <a:rPr lang="de-DE" err="1"/>
              <a:t>to</a:t>
            </a:r>
            <a:r>
              <a:rPr lang="de-DE"/>
              <a:t> </a:t>
            </a:r>
            <a:r>
              <a:rPr lang="de-DE" err="1"/>
              <a:t>create</a:t>
            </a:r>
            <a:r>
              <a:rPr lang="de-DE"/>
              <a:t> a </a:t>
            </a:r>
            <a:r>
              <a:rPr lang="de-DE" err="1"/>
              <a:t>financial</a:t>
            </a:r>
            <a:r>
              <a:rPr lang="de-DE"/>
              <a:t> plan</a:t>
            </a:r>
          </a:p>
        </p:txBody>
      </p:sp>
    </p:spTree>
    <p:extLst>
      <p:ext uri="{BB962C8B-B14F-4D97-AF65-F5344CB8AC3E}">
        <p14:creationId xmlns:p14="http://schemas.microsoft.com/office/powerpoint/2010/main" val="3686153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5EE87B7-0703-4916-AFDC-921D9AA8887D}"/>
              </a:ext>
            </a:extLst>
          </p:cNvPr>
          <p:cNvSpPr>
            <a:spLocks noGrp="1"/>
          </p:cNvSpPr>
          <p:nvPr>
            <p:ph type="body" sz="half" idx="2"/>
          </p:nvPr>
        </p:nvSpPr>
        <p:spPr>
          <a:xfrm>
            <a:off x="358219" y="1875933"/>
            <a:ext cx="8318190" cy="4703975"/>
          </a:xfrm>
        </p:spPr>
        <p:txBody>
          <a:bodyPr/>
          <a:lstStyle/>
          <a:p>
            <a:pPr marL="457200" indent="-457200">
              <a:buFont typeface="Arial" panose="020B0604020202020204" pitchFamily="34" charset="0"/>
              <a:buChar char="•"/>
            </a:pPr>
            <a:r>
              <a:rPr lang="de-DE"/>
              <a:t>Homepage/</a:t>
            </a:r>
            <a:r>
              <a:rPr lang="de-DE" err="1"/>
              <a:t>website</a:t>
            </a:r>
            <a:r>
              <a:rPr lang="de-DE"/>
              <a:t> – </a:t>
            </a:r>
            <a:r>
              <a:rPr lang="de-DE">
                <a:hlinkClick r:id="rId3"/>
              </a:rPr>
              <a:t>Salvation </a:t>
            </a:r>
            <a:r>
              <a:rPr lang="de-DE" err="1">
                <a:hlinkClick r:id="rId3"/>
              </a:rPr>
              <a:t>Army</a:t>
            </a:r>
            <a:endParaRPr lang="de-DE"/>
          </a:p>
          <a:p>
            <a:pPr marL="457200" indent="-457200">
              <a:buFont typeface="Arial" panose="020B0604020202020204" pitchFamily="34" charset="0"/>
              <a:buChar char="•"/>
            </a:pPr>
            <a:r>
              <a:rPr lang="de-DE"/>
              <a:t>Crowdfunding – </a:t>
            </a:r>
            <a:r>
              <a:rPr lang="de-DE" err="1">
                <a:hlinkClick r:id="rId4"/>
              </a:rPr>
              <a:t>best</a:t>
            </a:r>
            <a:r>
              <a:rPr lang="de-DE">
                <a:hlinkClick r:id="rId4"/>
              </a:rPr>
              <a:t> </a:t>
            </a:r>
            <a:r>
              <a:rPr lang="de-DE" err="1">
                <a:hlinkClick r:id="rId4"/>
              </a:rPr>
              <a:t>platforms</a:t>
            </a:r>
            <a:r>
              <a:rPr lang="de-DE">
                <a:hlinkClick r:id="rId4"/>
              </a:rPr>
              <a:t> </a:t>
            </a:r>
            <a:r>
              <a:rPr lang="de-DE" err="1">
                <a:hlinkClick r:id="rId4"/>
              </a:rPr>
              <a:t>of</a:t>
            </a:r>
            <a:r>
              <a:rPr lang="de-DE">
                <a:hlinkClick r:id="rId4"/>
              </a:rPr>
              <a:t> 2022</a:t>
            </a:r>
            <a:endParaRPr lang="de-DE"/>
          </a:p>
          <a:p>
            <a:pPr marL="457200" indent="-457200">
              <a:buFont typeface="Arial" panose="020B0604020202020204" pitchFamily="34" charset="0"/>
              <a:buChar char="•"/>
            </a:pPr>
            <a:r>
              <a:rPr lang="de-DE"/>
              <a:t>Online </a:t>
            </a:r>
            <a:r>
              <a:rPr lang="de-DE" err="1"/>
              <a:t>fundraising</a:t>
            </a:r>
            <a:r>
              <a:rPr lang="de-DE"/>
              <a:t> – </a:t>
            </a:r>
            <a:r>
              <a:rPr lang="de-DE" err="1"/>
              <a:t>use</a:t>
            </a:r>
            <a:r>
              <a:rPr lang="de-DE"/>
              <a:t> a </a:t>
            </a:r>
            <a:r>
              <a:rPr lang="de-DE" err="1"/>
              <a:t>service</a:t>
            </a:r>
            <a:r>
              <a:rPr lang="de-DE"/>
              <a:t> like </a:t>
            </a:r>
            <a:r>
              <a:rPr lang="de-DE" err="1">
                <a:hlinkClick r:id="rId5"/>
              </a:rPr>
              <a:t>JustGiving</a:t>
            </a:r>
            <a:endParaRPr lang="de-DE"/>
          </a:p>
          <a:p>
            <a:pPr marL="457200" indent="-457200">
              <a:buFont typeface="Arial" panose="020B0604020202020204" pitchFamily="34" charset="0"/>
              <a:buChar char="•"/>
            </a:pPr>
            <a:r>
              <a:rPr lang="de-DE" err="1"/>
              <a:t>Social</a:t>
            </a:r>
            <a:r>
              <a:rPr lang="de-DE"/>
              <a:t> </a:t>
            </a:r>
            <a:r>
              <a:rPr lang="de-DE" err="1"/>
              <a:t>media</a:t>
            </a:r>
            <a:r>
              <a:rPr lang="de-DE"/>
              <a:t> – </a:t>
            </a:r>
            <a:r>
              <a:rPr lang="de-DE" err="1">
                <a:hlinkClick r:id="rId6"/>
              </a:rPr>
              <a:t>facebook</a:t>
            </a:r>
            <a:r>
              <a:rPr lang="de-DE"/>
              <a:t>, </a:t>
            </a:r>
            <a:r>
              <a:rPr lang="de-DE" err="1">
                <a:hlinkClick r:id="rId7"/>
              </a:rPr>
              <a:t>instagram</a:t>
            </a:r>
            <a:r>
              <a:rPr lang="de-DE"/>
              <a:t>, etc.</a:t>
            </a:r>
          </a:p>
          <a:p>
            <a:pPr marL="457200" indent="-457200">
              <a:buFont typeface="Arial" panose="020B0604020202020204" pitchFamily="34" charset="0"/>
              <a:buChar char="•"/>
            </a:pPr>
            <a:r>
              <a:rPr lang="de-DE"/>
              <a:t>Text </a:t>
            </a:r>
            <a:r>
              <a:rPr lang="de-DE" err="1"/>
              <a:t>donations</a:t>
            </a:r>
            <a:r>
              <a:rPr lang="de-DE"/>
              <a:t> – </a:t>
            </a:r>
            <a:r>
              <a:rPr lang="de-DE">
                <a:hlinkClick r:id="rId8"/>
              </a:rPr>
              <a:t>Whole </a:t>
            </a:r>
            <a:r>
              <a:rPr lang="de-DE" err="1">
                <a:hlinkClick r:id="rId8"/>
              </a:rPr>
              <a:t>Whale</a:t>
            </a:r>
            <a:r>
              <a:rPr lang="de-DE">
                <a:hlinkClick r:id="rId8"/>
              </a:rPr>
              <a:t> </a:t>
            </a:r>
            <a:r>
              <a:rPr lang="de-DE"/>
              <a:t>(top in 2022)</a:t>
            </a:r>
          </a:p>
          <a:p>
            <a:pPr marL="457200" indent="-457200">
              <a:buFont typeface="Arial" panose="020B0604020202020204" pitchFamily="34" charset="0"/>
              <a:buChar char="•"/>
            </a:pPr>
            <a:r>
              <a:rPr lang="de-DE"/>
              <a:t>Online </a:t>
            </a:r>
            <a:r>
              <a:rPr lang="de-DE" err="1"/>
              <a:t>gaming</a:t>
            </a:r>
            <a:r>
              <a:rPr lang="de-DE"/>
              <a:t> – </a:t>
            </a:r>
            <a:r>
              <a:rPr lang="de-DE" err="1">
                <a:hlinkClick r:id="rId9"/>
              </a:rPr>
              <a:t>what</a:t>
            </a:r>
            <a:r>
              <a:rPr lang="de-DE">
                <a:hlinkClick r:id="rId9"/>
              </a:rPr>
              <a:t> </a:t>
            </a:r>
            <a:r>
              <a:rPr lang="de-DE" err="1">
                <a:hlinkClick r:id="rId9"/>
              </a:rPr>
              <a:t>it‘s</a:t>
            </a:r>
            <a:r>
              <a:rPr lang="de-DE">
                <a:hlinkClick r:id="rId9"/>
              </a:rPr>
              <a:t> all </a:t>
            </a:r>
            <a:r>
              <a:rPr lang="de-DE" err="1">
                <a:hlinkClick r:id="rId9"/>
              </a:rPr>
              <a:t>about</a:t>
            </a:r>
            <a:endParaRPr lang="de-DE"/>
          </a:p>
          <a:p>
            <a:pPr marL="457200" indent="-457200">
              <a:buFont typeface="Arial" panose="020B0604020202020204" pitchFamily="34" charset="0"/>
              <a:buChar char="•"/>
            </a:pPr>
            <a:r>
              <a:rPr lang="de-DE"/>
              <a:t>Email – </a:t>
            </a:r>
            <a:r>
              <a:rPr lang="de-DE">
                <a:hlinkClick r:id="rId10"/>
              </a:rPr>
              <a:t>9 </a:t>
            </a:r>
            <a:r>
              <a:rPr lang="de-DE" err="1">
                <a:hlinkClick r:id="rId10"/>
              </a:rPr>
              <a:t>tips</a:t>
            </a:r>
            <a:r>
              <a:rPr lang="de-DE">
                <a:hlinkClick r:id="rId10"/>
              </a:rPr>
              <a:t> </a:t>
            </a:r>
            <a:r>
              <a:rPr lang="de-DE" err="1">
                <a:hlinkClick r:id="rId10"/>
              </a:rPr>
              <a:t>for</a:t>
            </a:r>
            <a:r>
              <a:rPr lang="de-DE">
                <a:hlinkClick r:id="rId10"/>
              </a:rPr>
              <a:t> </a:t>
            </a:r>
            <a:r>
              <a:rPr lang="de-DE" err="1">
                <a:hlinkClick r:id="rId10"/>
              </a:rPr>
              <a:t>success</a:t>
            </a:r>
            <a:endParaRPr lang="de-DE"/>
          </a:p>
        </p:txBody>
      </p:sp>
      <p:sp>
        <p:nvSpPr>
          <p:cNvPr id="3" name="Titel 2">
            <a:extLst>
              <a:ext uri="{FF2B5EF4-FFF2-40B4-BE49-F238E27FC236}">
                <a16:creationId xmlns:a16="http://schemas.microsoft.com/office/drawing/2014/main" id="{A7202516-0FF8-42A8-9B1E-91D4674FC8D9}"/>
              </a:ext>
            </a:extLst>
          </p:cNvPr>
          <p:cNvSpPr>
            <a:spLocks noGrp="1"/>
          </p:cNvSpPr>
          <p:nvPr>
            <p:ph type="title"/>
          </p:nvPr>
        </p:nvSpPr>
        <p:spPr/>
        <p:txBody>
          <a:bodyPr/>
          <a:lstStyle/>
          <a:p>
            <a:r>
              <a:rPr lang="de-DE" err="1"/>
              <a:t>Examples</a:t>
            </a:r>
            <a:r>
              <a:rPr lang="de-DE"/>
              <a:t> </a:t>
            </a:r>
            <a:r>
              <a:rPr lang="de-DE" err="1"/>
              <a:t>of</a:t>
            </a:r>
            <a:r>
              <a:rPr lang="de-DE"/>
              <a:t> Digital Fundraising</a:t>
            </a:r>
          </a:p>
        </p:txBody>
      </p:sp>
      <p:sp>
        <p:nvSpPr>
          <p:cNvPr id="7" name="Textfeld 6">
            <a:extLst>
              <a:ext uri="{FF2B5EF4-FFF2-40B4-BE49-F238E27FC236}">
                <a16:creationId xmlns:a16="http://schemas.microsoft.com/office/drawing/2014/main" id="{FCB9DDA9-1A08-4B91-AFC1-0CC9802F7FB1}"/>
              </a:ext>
            </a:extLst>
          </p:cNvPr>
          <p:cNvSpPr txBox="1"/>
          <p:nvPr/>
        </p:nvSpPr>
        <p:spPr>
          <a:xfrm>
            <a:off x="358219" y="6354375"/>
            <a:ext cx="7917873" cy="276999"/>
          </a:xfrm>
          <a:prstGeom prst="rect">
            <a:avLst/>
          </a:prstGeom>
          <a:noFill/>
        </p:spPr>
        <p:txBody>
          <a:bodyPr wrap="square" rtlCol="0">
            <a:spAutoFit/>
          </a:bodyPr>
          <a:lstStyle/>
          <a:p>
            <a:r>
              <a:rPr lang="de-DE" sz="1200"/>
              <a:t>List Source: </a:t>
            </a:r>
            <a:r>
              <a:rPr lang="en-US" sz="1200">
                <a:hlinkClick r:id="rId11"/>
              </a:rPr>
              <a:t>What is digital fundraising? | Synopsis (cultural-storytelling.eu)</a:t>
            </a:r>
            <a:endParaRPr lang="de-DE" sz="1200"/>
          </a:p>
        </p:txBody>
      </p:sp>
    </p:spTree>
    <p:extLst>
      <p:ext uri="{BB962C8B-B14F-4D97-AF65-F5344CB8AC3E}">
        <p14:creationId xmlns:p14="http://schemas.microsoft.com/office/powerpoint/2010/main" val="1346234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8A8C740-82AB-46E9-BC55-46FCD3C04259}"/>
              </a:ext>
            </a:extLst>
          </p:cNvPr>
          <p:cNvSpPr>
            <a:spLocks noGrp="1"/>
          </p:cNvSpPr>
          <p:nvPr>
            <p:ph type="body" sz="half" idx="2"/>
          </p:nvPr>
        </p:nvSpPr>
        <p:spPr/>
        <p:txBody>
          <a:bodyPr/>
          <a:lstStyle/>
          <a:p>
            <a:pPr algn="l" rtl="0" fontAlgn="base"/>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GB" b="0" i="0" u="none" strike="noStrike">
                <a:solidFill>
                  <a:srgbClr val="000000"/>
                </a:solidFill>
                <a:effectLst/>
                <a:latin typeface="Calibri" panose="020F0502020204030204" pitchFamily="34" charset="0"/>
              </a:rPr>
              <a:t>“ In 2021, the social sector mastered the art of resilience. We saw countless organizations </a:t>
            </a:r>
            <a:r>
              <a:rPr lang="en-GB" b="0" i="0" u="sng" strike="noStrike">
                <a:solidFill>
                  <a:srgbClr val="0563C1"/>
                </a:solidFill>
                <a:effectLst/>
                <a:latin typeface="Calibri" panose="020F0502020204030204" pitchFamily="34" charset="0"/>
                <a:hlinkClick r:id="rId2"/>
              </a:rPr>
              <a:t>craft donation experiences</a:t>
            </a:r>
            <a:r>
              <a:rPr lang="en-GB" b="0" i="0" u="none" strike="noStrike">
                <a:solidFill>
                  <a:srgbClr val="000000"/>
                </a:solidFill>
                <a:effectLst/>
                <a:latin typeface="Calibri" panose="020F0502020204030204" pitchFamily="34" charset="0"/>
              </a:rPr>
              <a:t> that not only sustained a year-plus pandemic but set new standards for fundraising excellence.”</a:t>
            </a:r>
          </a:p>
          <a:p>
            <a:pPr algn="r" rtl="0" fontAlgn="base"/>
            <a:r>
              <a:rPr lang="en-GB">
                <a:solidFill>
                  <a:srgbClr val="000000"/>
                </a:solidFill>
                <a:latin typeface="Calibri" panose="020F0502020204030204" pitchFamily="34" charset="0"/>
              </a:rPr>
              <a:t>-Elizabeth McDonough, Classy</a:t>
            </a:r>
            <a:endParaRPr lang="en-US" b="0" i="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61737AAF-50A3-4352-B1F7-E6832EDE7762}"/>
              </a:ext>
            </a:extLst>
          </p:cNvPr>
          <p:cNvSpPr>
            <a:spLocks noGrp="1"/>
          </p:cNvSpPr>
          <p:nvPr>
            <p:ph type="title"/>
          </p:nvPr>
        </p:nvSpPr>
        <p:spPr/>
        <p:txBody>
          <a:bodyPr/>
          <a:lstStyle/>
          <a:p>
            <a:r>
              <a:rPr lang="de-DE" err="1"/>
              <a:t>Did</a:t>
            </a:r>
            <a:r>
              <a:rPr lang="de-DE"/>
              <a:t> </a:t>
            </a:r>
            <a:r>
              <a:rPr lang="de-DE" err="1"/>
              <a:t>you</a:t>
            </a:r>
            <a:r>
              <a:rPr lang="de-DE"/>
              <a:t> </a:t>
            </a:r>
            <a:r>
              <a:rPr lang="de-DE" err="1"/>
              <a:t>know</a:t>
            </a:r>
            <a:r>
              <a:rPr lang="de-DE"/>
              <a:t>…</a:t>
            </a:r>
          </a:p>
        </p:txBody>
      </p:sp>
    </p:spTree>
    <p:extLst>
      <p:ext uri="{BB962C8B-B14F-4D97-AF65-F5344CB8AC3E}">
        <p14:creationId xmlns:p14="http://schemas.microsoft.com/office/powerpoint/2010/main" val="2605348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FE181A7-9C09-4871-BA1C-750BD24BA7BA}"/>
              </a:ext>
            </a:extLst>
          </p:cNvPr>
          <p:cNvSpPr>
            <a:spLocks noGrp="1"/>
          </p:cNvSpPr>
          <p:nvPr>
            <p:ph type="body" sz="half" idx="2"/>
          </p:nvPr>
        </p:nvSpPr>
        <p:spPr/>
        <p:txBody>
          <a:bodyPr/>
          <a:lstStyle/>
          <a:p>
            <a:pPr marL="514350" indent="-514350">
              <a:buFont typeface="+mj-lt"/>
              <a:buAutoNum type="arabicPeriod"/>
            </a:pPr>
            <a:r>
              <a:rPr lang="de-DE"/>
              <a:t>Flexible </a:t>
            </a:r>
            <a:r>
              <a:rPr lang="de-DE" err="1"/>
              <a:t>giving</a:t>
            </a:r>
            <a:r>
              <a:rPr lang="de-DE"/>
              <a:t> </a:t>
            </a:r>
            <a:r>
              <a:rPr lang="de-DE" err="1"/>
              <a:t>options</a:t>
            </a:r>
            <a:endParaRPr lang="de-DE"/>
          </a:p>
          <a:p>
            <a:pPr marL="514350" indent="-514350">
              <a:buFont typeface="+mj-lt"/>
              <a:buAutoNum type="arabicPeriod"/>
            </a:pPr>
            <a:r>
              <a:rPr lang="de-DE" err="1"/>
              <a:t>Personalized</a:t>
            </a:r>
            <a:r>
              <a:rPr lang="de-DE"/>
              <a:t> </a:t>
            </a:r>
            <a:r>
              <a:rPr lang="de-DE" err="1"/>
              <a:t>donor</a:t>
            </a:r>
            <a:r>
              <a:rPr lang="de-DE"/>
              <a:t> </a:t>
            </a:r>
            <a:r>
              <a:rPr lang="de-DE" err="1"/>
              <a:t>experiences</a:t>
            </a:r>
            <a:endParaRPr lang="de-DE"/>
          </a:p>
          <a:p>
            <a:pPr marL="514350" indent="-514350">
              <a:buFont typeface="+mj-lt"/>
              <a:buAutoNum type="arabicPeriod"/>
            </a:pPr>
            <a:r>
              <a:rPr lang="de-DE"/>
              <a:t>Tech-</a:t>
            </a:r>
            <a:r>
              <a:rPr lang="de-DE" err="1"/>
              <a:t>driven</a:t>
            </a:r>
            <a:r>
              <a:rPr lang="de-DE"/>
              <a:t> </a:t>
            </a:r>
            <a:r>
              <a:rPr lang="de-DE" err="1"/>
              <a:t>events</a:t>
            </a:r>
            <a:endParaRPr lang="de-DE"/>
          </a:p>
          <a:p>
            <a:pPr marL="514350" indent="-514350">
              <a:buFont typeface="+mj-lt"/>
              <a:buAutoNum type="arabicPeriod"/>
            </a:pPr>
            <a:r>
              <a:rPr lang="de-DE" err="1"/>
              <a:t>Evolved</a:t>
            </a:r>
            <a:r>
              <a:rPr lang="de-DE"/>
              <a:t> </a:t>
            </a:r>
            <a:r>
              <a:rPr lang="de-DE" err="1"/>
              <a:t>recurring</a:t>
            </a:r>
            <a:r>
              <a:rPr lang="de-DE"/>
              <a:t> </a:t>
            </a:r>
            <a:r>
              <a:rPr lang="de-DE" err="1"/>
              <a:t>giving</a:t>
            </a:r>
            <a:endParaRPr lang="de-DE"/>
          </a:p>
          <a:p>
            <a:pPr marL="514350" indent="-514350">
              <a:buFont typeface="+mj-lt"/>
              <a:buAutoNum type="arabicPeriod"/>
            </a:pPr>
            <a:r>
              <a:rPr lang="de-DE"/>
              <a:t>Community </a:t>
            </a:r>
            <a:r>
              <a:rPr lang="de-DE" err="1"/>
              <a:t>through</a:t>
            </a:r>
            <a:r>
              <a:rPr lang="de-DE"/>
              <a:t> </a:t>
            </a:r>
            <a:r>
              <a:rPr lang="de-DE" err="1"/>
              <a:t>workplace</a:t>
            </a:r>
            <a:r>
              <a:rPr lang="de-DE"/>
              <a:t> </a:t>
            </a:r>
            <a:r>
              <a:rPr lang="de-DE" err="1"/>
              <a:t>giving</a:t>
            </a:r>
            <a:endParaRPr lang="de-DE"/>
          </a:p>
          <a:p>
            <a:pPr marL="514350" indent="-514350">
              <a:buFont typeface="+mj-lt"/>
              <a:buAutoNum type="arabicPeriod"/>
            </a:pPr>
            <a:endParaRPr lang="de-DE"/>
          </a:p>
        </p:txBody>
      </p:sp>
      <p:sp>
        <p:nvSpPr>
          <p:cNvPr id="3" name="Titel 2">
            <a:extLst>
              <a:ext uri="{FF2B5EF4-FFF2-40B4-BE49-F238E27FC236}">
                <a16:creationId xmlns:a16="http://schemas.microsoft.com/office/drawing/2014/main" id="{AA30A6DC-A77A-4FD1-B0EB-671D056C0903}"/>
              </a:ext>
            </a:extLst>
          </p:cNvPr>
          <p:cNvSpPr>
            <a:spLocks noGrp="1"/>
          </p:cNvSpPr>
          <p:nvPr>
            <p:ph type="title"/>
          </p:nvPr>
        </p:nvSpPr>
        <p:spPr/>
        <p:txBody>
          <a:bodyPr/>
          <a:lstStyle/>
          <a:p>
            <a:r>
              <a:rPr lang="de-DE"/>
              <a:t>5 Fundraising Trends in 2022</a:t>
            </a:r>
          </a:p>
        </p:txBody>
      </p:sp>
      <p:sp>
        <p:nvSpPr>
          <p:cNvPr id="4" name="Textfeld 3">
            <a:extLst>
              <a:ext uri="{FF2B5EF4-FFF2-40B4-BE49-F238E27FC236}">
                <a16:creationId xmlns:a16="http://schemas.microsoft.com/office/drawing/2014/main" id="{397537BE-7550-4DFF-A165-722CBBCF52B8}"/>
              </a:ext>
            </a:extLst>
          </p:cNvPr>
          <p:cNvSpPr txBox="1"/>
          <p:nvPr/>
        </p:nvSpPr>
        <p:spPr>
          <a:xfrm>
            <a:off x="8142514" y="3715657"/>
            <a:ext cx="3483429" cy="1200329"/>
          </a:xfrm>
          <a:prstGeom prst="rect">
            <a:avLst/>
          </a:prstGeom>
          <a:noFill/>
        </p:spPr>
        <p:txBody>
          <a:bodyPr wrap="square" rtlCol="0">
            <a:spAutoFit/>
          </a:bodyPr>
          <a:lstStyle/>
          <a:p>
            <a:pPr algn="l" rtl="0" fontAlgn="base"/>
            <a:r>
              <a:rPr lang="en-GB" b="1" i="0" u="none" strike="noStrike">
                <a:solidFill>
                  <a:srgbClr val="000000"/>
                </a:solidFill>
                <a:effectLst/>
                <a:latin typeface="Calibri" panose="020F0502020204030204" pitchFamily="34" charset="0"/>
              </a:rPr>
              <a:t>Reading</a:t>
            </a:r>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GB" b="0" i="0" u="sng" strike="noStrike">
                <a:solidFill>
                  <a:srgbClr val="0563C1"/>
                </a:solidFill>
                <a:effectLst/>
                <a:latin typeface="Calibri" panose="020F0502020204030204" pitchFamily="34" charset="0"/>
                <a:hlinkClick r:id="rId3"/>
              </a:rPr>
              <a:t>https://learning.candid.org/resources/blog/five-fundraising-trends-to-capitalize-on-in-2022/</a:t>
            </a:r>
            <a:r>
              <a:rPr lang="en-GB" b="0" i="0" u="none" strike="noStrike">
                <a:solidFill>
                  <a:srgbClr val="000000"/>
                </a:solidFill>
                <a:effectLst/>
                <a:latin typeface="Calibri" panose="020F0502020204030204" pitchFamily="34" charset="0"/>
              </a:rPr>
              <a:t> </a:t>
            </a:r>
            <a:endParaRPr lang="de-DE"/>
          </a:p>
        </p:txBody>
      </p:sp>
    </p:spTree>
    <p:extLst>
      <p:ext uri="{BB962C8B-B14F-4D97-AF65-F5344CB8AC3E}">
        <p14:creationId xmlns:p14="http://schemas.microsoft.com/office/powerpoint/2010/main" val="2637525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D0A8586-CCB5-477A-852F-9DD1498C26A5}"/>
              </a:ext>
            </a:extLst>
          </p:cNvPr>
          <p:cNvSpPr>
            <a:spLocks noGrp="1"/>
          </p:cNvSpPr>
          <p:nvPr>
            <p:ph type="body" sz="half" idx="2"/>
          </p:nvPr>
        </p:nvSpPr>
        <p:spPr/>
        <p:txBody>
          <a:bodyPr>
            <a:normAutofit/>
          </a:bodyPr>
          <a:lstStyle/>
          <a:p>
            <a:pPr algn="l" rtl="0" fontAlgn="base"/>
            <a:r>
              <a:rPr lang="en-GB" b="0" i="0" u="none" strike="noStrike">
                <a:solidFill>
                  <a:srgbClr val="000000"/>
                </a:solidFill>
                <a:effectLst/>
                <a:latin typeface="Calibri" panose="020F0502020204030204" pitchFamily="34" charset="0"/>
              </a:rPr>
              <a:t>Flexible donation options include:</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Convenient digital wallets, like Google Pay and  </a:t>
            </a:r>
            <a:r>
              <a:rPr lang="en-GB" b="0" i="0" u="none" strike="noStrike" err="1">
                <a:solidFill>
                  <a:srgbClr val="000000"/>
                </a:solidFill>
                <a:effectLst/>
                <a:latin typeface="Calibri" panose="020F0502020204030204" pitchFamily="34" charset="0"/>
              </a:rPr>
              <a:t>ApplePay</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Cryptocurrency donations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Trusted payment apps, like PayPal and Venmo</a:t>
            </a:r>
          </a:p>
          <a:p>
            <a:pPr marL="457200" indent="-457200" algn="l" rtl="0" fontAlgn="base">
              <a:buFont typeface="Arial" panose="020B0604020202020204" pitchFamily="34" charset="0"/>
              <a:buChar char="•"/>
            </a:pPr>
            <a:endParaRPr lang="en-GB">
              <a:solidFill>
                <a:srgbClr val="000000"/>
              </a:solidFill>
              <a:latin typeface="Calibri" panose="020F0502020204030204" pitchFamily="34" charset="0"/>
            </a:endParaRPr>
          </a:p>
          <a:p>
            <a:pPr fontAlgn="base"/>
            <a:r>
              <a:rPr lang="en-GB" b="0" i="0" u="none" strike="noStrike">
                <a:solidFill>
                  <a:srgbClr val="000000"/>
                </a:solidFill>
                <a:effectLst/>
                <a:latin typeface="Calibri" panose="020F0502020204030204" pitchFamily="34" charset="0"/>
              </a:rPr>
              <a:t>There’s also growing enthusiasm around giving through QR codes, smartwatches, and wearables.</a:t>
            </a:r>
            <a:r>
              <a:rPr lang="en-GB" b="0" i="0">
                <a:solidFill>
                  <a:srgbClr val="000000"/>
                </a:solidFill>
                <a:effectLst/>
                <a:latin typeface="Calibri" panose="020F0502020204030204" pitchFamily="34" charset="0"/>
              </a:rPr>
              <a:t>​</a:t>
            </a:r>
          </a:p>
          <a:p>
            <a:pPr algn="l" rtl="0" fontAlgn="base"/>
            <a:endParaRPr lang="en-GB" b="0" i="0">
              <a:solidFill>
                <a:srgbClr val="000000"/>
              </a:solidFill>
              <a:effectLst/>
              <a:latin typeface="Arial" panose="020B0604020202020204" pitchFamily="34" charset="0"/>
            </a:endParaRPr>
          </a:p>
        </p:txBody>
      </p:sp>
      <p:sp>
        <p:nvSpPr>
          <p:cNvPr id="3" name="Titel 2">
            <a:extLst>
              <a:ext uri="{FF2B5EF4-FFF2-40B4-BE49-F238E27FC236}">
                <a16:creationId xmlns:a16="http://schemas.microsoft.com/office/drawing/2014/main" id="{2C4168F0-C16D-497C-9706-E008A7DAA323}"/>
              </a:ext>
            </a:extLst>
          </p:cNvPr>
          <p:cNvSpPr>
            <a:spLocks noGrp="1"/>
          </p:cNvSpPr>
          <p:nvPr>
            <p:ph type="title"/>
          </p:nvPr>
        </p:nvSpPr>
        <p:spPr/>
        <p:txBody>
          <a:bodyPr/>
          <a:lstStyle/>
          <a:p>
            <a:r>
              <a:rPr lang="de-DE"/>
              <a:t>Trend 1: Flexible </a:t>
            </a:r>
            <a:r>
              <a:rPr lang="de-DE" err="1"/>
              <a:t>Giving</a:t>
            </a:r>
            <a:r>
              <a:rPr lang="de-DE"/>
              <a:t> Options</a:t>
            </a:r>
          </a:p>
        </p:txBody>
      </p:sp>
      <p:sp>
        <p:nvSpPr>
          <p:cNvPr id="4" name="Textfeld 3">
            <a:extLst>
              <a:ext uri="{FF2B5EF4-FFF2-40B4-BE49-F238E27FC236}">
                <a16:creationId xmlns:a16="http://schemas.microsoft.com/office/drawing/2014/main" id="{E5BC73D0-C883-45E6-96BD-A21A4432209B}"/>
              </a:ext>
            </a:extLst>
          </p:cNvPr>
          <p:cNvSpPr txBox="1"/>
          <p:nvPr/>
        </p:nvSpPr>
        <p:spPr>
          <a:xfrm>
            <a:off x="8128000" y="3730171"/>
            <a:ext cx="3439886" cy="2031325"/>
          </a:xfrm>
          <a:prstGeom prst="rect">
            <a:avLst/>
          </a:prstGeom>
          <a:noFill/>
        </p:spPr>
        <p:txBody>
          <a:bodyPr wrap="square" rtlCol="0">
            <a:spAutoFit/>
          </a:bodyPr>
          <a:lstStyle/>
          <a:p>
            <a:r>
              <a:rPr lang="en-GB" b="0" i="0" u="none" strike="noStrike">
                <a:solidFill>
                  <a:srgbClr val="000000"/>
                </a:solidFill>
                <a:effectLst/>
                <a:latin typeface="Calibri" panose="020F0502020204030204" pitchFamily="34" charset="0"/>
              </a:rPr>
              <a:t>Data from </a:t>
            </a:r>
            <a:r>
              <a:rPr lang="en-GB" b="0" i="0" u="none" strike="noStrike" err="1">
                <a:solidFill>
                  <a:srgbClr val="000000"/>
                </a:solidFill>
                <a:effectLst/>
                <a:latin typeface="Calibri" panose="020F0502020204030204" pitchFamily="34" charset="0"/>
              </a:rPr>
              <a:t>Classy’s</a:t>
            </a:r>
            <a:r>
              <a:rPr lang="en-GB" b="0" i="0" u="none" strike="noStrike">
                <a:solidFill>
                  <a:srgbClr val="000000"/>
                </a:solidFill>
                <a:effectLst/>
                <a:latin typeface="Calibri" panose="020F0502020204030204" pitchFamily="34" charset="0"/>
              </a:rPr>
              <a:t> annual </a:t>
            </a:r>
            <a:r>
              <a:rPr lang="en-GB" b="0" i="0" u="sng" strike="noStrike">
                <a:solidFill>
                  <a:srgbClr val="0563C1"/>
                </a:solidFill>
                <a:effectLst/>
                <a:latin typeface="Calibri" panose="020F0502020204030204" pitchFamily="34" charset="0"/>
                <a:hlinkClick r:id="rId2"/>
              </a:rPr>
              <a:t>Why America Gives</a:t>
            </a:r>
            <a:r>
              <a:rPr lang="en-GB" b="0" i="0" u="none" strike="noStrike">
                <a:solidFill>
                  <a:srgbClr val="000000"/>
                </a:solidFill>
                <a:effectLst/>
                <a:latin typeface="Calibri" panose="020F0502020204030204" pitchFamily="34" charset="0"/>
              </a:rPr>
              <a:t> report shows that donors are completing more donations on their mobile devices than ever before. </a:t>
            </a:r>
          </a:p>
          <a:p>
            <a:endParaRPr lang="en-GB" b="0" i="0">
              <a:solidFill>
                <a:srgbClr val="000000"/>
              </a:solidFill>
              <a:effectLst/>
              <a:latin typeface="Arial" panose="020B0604020202020204" pitchFamily="34" charset="0"/>
            </a:endParaRPr>
          </a:p>
          <a:p>
            <a:endParaRPr lang="de-DE"/>
          </a:p>
        </p:txBody>
      </p:sp>
    </p:spTree>
    <p:extLst>
      <p:ext uri="{BB962C8B-B14F-4D97-AF65-F5344CB8AC3E}">
        <p14:creationId xmlns:p14="http://schemas.microsoft.com/office/powerpoint/2010/main" val="4040876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1E06F9A-0EB1-43D8-A03D-888D37EFDB2E}"/>
              </a:ext>
            </a:extLst>
          </p:cNvPr>
          <p:cNvSpPr>
            <a:spLocks noGrp="1"/>
          </p:cNvSpPr>
          <p:nvPr>
            <p:ph type="body" sz="half" idx="2"/>
          </p:nvPr>
        </p:nvSpPr>
        <p:spPr/>
        <p:txBody>
          <a:bodyPr/>
          <a:lstStyle/>
          <a:p>
            <a:pPr marL="457200" indent="-457200" algn="l" rtl="0" fontAlgn="base">
              <a:buFont typeface="Wingdings" panose="05000000000000000000" pitchFamily="2" charset="2"/>
              <a:buChar char="Ø"/>
            </a:pPr>
            <a:r>
              <a:rPr lang="en-GB" b="0" i="0" u="none" strike="noStrike">
                <a:solidFill>
                  <a:srgbClr val="000000"/>
                </a:solidFill>
                <a:effectLst/>
                <a:latin typeface="Calibri" panose="020F0502020204030204" pitchFamily="34" charset="0"/>
              </a:rPr>
              <a:t>Personalization is critical to building relationships that result in loyal donor bases. </a:t>
            </a:r>
            <a:endParaRPr lang="en-GB">
              <a:solidFill>
                <a:srgbClr val="000000"/>
              </a:solidFill>
              <a:latin typeface="Calibri" panose="020F0502020204030204" pitchFamily="34" charset="0"/>
            </a:endParaRPr>
          </a:p>
          <a:p>
            <a:pPr marL="457200" indent="-457200" algn="l" rtl="0" fontAlgn="base">
              <a:buFont typeface="Wingdings" panose="05000000000000000000" pitchFamily="2" charset="2"/>
              <a:buChar char="Ø"/>
            </a:pPr>
            <a:r>
              <a:rPr lang="en-GB" b="0" i="0" u="none" strike="noStrike" err="1">
                <a:solidFill>
                  <a:srgbClr val="000000"/>
                </a:solidFill>
                <a:effectLst/>
                <a:latin typeface="Calibri" panose="020F0502020204030204" pitchFamily="34" charset="0"/>
              </a:rPr>
              <a:t>Nonprofit</a:t>
            </a:r>
            <a:r>
              <a:rPr lang="en-GB" b="0" i="0" u="none" strike="noStrike">
                <a:solidFill>
                  <a:srgbClr val="000000"/>
                </a:solidFill>
                <a:effectLst/>
                <a:latin typeface="Calibri" panose="020F0502020204030204" pitchFamily="34" charset="0"/>
              </a:rPr>
              <a:t> interactions with supporters need to be tailored according to their stage of life, intent, and preferences for communication.</a:t>
            </a:r>
            <a:endParaRPr lang="en-US" b="0" i="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6C0EC855-CE6F-40B9-80F3-F75670A20826}"/>
              </a:ext>
            </a:extLst>
          </p:cNvPr>
          <p:cNvSpPr>
            <a:spLocks noGrp="1"/>
          </p:cNvSpPr>
          <p:nvPr>
            <p:ph type="title"/>
          </p:nvPr>
        </p:nvSpPr>
        <p:spPr/>
        <p:txBody>
          <a:bodyPr/>
          <a:lstStyle/>
          <a:p>
            <a:r>
              <a:rPr lang="de-DE"/>
              <a:t>Trend 2: </a:t>
            </a:r>
            <a:r>
              <a:rPr lang="de-DE" err="1"/>
              <a:t>Personalized</a:t>
            </a:r>
            <a:r>
              <a:rPr lang="de-DE"/>
              <a:t> </a:t>
            </a:r>
            <a:r>
              <a:rPr lang="de-DE" err="1"/>
              <a:t>Donor</a:t>
            </a:r>
            <a:r>
              <a:rPr lang="de-DE"/>
              <a:t> </a:t>
            </a:r>
            <a:r>
              <a:rPr lang="de-DE" err="1"/>
              <a:t>xperiences</a:t>
            </a:r>
            <a:endParaRPr lang="de-DE"/>
          </a:p>
        </p:txBody>
      </p:sp>
      <p:sp>
        <p:nvSpPr>
          <p:cNvPr id="4" name="Textfeld 3">
            <a:extLst>
              <a:ext uri="{FF2B5EF4-FFF2-40B4-BE49-F238E27FC236}">
                <a16:creationId xmlns:a16="http://schemas.microsoft.com/office/drawing/2014/main" id="{1220CA03-2463-4557-806C-B67AB0DD2F0D}"/>
              </a:ext>
            </a:extLst>
          </p:cNvPr>
          <p:cNvSpPr txBox="1"/>
          <p:nvPr/>
        </p:nvSpPr>
        <p:spPr>
          <a:xfrm>
            <a:off x="8169965" y="3429000"/>
            <a:ext cx="3269974" cy="1754326"/>
          </a:xfrm>
          <a:prstGeom prst="rect">
            <a:avLst/>
          </a:prstGeom>
          <a:noFill/>
        </p:spPr>
        <p:txBody>
          <a:bodyPr wrap="square" rtlCol="0">
            <a:spAutoFit/>
          </a:bodyPr>
          <a:lstStyle/>
          <a:p>
            <a:pPr marL="285750" indent="-285750">
              <a:buFont typeface="Arial" panose="020B0604020202020204" pitchFamily="34" charset="0"/>
              <a:buChar char="•"/>
            </a:pPr>
            <a:r>
              <a:rPr lang="de-DE" err="1"/>
              <a:t>Customized</a:t>
            </a:r>
            <a:r>
              <a:rPr lang="de-DE"/>
              <a:t> </a:t>
            </a:r>
            <a:r>
              <a:rPr lang="de-DE" err="1"/>
              <a:t>donation</a:t>
            </a:r>
            <a:r>
              <a:rPr lang="de-DE"/>
              <a:t> </a:t>
            </a:r>
            <a:r>
              <a:rPr lang="de-DE" err="1"/>
              <a:t>forms</a:t>
            </a:r>
            <a:endParaRPr lang="de-DE"/>
          </a:p>
          <a:p>
            <a:pPr marL="285750" indent="-285750">
              <a:buFont typeface="Arial" panose="020B0604020202020204" pitchFamily="34" charset="0"/>
              <a:buChar char="•"/>
            </a:pPr>
            <a:r>
              <a:rPr lang="de-DE"/>
              <a:t>Segment </a:t>
            </a:r>
            <a:r>
              <a:rPr lang="de-DE" err="1"/>
              <a:t>donors</a:t>
            </a:r>
            <a:endParaRPr lang="de-DE"/>
          </a:p>
          <a:p>
            <a:pPr marL="285750" indent="-285750">
              <a:buFont typeface="Arial" panose="020B0604020202020204" pitchFamily="34" charset="0"/>
              <a:buChar char="•"/>
            </a:pPr>
            <a:r>
              <a:rPr lang="de-DE" err="1"/>
              <a:t>Matching</a:t>
            </a:r>
            <a:r>
              <a:rPr lang="de-DE"/>
              <a:t> </a:t>
            </a:r>
            <a:r>
              <a:rPr lang="de-DE" err="1"/>
              <a:t>gift</a:t>
            </a:r>
            <a:r>
              <a:rPr lang="de-DE"/>
              <a:t> </a:t>
            </a:r>
            <a:r>
              <a:rPr lang="de-DE" err="1"/>
              <a:t>tools</a:t>
            </a:r>
            <a:endParaRPr lang="de-DE"/>
          </a:p>
          <a:p>
            <a:pPr marL="285750" indent="-285750">
              <a:buFont typeface="Arial" panose="020B0604020202020204" pitchFamily="34" charset="0"/>
              <a:buChar char="•"/>
            </a:pPr>
            <a:r>
              <a:rPr lang="de-DE"/>
              <a:t>Appeal </a:t>
            </a:r>
            <a:r>
              <a:rPr lang="de-DE" err="1"/>
              <a:t>to</a:t>
            </a:r>
            <a:r>
              <a:rPr lang="de-DE"/>
              <a:t> </a:t>
            </a:r>
            <a:r>
              <a:rPr lang="de-DE" err="1"/>
              <a:t>donor‘s</a:t>
            </a:r>
            <a:r>
              <a:rPr lang="de-DE"/>
              <a:t> </a:t>
            </a:r>
            <a:r>
              <a:rPr lang="de-DE" err="1"/>
              <a:t>interests</a:t>
            </a:r>
            <a:endParaRPr lang="de-DE"/>
          </a:p>
          <a:p>
            <a:pPr marL="285750" indent="-285750">
              <a:buFont typeface="Arial" panose="020B0604020202020204" pitchFamily="34" charset="0"/>
              <a:buChar char="•"/>
            </a:pPr>
            <a:r>
              <a:rPr lang="de-DE"/>
              <a:t>Special </a:t>
            </a:r>
            <a:r>
              <a:rPr lang="de-DE" err="1"/>
              <a:t>events</a:t>
            </a:r>
            <a:r>
              <a:rPr lang="de-DE"/>
              <a:t> and </a:t>
            </a:r>
            <a:r>
              <a:rPr lang="de-DE" err="1"/>
              <a:t>campaigns</a:t>
            </a:r>
            <a:endParaRPr lang="de-DE"/>
          </a:p>
          <a:p>
            <a:pPr marL="285750" indent="-285750">
              <a:buFont typeface="Arial" panose="020B0604020202020204" pitchFamily="34" charset="0"/>
              <a:buChar char="•"/>
            </a:pPr>
            <a:endParaRPr lang="de-DE"/>
          </a:p>
        </p:txBody>
      </p:sp>
    </p:spTree>
    <p:extLst>
      <p:ext uri="{BB962C8B-B14F-4D97-AF65-F5344CB8AC3E}">
        <p14:creationId xmlns:p14="http://schemas.microsoft.com/office/powerpoint/2010/main" val="2976504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84CBBA-8596-411A-AF91-E980D61CCCE0}"/>
              </a:ext>
            </a:extLst>
          </p:cNvPr>
          <p:cNvSpPr>
            <a:spLocks noGrp="1"/>
          </p:cNvSpPr>
          <p:nvPr>
            <p:ph type="body" sz="half" idx="2"/>
          </p:nvPr>
        </p:nvSpPr>
        <p:spPr/>
        <p:txBody>
          <a:bodyPr>
            <a:normAutofit/>
          </a:bodyPr>
          <a:lstStyle/>
          <a:p>
            <a:pPr marL="457200" indent="-457200" algn="l" rtl="0" fontAlgn="base">
              <a:buFont typeface="Wingdings" panose="05000000000000000000" pitchFamily="2" charset="2"/>
              <a:buChar char="Ø"/>
            </a:pPr>
            <a:r>
              <a:rPr lang="en-GB" b="0" i="0" u="none" strike="noStrike">
                <a:solidFill>
                  <a:srgbClr val="000000"/>
                </a:solidFill>
                <a:effectLst/>
                <a:latin typeface="Calibri" panose="020F0502020204030204" pitchFamily="34" charset="0"/>
              </a:rPr>
              <a:t>Hybrid events benefit both in-person and virtual attendees with advanced, tech-driven experiences that take lessons from the many virtual events staged during the pandemic.</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Wingdings" panose="05000000000000000000" pitchFamily="2" charset="2"/>
              <a:buChar char="Ø"/>
            </a:pPr>
            <a:r>
              <a:rPr lang="en-GB">
                <a:solidFill>
                  <a:srgbClr val="000000"/>
                </a:solidFill>
                <a:latin typeface="Calibri" panose="020F0502020204030204" pitchFamily="34" charset="0"/>
              </a:rPr>
              <a:t>For national non-profits</a:t>
            </a:r>
            <a:r>
              <a:rPr lang="en-GB" b="0" i="0" u="none" strike="noStrike">
                <a:solidFill>
                  <a:srgbClr val="000000"/>
                </a:solidFill>
                <a:effectLst/>
                <a:latin typeface="Calibri" panose="020F0502020204030204" pitchFamily="34" charset="0"/>
              </a:rPr>
              <a:t>, hybrid is a way to stay frictionless. For local organizations, hybrid events can open new opportunities to enhance donor relations. </a:t>
            </a:r>
          </a:p>
        </p:txBody>
      </p:sp>
      <p:sp>
        <p:nvSpPr>
          <p:cNvPr id="3" name="Titel 2">
            <a:extLst>
              <a:ext uri="{FF2B5EF4-FFF2-40B4-BE49-F238E27FC236}">
                <a16:creationId xmlns:a16="http://schemas.microsoft.com/office/drawing/2014/main" id="{756D2F11-A633-465D-8DB5-B84D975D12E7}"/>
              </a:ext>
            </a:extLst>
          </p:cNvPr>
          <p:cNvSpPr>
            <a:spLocks noGrp="1"/>
          </p:cNvSpPr>
          <p:nvPr>
            <p:ph type="title"/>
          </p:nvPr>
        </p:nvSpPr>
        <p:spPr/>
        <p:txBody>
          <a:bodyPr/>
          <a:lstStyle/>
          <a:p>
            <a:r>
              <a:rPr lang="de-DE"/>
              <a:t>Trend 3: Tech-</a:t>
            </a:r>
            <a:r>
              <a:rPr lang="de-DE" err="1"/>
              <a:t>driven</a:t>
            </a:r>
            <a:r>
              <a:rPr lang="de-DE"/>
              <a:t> Events</a:t>
            </a:r>
          </a:p>
        </p:txBody>
      </p:sp>
      <p:sp>
        <p:nvSpPr>
          <p:cNvPr id="5" name="Textfeld 4">
            <a:extLst>
              <a:ext uri="{FF2B5EF4-FFF2-40B4-BE49-F238E27FC236}">
                <a16:creationId xmlns:a16="http://schemas.microsoft.com/office/drawing/2014/main" id="{CCAF051F-7483-4FB9-BA0F-3FDFDD9D60E3}"/>
              </a:ext>
            </a:extLst>
          </p:cNvPr>
          <p:cNvSpPr txBox="1"/>
          <p:nvPr/>
        </p:nvSpPr>
        <p:spPr>
          <a:xfrm>
            <a:off x="8316686" y="3429000"/>
            <a:ext cx="3106057" cy="1200329"/>
          </a:xfrm>
          <a:prstGeom prst="rect">
            <a:avLst/>
          </a:prstGeom>
          <a:noFill/>
        </p:spPr>
        <p:txBody>
          <a:bodyPr wrap="square">
            <a:spAutoFit/>
          </a:bodyPr>
          <a:lstStyle/>
          <a:p>
            <a:pPr algn="l" rtl="0" fontAlgn="base"/>
            <a:r>
              <a:rPr lang="en-GB" b="0" i="0" u="none" strike="noStrike">
                <a:solidFill>
                  <a:srgbClr val="000000"/>
                </a:solidFill>
                <a:effectLst/>
                <a:latin typeface="Calibri" panose="020F0502020204030204" pitchFamily="34" charset="0"/>
              </a:rPr>
              <a:t>Technology-driven experiences will continue to bring causes beyond their physical city borders.</a:t>
            </a:r>
            <a:endParaRPr lang="en-US"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11159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718F79A-A6FD-4F3F-A8B5-FDBC4B024BB9}"/>
              </a:ext>
            </a:extLst>
          </p:cNvPr>
          <p:cNvSpPr>
            <a:spLocks noGrp="1"/>
          </p:cNvSpPr>
          <p:nvPr>
            <p:ph type="body" sz="half" idx="2"/>
          </p:nvPr>
        </p:nvSpPr>
        <p:spPr/>
        <p:txBody>
          <a:bodyPr>
            <a:normAutofit lnSpcReduction="10000"/>
          </a:bodyPr>
          <a:lstStyle/>
          <a:p>
            <a:pPr marL="457200" indent="-457200" algn="l" rtl="0" fontAlgn="base">
              <a:buFont typeface="Wingdings" panose="05000000000000000000" pitchFamily="2" charset="2"/>
              <a:buChar char="Ø"/>
            </a:pPr>
            <a:r>
              <a:rPr lang="en-GB" b="0" i="0" u="none" strike="noStrike">
                <a:solidFill>
                  <a:srgbClr val="000000"/>
                </a:solidFill>
                <a:effectLst/>
                <a:latin typeface="Calibri" panose="020F0502020204030204" pitchFamily="34" charset="0"/>
              </a:rPr>
              <a:t>Recurring giving accounts for 26% of online revenue for organizations that raise over $50 million in total donation volume on Classy, as noted in </a:t>
            </a:r>
            <a:r>
              <a:rPr lang="en-GB" b="0" i="0" u="sng" strike="noStrike">
                <a:solidFill>
                  <a:srgbClr val="0563C1"/>
                </a:solidFill>
                <a:effectLst/>
                <a:latin typeface="Calibri" panose="020F0502020204030204" pitchFamily="34" charset="0"/>
                <a:hlinkClick r:id="rId3"/>
              </a:rPr>
              <a:t>The State of Modern Philanthropy</a:t>
            </a:r>
            <a:r>
              <a:rPr lang="en-GB" b="0" i="0" u="none" strike="noStrike">
                <a:solidFill>
                  <a:srgbClr val="000000"/>
                </a:solidFill>
                <a:effectLst/>
                <a:latin typeface="Calibri" panose="020F0502020204030204" pitchFamily="34" charset="0"/>
              </a:rPr>
              <a:t>. </a:t>
            </a:r>
          </a:p>
          <a:p>
            <a:pPr marL="457200" indent="-457200" algn="l" rtl="0" fontAlgn="base">
              <a:buFont typeface="Wingdings" panose="05000000000000000000" pitchFamily="2" charset="2"/>
              <a:buChar char="Ø"/>
            </a:pPr>
            <a:r>
              <a:rPr lang="en-GB" b="0" i="0" u="none" strike="noStrike">
                <a:solidFill>
                  <a:srgbClr val="000000"/>
                </a:solidFill>
                <a:effectLst/>
                <a:latin typeface="Calibri" panose="020F0502020204030204" pitchFamily="34" charset="0"/>
              </a:rPr>
              <a:t>The technology is simple, and the impact of just a handful of recurring donations made, tracked, and nurtured online can mean sustainable income for years ahead without requiring additional resources.</a:t>
            </a:r>
            <a:endParaRPr lang="en-US" b="0" i="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B8FFC3CE-E619-425C-9390-9662427AB877}"/>
              </a:ext>
            </a:extLst>
          </p:cNvPr>
          <p:cNvSpPr>
            <a:spLocks noGrp="1"/>
          </p:cNvSpPr>
          <p:nvPr>
            <p:ph type="title"/>
          </p:nvPr>
        </p:nvSpPr>
        <p:spPr/>
        <p:txBody>
          <a:bodyPr/>
          <a:lstStyle/>
          <a:p>
            <a:r>
              <a:rPr lang="de-DE"/>
              <a:t>Trend 4: </a:t>
            </a:r>
            <a:r>
              <a:rPr lang="de-DE" err="1"/>
              <a:t>Evolved</a:t>
            </a:r>
            <a:r>
              <a:rPr lang="de-DE"/>
              <a:t> </a:t>
            </a:r>
            <a:r>
              <a:rPr lang="de-DE" err="1"/>
              <a:t>Recurring</a:t>
            </a:r>
            <a:r>
              <a:rPr lang="de-DE"/>
              <a:t> </a:t>
            </a:r>
            <a:r>
              <a:rPr lang="de-DE" err="1"/>
              <a:t>Giving</a:t>
            </a:r>
            <a:r>
              <a:rPr lang="de-DE"/>
              <a:t> </a:t>
            </a:r>
          </a:p>
        </p:txBody>
      </p:sp>
      <p:sp>
        <p:nvSpPr>
          <p:cNvPr id="4" name="Textfeld 3">
            <a:extLst>
              <a:ext uri="{FF2B5EF4-FFF2-40B4-BE49-F238E27FC236}">
                <a16:creationId xmlns:a16="http://schemas.microsoft.com/office/drawing/2014/main" id="{676974D3-B79D-4561-85D4-EFEAFBDACF9A}"/>
              </a:ext>
            </a:extLst>
          </p:cNvPr>
          <p:cNvSpPr txBox="1"/>
          <p:nvPr/>
        </p:nvSpPr>
        <p:spPr>
          <a:xfrm>
            <a:off x="8125691" y="3792682"/>
            <a:ext cx="3543300" cy="923330"/>
          </a:xfrm>
          <a:prstGeom prst="rect">
            <a:avLst/>
          </a:prstGeom>
          <a:noFill/>
        </p:spPr>
        <p:txBody>
          <a:bodyPr wrap="square" rtlCol="0">
            <a:spAutoFit/>
          </a:bodyPr>
          <a:lstStyle/>
          <a:p>
            <a:r>
              <a:rPr lang="de-DE"/>
              <a:t>READ</a:t>
            </a:r>
          </a:p>
          <a:p>
            <a:r>
              <a:rPr lang="en-US">
                <a:hlinkClick r:id="rId4"/>
              </a:rPr>
              <a:t>Donor Retention and Recurring Giving (donorsnap.com)</a:t>
            </a:r>
            <a:endParaRPr lang="de-DE"/>
          </a:p>
        </p:txBody>
      </p:sp>
    </p:spTree>
    <p:extLst>
      <p:ext uri="{BB962C8B-B14F-4D97-AF65-F5344CB8AC3E}">
        <p14:creationId xmlns:p14="http://schemas.microsoft.com/office/powerpoint/2010/main" val="2498493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1396D8C-E0FE-4D1C-B3A1-9166AAFAACE5}"/>
              </a:ext>
            </a:extLst>
          </p:cNvPr>
          <p:cNvSpPr>
            <a:spLocks noGrp="1"/>
          </p:cNvSpPr>
          <p:nvPr>
            <p:ph type="body" sz="half" idx="2"/>
          </p:nvPr>
        </p:nvSpPr>
        <p:spPr/>
        <p:txBody>
          <a:bodyPr/>
          <a:lstStyle/>
          <a:p>
            <a:pPr marL="457200" indent="-457200">
              <a:buFont typeface="Wingdings" panose="05000000000000000000" pitchFamily="2" charset="2"/>
              <a:buChar char="Ø"/>
            </a:pPr>
            <a:r>
              <a:rPr lang="en-GB" b="0" i="0" u="none" strike="noStrike">
                <a:solidFill>
                  <a:srgbClr val="000000"/>
                </a:solidFill>
                <a:effectLst/>
                <a:latin typeface="Calibri" panose="020F0502020204030204" pitchFamily="34" charset="0"/>
              </a:rPr>
              <a:t>Employee engagement programs and the heightened desire to make an impact are leading people to look for more purpose in their day to day. </a:t>
            </a:r>
          </a:p>
          <a:p>
            <a:pPr marL="457200" indent="-457200">
              <a:buFont typeface="Wingdings" panose="05000000000000000000" pitchFamily="2" charset="2"/>
              <a:buChar char="Ø"/>
            </a:pPr>
            <a:r>
              <a:rPr lang="en-GB" b="0" i="0" u="none" strike="noStrike" err="1">
                <a:solidFill>
                  <a:srgbClr val="000000"/>
                </a:solidFill>
                <a:effectLst/>
                <a:latin typeface="Calibri" panose="020F0502020204030204" pitchFamily="34" charset="0"/>
              </a:rPr>
              <a:t>Nonprofits</a:t>
            </a:r>
            <a:r>
              <a:rPr lang="en-GB" b="0" i="0" u="none" strike="noStrike">
                <a:solidFill>
                  <a:srgbClr val="000000"/>
                </a:solidFill>
                <a:effectLst/>
                <a:latin typeface="Calibri" panose="020F0502020204030204" pitchFamily="34" charset="0"/>
              </a:rPr>
              <a:t> and new </a:t>
            </a:r>
            <a:r>
              <a:rPr lang="en-GB" b="0" i="0" u="none" strike="noStrike" err="1">
                <a:solidFill>
                  <a:srgbClr val="000000"/>
                </a:solidFill>
                <a:effectLst/>
                <a:latin typeface="Calibri" panose="020F0502020204030204" pitchFamily="34" charset="0"/>
              </a:rPr>
              <a:t>startups</a:t>
            </a:r>
            <a:r>
              <a:rPr lang="en-GB" b="0" i="0" u="none" strike="noStrike">
                <a:solidFill>
                  <a:srgbClr val="000000"/>
                </a:solidFill>
                <a:effectLst/>
                <a:latin typeface="Calibri" panose="020F0502020204030204" pitchFamily="34" charset="0"/>
              </a:rPr>
              <a:t> can meet the moment by bringing their missions to workplaces knowing that donors are likely to find out about new causes through word of mouth within their close circles.</a:t>
            </a:r>
            <a:endParaRPr lang="de-DE"/>
          </a:p>
        </p:txBody>
      </p:sp>
      <p:sp>
        <p:nvSpPr>
          <p:cNvPr id="3" name="Titel 2">
            <a:extLst>
              <a:ext uri="{FF2B5EF4-FFF2-40B4-BE49-F238E27FC236}">
                <a16:creationId xmlns:a16="http://schemas.microsoft.com/office/drawing/2014/main" id="{CEB6013A-CF38-4C40-BD36-544A1166DDF5}"/>
              </a:ext>
            </a:extLst>
          </p:cNvPr>
          <p:cNvSpPr>
            <a:spLocks noGrp="1"/>
          </p:cNvSpPr>
          <p:nvPr>
            <p:ph type="title"/>
          </p:nvPr>
        </p:nvSpPr>
        <p:spPr/>
        <p:txBody>
          <a:bodyPr/>
          <a:lstStyle/>
          <a:p>
            <a:r>
              <a:rPr lang="de-DE"/>
              <a:t>Trend 5: Community </a:t>
            </a:r>
            <a:r>
              <a:rPr lang="de-DE" err="1"/>
              <a:t>through</a:t>
            </a:r>
            <a:r>
              <a:rPr lang="de-DE"/>
              <a:t> </a:t>
            </a:r>
            <a:r>
              <a:rPr lang="de-DE" err="1"/>
              <a:t>Workplace</a:t>
            </a:r>
            <a:r>
              <a:rPr lang="de-DE"/>
              <a:t> </a:t>
            </a:r>
            <a:r>
              <a:rPr lang="de-DE" err="1"/>
              <a:t>Giving</a:t>
            </a:r>
            <a:r>
              <a:rPr lang="de-DE"/>
              <a:t>	 </a:t>
            </a:r>
          </a:p>
        </p:txBody>
      </p:sp>
      <p:sp>
        <p:nvSpPr>
          <p:cNvPr id="4" name="Textfeld 3">
            <a:extLst>
              <a:ext uri="{FF2B5EF4-FFF2-40B4-BE49-F238E27FC236}">
                <a16:creationId xmlns:a16="http://schemas.microsoft.com/office/drawing/2014/main" id="{F10D1FE8-A60F-42AC-AECA-C0A2D879A250}"/>
              </a:ext>
            </a:extLst>
          </p:cNvPr>
          <p:cNvSpPr txBox="1"/>
          <p:nvPr/>
        </p:nvSpPr>
        <p:spPr>
          <a:xfrm>
            <a:off x="8080513" y="3796748"/>
            <a:ext cx="3538330" cy="1200329"/>
          </a:xfrm>
          <a:prstGeom prst="rect">
            <a:avLst/>
          </a:prstGeom>
          <a:noFill/>
        </p:spPr>
        <p:txBody>
          <a:bodyPr wrap="square" rtlCol="0">
            <a:spAutoFit/>
          </a:bodyPr>
          <a:lstStyle/>
          <a:p>
            <a:r>
              <a:rPr lang="de-DE" b="1"/>
              <a:t>WATCH</a:t>
            </a:r>
          </a:p>
          <a:p>
            <a:r>
              <a:rPr lang="de-DE" err="1"/>
              <a:t>What</a:t>
            </a:r>
            <a:r>
              <a:rPr lang="de-DE"/>
              <a:t> </a:t>
            </a:r>
            <a:r>
              <a:rPr lang="de-DE" err="1"/>
              <a:t>is</a:t>
            </a:r>
            <a:r>
              <a:rPr lang="de-DE"/>
              <a:t> </a:t>
            </a:r>
            <a:r>
              <a:rPr lang="de-DE" err="1"/>
              <a:t>workplace</a:t>
            </a:r>
            <a:r>
              <a:rPr lang="de-DE"/>
              <a:t> and </a:t>
            </a:r>
            <a:r>
              <a:rPr lang="de-DE" err="1"/>
              <a:t>employee</a:t>
            </a:r>
            <a:r>
              <a:rPr lang="de-DE"/>
              <a:t> </a:t>
            </a:r>
            <a:r>
              <a:rPr lang="de-DE" err="1"/>
              <a:t>giving</a:t>
            </a:r>
            <a:r>
              <a:rPr lang="de-DE"/>
              <a:t>?</a:t>
            </a:r>
          </a:p>
          <a:p>
            <a:r>
              <a:rPr lang="de-DE">
                <a:hlinkClick r:id="rId2"/>
              </a:rPr>
              <a:t>https://youtu.be/ICaZXq74Y9Y</a:t>
            </a:r>
            <a:endParaRPr lang="de-DE"/>
          </a:p>
        </p:txBody>
      </p:sp>
    </p:spTree>
    <p:extLst>
      <p:ext uri="{BB962C8B-B14F-4D97-AF65-F5344CB8AC3E}">
        <p14:creationId xmlns:p14="http://schemas.microsoft.com/office/powerpoint/2010/main" val="1528147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CEF4F54-F5FC-49ED-87B3-B6891FECA72B}"/>
              </a:ext>
            </a:extLst>
          </p:cNvPr>
          <p:cNvSpPr>
            <a:spLocks noGrp="1"/>
          </p:cNvSpPr>
          <p:nvPr>
            <p:ph type="body" sz="half" idx="2"/>
          </p:nvPr>
        </p:nvSpPr>
        <p:spPr/>
        <p:txBody>
          <a:bodyPr>
            <a:normAutofit/>
          </a:bodyPr>
          <a:lstStyle/>
          <a:p>
            <a:pPr algn="l" rtl="0" fontAlgn="base"/>
            <a:r>
              <a:rPr lang="en-GB" b="0" i="0" u="none" strike="noStrike">
                <a:solidFill>
                  <a:srgbClr val="000000"/>
                </a:solidFill>
                <a:effectLst/>
                <a:latin typeface="Calibri" panose="020F0502020204030204" pitchFamily="34" charset="0"/>
              </a:rPr>
              <a:t>Crowdfunding has created the opportunity for entrepreneurs to raise hundreds of thousands or millions of dollars from anyone with money to invest. Crowdfunding provides a forum to anyone with an idea to pitch it in front of waiting investors. </a:t>
            </a:r>
            <a:endParaRPr lang="en-GB">
              <a:solidFill>
                <a:srgbClr val="000000"/>
              </a:solidFill>
              <a:latin typeface="Calibri" panose="020F0502020204030204" pitchFamily="34" charset="0"/>
            </a:endParaRPr>
          </a:p>
          <a:p>
            <a:pPr algn="l" rtl="0" fontAlgn="base"/>
            <a:endParaRPr lang="en-GB" b="0" i="0" u="none" strike="noStrike">
              <a:solidFill>
                <a:srgbClr val="000000"/>
              </a:solidFill>
              <a:effectLst/>
              <a:latin typeface="Calibri" panose="020F0502020204030204" pitchFamily="34" charset="0"/>
            </a:endParaRPr>
          </a:p>
        </p:txBody>
      </p:sp>
      <p:sp>
        <p:nvSpPr>
          <p:cNvPr id="3" name="Titel 2">
            <a:extLst>
              <a:ext uri="{FF2B5EF4-FFF2-40B4-BE49-F238E27FC236}">
                <a16:creationId xmlns:a16="http://schemas.microsoft.com/office/drawing/2014/main" id="{EC4AE994-A945-462C-B791-41C0B18A6719}"/>
              </a:ext>
            </a:extLst>
          </p:cNvPr>
          <p:cNvSpPr>
            <a:spLocks noGrp="1"/>
          </p:cNvSpPr>
          <p:nvPr>
            <p:ph type="title"/>
          </p:nvPr>
        </p:nvSpPr>
        <p:spPr/>
        <p:txBody>
          <a:bodyPr/>
          <a:lstStyle/>
          <a:p>
            <a:r>
              <a:rPr lang="de-DE"/>
              <a:t>Spotlight: Crowdfunding	</a:t>
            </a:r>
          </a:p>
        </p:txBody>
      </p:sp>
    </p:spTree>
    <p:extLst>
      <p:ext uri="{BB962C8B-B14F-4D97-AF65-F5344CB8AC3E}">
        <p14:creationId xmlns:p14="http://schemas.microsoft.com/office/powerpoint/2010/main" val="2440849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A2C164-A1A9-47CF-BE91-E1CE29752499}"/>
              </a:ext>
            </a:extLst>
          </p:cNvPr>
          <p:cNvSpPr>
            <a:spLocks noGrp="1"/>
          </p:cNvSpPr>
          <p:nvPr>
            <p:ph type="body" sz="half" idx="2"/>
          </p:nvPr>
        </p:nvSpPr>
        <p:spPr>
          <a:xfrm>
            <a:off x="358219" y="1875933"/>
            <a:ext cx="6350694" cy="4703975"/>
          </a:xfrm>
        </p:spPr>
        <p:txBody>
          <a:bodyPr>
            <a:normAutofit fontScale="92500" lnSpcReduction="10000"/>
          </a:bodyPr>
          <a:lstStyle/>
          <a:p>
            <a:pPr marL="457200" indent="-457200">
              <a:buFont typeface="Wingdings" panose="05000000000000000000" pitchFamily="2" charset="2"/>
              <a:buChar char="Ø"/>
            </a:pPr>
            <a:r>
              <a:rPr lang="en-GB" b="0" i="0" u="none" strike="noStrike">
                <a:solidFill>
                  <a:srgbClr val="000000"/>
                </a:solidFill>
                <a:effectLst/>
                <a:latin typeface="Calibri" panose="020F0502020204030204" pitchFamily="34" charset="0"/>
              </a:rPr>
              <a:t>Crowdfunding is the use of small amounts of capital from a large number of individuals to finance a new business venture. </a:t>
            </a:r>
          </a:p>
          <a:p>
            <a:pPr marL="457200" indent="-457200">
              <a:buFont typeface="Wingdings" panose="05000000000000000000" pitchFamily="2" charset="2"/>
              <a:buChar char="Ø"/>
            </a:pPr>
            <a:r>
              <a:rPr lang="en-GB" b="0" i="0" u="none" strike="noStrike">
                <a:solidFill>
                  <a:srgbClr val="000000"/>
                </a:solidFill>
                <a:effectLst/>
                <a:latin typeface="Calibri" panose="020F0502020204030204" pitchFamily="34" charset="0"/>
              </a:rPr>
              <a:t>Crowdfunding makes use of the easy accessibility of vast networks of people through </a:t>
            </a:r>
            <a:r>
              <a:rPr lang="en-GB" b="0" i="0" u="sng" strike="noStrike">
                <a:solidFill>
                  <a:srgbClr val="0563C1"/>
                </a:solidFill>
                <a:effectLst/>
                <a:latin typeface="Calibri" panose="020F0502020204030204" pitchFamily="34" charset="0"/>
                <a:hlinkClick r:id="rId2"/>
              </a:rPr>
              <a:t>social media</a:t>
            </a:r>
            <a:r>
              <a:rPr lang="en-GB" b="0" i="0" u="none" strike="noStrike">
                <a:solidFill>
                  <a:srgbClr val="000000"/>
                </a:solidFill>
                <a:effectLst/>
                <a:latin typeface="Calibri" panose="020F0502020204030204" pitchFamily="34" charset="0"/>
              </a:rPr>
              <a:t> and crowdfunding websites to bring investors and entrepreneurs together, with the potential to increase entrepreneurship by expanding the pool of investors beyond the traditional circle of owners, relatives, and </a:t>
            </a:r>
            <a:r>
              <a:rPr lang="en-GB" b="0" i="0" u="sng" strike="noStrike">
                <a:solidFill>
                  <a:srgbClr val="0563C1"/>
                </a:solidFill>
                <a:effectLst/>
                <a:latin typeface="Calibri" panose="020F0502020204030204" pitchFamily="34" charset="0"/>
                <a:hlinkClick r:id="rId3"/>
              </a:rPr>
              <a:t>venture capitalists</a:t>
            </a:r>
            <a:r>
              <a:rPr lang="en-GB" b="0" i="0" u="none" strike="noStrike">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E6ED914D-4357-4AC7-B195-E81C08916592}"/>
              </a:ext>
            </a:extLst>
          </p:cNvPr>
          <p:cNvSpPr>
            <a:spLocks noGrp="1"/>
          </p:cNvSpPr>
          <p:nvPr>
            <p:ph type="title"/>
          </p:nvPr>
        </p:nvSpPr>
        <p:spPr/>
        <p:txBody>
          <a:bodyPr/>
          <a:lstStyle/>
          <a:p>
            <a:r>
              <a:rPr lang="de-DE" err="1"/>
              <a:t>What</a:t>
            </a:r>
            <a:r>
              <a:rPr lang="de-DE"/>
              <a:t> </a:t>
            </a:r>
            <a:r>
              <a:rPr lang="de-DE" err="1"/>
              <a:t>is</a:t>
            </a:r>
            <a:r>
              <a:rPr lang="de-DE"/>
              <a:t> </a:t>
            </a:r>
            <a:r>
              <a:rPr lang="de-DE" err="1"/>
              <a:t>crowdfunding</a:t>
            </a:r>
            <a:r>
              <a:rPr lang="de-DE"/>
              <a:t>?</a:t>
            </a:r>
          </a:p>
        </p:txBody>
      </p:sp>
      <p:sp>
        <p:nvSpPr>
          <p:cNvPr id="4" name="Textfeld 3">
            <a:extLst>
              <a:ext uri="{FF2B5EF4-FFF2-40B4-BE49-F238E27FC236}">
                <a16:creationId xmlns:a16="http://schemas.microsoft.com/office/drawing/2014/main" id="{51D47AB0-627D-42D8-980A-D4C0810E6DB5}"/>
              </a:ext>
            </a:extLst>
          </p:cNvPr>
          <p:cNvSpPr txBox="1"/>
          <p:nvPr/>
        </p:nvSpPr>
        <p:spPr>
          <a:xfrm>
            <a:off x="8160026" y="3737113"/>
            <a:ext cx="3279913" cy="1200329"/>
          </a:xfrm>
          <a:prstGeom prst="rect">
            <a:avLst/>
          </a:prstGeom>
          <a:noFill/>
        </p:spPr>
        <p:txBody>
          <a:bodyPr wrap="square" rtlCol="0">
            <a:spAutoFit/>
          </a:bodyPr>
          <a:lstStyle/>
          <a:p>
            <a:pPr algn="l" rtl="0" fontAlgn="base"/>
            <a:r>
              <a:rPr lang="en-GB" b="1" i="0" u="none" strike="noStrike">
                <a:solidFill>
                  <a:srgbClr val="000000"/>
                </a:solidFill>
                <a:effectLst/>
                <a:latin typeface="Calibri" panose="020F0502020204030204" pitchFamily="34" charset="0"/>
              </a:rPr>
              <a:t>READ</a:t>
            </a:r>
            <a:r>
              <a:rPr lang="en-GB"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GB" b="0" i="0" u="sng" strike="noStrike">
                <a:solidFill>
                  <a:srgbClr val="0563C1"/>
                </a:solidFill>
                <a:effectLst/>
                <a:latin typeface="Calibri" panose="020F0502020204030204" pitchFamily="34" charset="0"/>
                <a:hlinkClick r:id="rId4"/>
              </a:rPr>
              <a:t>https://www.investopedia.com/terms/c/crowdfunding.asp</a:t>
            </a:r>
            <a:r>
              <a:rPr lang="en-GB" b="0" i="0">
                <a:solidFill>
                  <a:srgbClr val="000000"/>
                </a:solidFill>
                <a:effectLst/>
                <a:latin typeface="Calibri" panose="020F0502020204030204" pitchFamily="34" charset="0"/>
              </a:rPr>
              <a:t>​</a:t>
            </a:r>
            <a:endParaRPr lang="en-GB" b="0" i="0">
              <a:solidFill>
                <a:srgbClr val="000000"/>
              </a:solidFill>
              <a:effectLst/>
              <a:latin typeface="Segoe UI" panose="020B0502040204020203" pitchFamily="34" charset="0"/>
            </a:endParaRPr>
          </a:p>
          <a:p>
            <a:endParaRPr lang="de-DE"/>
          </a:p>
        </p:txBody>
      </p:sp>
    </p:spTree>
    <p:extLst>
      <p:ext uri="{BB962C8B-B14F-4D97-AF65-F5344CB8AC3E}">
        <p14:creationId xmlns:p14="http://schemas.microsoft.com/office/powerpoint/2010/main" val="781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A1B1E-67FC-4065-AE4A-F08F81F39BEC}"/>
              </a:ext>
            </a:extLst>
          </p:cNvPr>
          <p:cNvSpPr>
            <a:spLocks noGrp="1"/>
          </p:cNvSpPr>
          <p:nvPr>
            <p:ph type="title"/>
          </p:nvPr>
        </p:nvSpPr>
        <p:spPr/>
        <p:txBody>
          <a:bodyPr/>
          <a:lstStyle/>
          <a:p>
            <a:r>
              <a:rPr lang="de-DE" err="1"/>
              <a:t>What</a:t>
            </a:r>
            <a:r>
              <a:rPr lang="de-DE"/>
              <a:t> </a:t>
            </a:r>
            <a:r>
              <a:rPr lang="de-DE" err="1"/>
              <a:t>is</a:t>
            </a:r>
            <a:r>
              <a:rPr lang="de-DE"/>
              <a:t> a </a:t>
            </a:r>
            <a:r>
              <a:rPr lang="de-DE" err="1"/>
              <a:t>financial</a:t>
            </a:r>
            <a:r>
              <a:rPr lang="de-DE"/>
              <a:t> plan?</a:t>
            </a:r>
          </a:p>
        </p:txBody>
      </p:sp>
      <p:sp>
        <p:nvSpPr>
          <p:cNvPr id="3" name="Inhaltsplatzhalter 2">
            <a:extLst>
              <a:ext uri="{FF2B5EF4-FFF2-40B4-BE49-F238E27FC236}">
                <a16:creationId xmlns:a16="http://schemas.microsoft.com/office/drawing/2014/main" id="{0A2091A9-2607-4273-AFA0-0E77156F17C5}"/>
              </a:ext>
            </a:extLst>
          </p:cNvPr>
          <p:cNvSpPr>
            <a:spLocks noGrp="1"/>
          </p:cNvSpPr>
          <p:nvPr>
            <p:ph idx="1"/>
          </p:nvPr>
        </p:nvSpPr>
        <p:spPr>
          <a:xfrm>
            <a:off x="395925" y="2045615"/>
            <a:ext cx="8679495" cy="4447259"/>
          </a:xfrm>
        </p:spPr>
        <p:txBody>
          <a:bodyPr vert="horz" lIns="91440" tIns="45720" rIns="91440" bIns="45720" rtlCol="0" anchor="t">
            <a:normAutofit lnSpcReduction="10000"/>
          </a:bodyPr>
          <a:lstStyle/>
          <a:p>
            <a:pPr>
              <a:buFont typeface="Wingdings" panose="05000000000000000000" pitchFamily="2" charset="2"/>
              <a:buChar char="Ø"/>
            </a:pPr>
            <a:r>
              <a:rPr lang="en-US" b="0" i="0">
                <a:solidFill>
                  <a:srgbClr val="24292D"/>
                </a:solidFill>
                <a:effectLst/>
                <a:latin typeface="Open Sans"/>
                <a:ea typeface="Open Sans"/>
                <a:cs typeface="Open Sans"/>
              </a:rPr>
              <a:t>A financial plan is</a:t>
            </a:r>
            <a:r>
              <a:rPr lang="en-US">
                <a:solidFill>
                  <a:srgbClr val="24292D"/>
                </a:solidFill>
                <a:latin typeface="Open Sans"/>
                <a:ea typeface="Open Sans"/>
                <a:cs typeface="Open Sans"/>
              </a:rPr>
              <a:t> </a:t>
            </a:r>
            <a:r>
              <a:rPr lang="en-US" b="0" i="0">
                <a:solidFill>
                  <a:srgbClr val="24292D"/>
                </a:solidFill>
                <a:effectLst/>
                <a:latin typeface="Open Sans"/>
                <a:ea typeface="Open Sans"/>
                <a:cs typeface="Open Sans"/>
              </a:rPr>
              <a:t>an overview of your current business financials and projections for growth. Think of any documents that represent your current monetary situation as a snapshot of the health of your business and the projections being your future expectations. </a:t>
            </a:r>
          </a:p>
          <a:p>
            <a:pPr marL="0" indent="0">
              <a:buNone/>
            </a:pPr>
            <a:r>
              <a:rPr lang="en-GB">
                <a:ea typeface="Calibri"/>
                <a:cs typeface="Calibri"/>
              </a:rPr>
              <a:t>Components of a financial plan</a:t>
            </a:r>
          </a:p>
          <a:p>
            <a:pPr lvl="1">
              <a:buFont typeface="+mj-lt"/>
              <a:buAutoNum type="arabicPeriod"/>
            </a:pPr>
            <a:r>
              <a:rPr lang="en-US" sz="1800" b="0" i="0" u="none" strike="noStrike">
                <a:solidFill>
                  <a:srgbClr val="4270D1"/>
                </a:solidFill>
                <a:effectLst/>
                <a:latin typeface="Open Sans"/>
                <a:ea typeface="Open Sans"/>
                <a:cs typeface="Open Sans"/>
                <a:hlinkClick r:id="rId3"/>
              </a:rPr>
              <a:t>Profit and loss statement</a:t>
            </a:r>
            <a:endParaRPr lang="en-US" sz="1800" b="0" i="0">
              <a:solidFill>
                <a:srgbClr val="24292D"/>
              </a:solidFill>
              <a:effectLst/>
              <a:latin typeface="Open Sans"/>
              <a:ea typeface="Open Sans"/>
              <a:cs typeface="Open Sans"/>
            </a:endParaRPr>
          </a:p>
          <a:p>
            <a:pPr lvl="1">
              <a:buFont typeface="+mj-lt"/>
              <a:buAutoNum type="arabicPeriod"/>
            </a:pPr>
            <a:r>
              <a:rPr lang="en-US" sz="1800" b="0" i="0" u="none" strike="noStrike">
                <a:solidFill>
                  <a:srgbClr val="4270D1"/>
                </a:solidFill>
                <a:effectLst/>
                <a:latin typeface="Open Sans"/>
                <a:ea typeface="Open Sans"/>
                <a:cs typeface="Open Sans"/>
                <a:hlinkClick r:id="rId4"/>
              </a:rPr>
              <a:t>Cash flow statement</a:t>
            </a:r>
            <a:endParaRPr lang="en-US" sz="1800" b="0" i="0">
              <a:solidFill>
                <a:srgbClr val="24292D"/>
              </a:solidFill>
              <a:effectLst/>
              <a:latin typeface="Open Sans"/>
              <a:ea typeface="Open Sans"/>
              <a:cs typeface="Open Sans"/>
            </a:endParaRPr>
          </a:p>
          <a:p>
            <a:pPr lvl="1">
              <a:buFont typeface="+mj-lt"/>
              <a:buAutoNum type="arabicPeriod"/>
            </a:pPr>
            <a:r>
              <a:rPr lang="en-US" sz="1800" b="0" i="0" u="none" strike="noStrike">
                <a:solidFill>
                  <a:srgbClr val="4270D1"/>
                </a:solidFill>
                <a:effectLst/>
                <a:latin typeface="Open Sans"/>
                <a:ea typeface="Open Sans"/>
                <a:cs typeface="Open Sans"/>
                <a:hlinkClick r:id="rId5"/>
              </a:rPr>
              <a:t>Balance sheet</a:t>
            </a:r>
            <a:endParaRPr lang="en-US" sz="1800" b="0" i="0">
              <a:solidFill>
                <a:srgbClr val="24292D"/>
              </a:solidFill>
              <a:effectLst/>
              <a:latin typeface="Open Sans"/>
              <a:ea typeface="Open Sans"/>
              <a:cs typeface="Open Sans"/>
            </a:endParaRPr>
          </a:p>
          <a:p>
            <a:pPr lvl="1">
              <a:buFont typeface="+mj-lt"/>
              <a:buAutoNum type="arabicPeriod"/>
            </a:pPr>
            <a:r>
              <a:rPr lang="en-US" sz="1800" b="0" i="0" u="none" strike="noStrike">
                <a:solidFill>
                  <a:srgbClr val="4270D1"/>
                </a:solidFill>
                <a:effectLst/>
                <a:latin typeface="Open Sans"/>
                <a:ea typeface="Open Sans"/>
                <a:cs typeface="Open Sans"/>
                <a:hlinkClick r:id="rId6"/>
              </a:rPr>
              <a:t>Sales forecast</a:t>
            </a:r>
            <a:endParaRPr lang="en-US" sz="1800" b="0" i="0">
              <a:solidFill>
                <a:srgbClr val="24292D"/>
              </a:solidFill>
              <a:effectLst/>
              <a:latin typeface="Open Sans"/>
              <a:ea typeface="Open Sans"/>
              <a:cs typeface="Open Sans"/>
            </a:endParaRPr>
          </a:p>
          <a:p>
            <a:pPr lvl="1">
              <a:buFont typeface="+mj-lt"/>
              <a:buAutoNum type="arabicPeriod"/>
            </a:pPr>
            <a:r>
              <a:rPr lang="en-US" sz="1800" b="0" i="0" u="none" strike="noStrike">
                <a:solidFill>
                  <a:srgbClr val="4270D1"/>
                </a:solidFill>
                <a:effectLst/>
                <a:latin typeface="Open Sans"/>
                <a:ea typeface="Open Sans"/>
                <a:cs typeface="Open Sans"/>
                <a:hlinkClick r:id="rId7"/>
              </a:rPr>
              <a:t>Personnel plan</a:t>
            </a:r>
            <a:endParaRPr lang="en-US" sz="1800" b="0" i="0">
              <a:solidFill>
                <a:srgbClr val="24292D"/>
              </a:solidFill>
              <a:effectLst/>
              <a:latin typeface="Open Sans"/>
              <a:ea typeface="Open Sans"/>
              <a:cs typeface="Open Sans"/>
            </a:endParaRPr>
          </a:p>
          <a:p>
            <a:pPr lvl="1">
              <a:buFont typeface="+mj-lt"/>
              <a:buAutoNum type="arabicPeriod"/>
            </a:pPr>
            <a:r>
              <a:rPr lang="en-US" sz="1800" b="0" i="0" u="none" strike="noStrike">
                <a:solidFill>
                  <a:srgbClr val="4270D1"/>
                </a:solidFill>
                <a:effectLst/>
                <a:latin typeface="Open Sans"/>
                <a:ea typeface="Open Sans"/>
                <a:cs typeface="Open Sans"/>
                <a:hlinkClick r:id="rId8"/>
              </a:rPr>
              <a:t>Business ratios and break-even analysis</a:t>
            </a:r>
            <a:endParaRPr lang="en-US" sz="1800" b="0" i="0">
              <a:solidFill>
                <a:srgbClr val="24292D"/>
              </a:solidFill>
              <a:effectLst/>
              <a:latin typeface="Open Sans"/>
              <a:ea typeface="Open Sans"/>
              <a:cs typeface="Open Sans"/>
            </a:endParaRPr>
          </a:p>
          <a:p>
            <a:pPr algn="l">
              <a:buFont typeface="Wingdings" panose="05000000000000000000" pitchFamily="2" charset="2"/>
              <a:buChar char="Ø"/>
            </a:pPr>
            <a:endParaRPr lang="en-US" b="0" i="0">
              <a:solidFill>
                <a:srgbClr val="24292D"/>
              </a:solidFill>
              <a:effectLst/>
              <a:latin typeface="Open Sans" panose="020B0606030504020204" pitchFamily="34" charset="0"/>
            </a:endParaRPr>
          </a:p>
          <a:p>
            <a:endParaRPr lang="de-DE"/>
          </a:p>
        </p:txBody>
      </p:sp>
      <p:sp>
        <p:nvSpPr>
          <p:cNvPr id="4" name="Stern: 5 Zacken 3">
            <a:extLst>
              <a:ext uri="{FF2B5EF4-FFF2-40B4-BE49-F238E27FC236}">
                <a16:creationId xmlns:a16="http://schemas.microsoft.com/office/drawing/2014/main" id="{A3B2439C-7FBE-4C7A-9600-CDF82ED07FAE}"/>
              </a:ext>
            </a:extLst>
          </p:cNvPr>
          <p:cNvSpPr/>
          <p:nvPr/>
        </p:nvSpPr>
        <p:spPr>
          <a:xfrm>
            <a:off x="8138475" y="2469682"/>
            <a:ext cx="3748725" cy="3531870"/>
          </a:xfrm>
          <a:prstGeom prst="star5">
            <a:avLst>
              <a:gd name="adj" fmla="val 2425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i="0">
                <a:solidFill>
                  <a:srgbClr val="24292D"/>
                </a:solidFill>
                <a:effectLst/>
                <a:latin typeface="Mulish"/>
              </a:rPr>
              <a:t>Make financial planning a recurring part of your business</a:t>
            </a:r>
          </a:p>
        </p:txBody>
      </p:sp>
    </p:spTree>
    <p:extLst>
      <p:ext uri="{BB962C8B-B14F-4D97-AF65-F5344CB8AC3E}">
        <p14:creationId xmlns:p14="http://schemas.microsoft.com/office/powerpoint/2010/main" val="2903411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39E193-3010-4BE9-AE8C-5FF297935EBE}"/>
              </a:ext>
            </a:extLst>
          </p:cNvPr>
          <p:cNvSpPr>
            <a:spLocks noGrp="1"/>
          </p:cNvSpPr>
          <p:nvPr>
            <p:ph type="body" sz="half" idx="2"/>
          </p:nvPr>
        </p:nvSpPr>
        <p:spPr/>
        <p:txBody>
          <a:bodyPr/>
          <a:lstStyle/>
          <a:p>
            <a:pPr marL="457200" indent="-457200">
              <a:buFont typeface="Wingdings" panose="05000000000000000000" pitchFamily="2" charset="2"/>
              <a:buChar char="Ø"/>
            </a:pPr>
            <a:r>
              <a:rPr lang="en-GB" b="0" i="0" u="none" strike="noStrike">
                <a:solidFill>
                  <a:srgbClr val="000000"/>
                </a:solidFill>
                <a:effectLst/>
                <a:latin typeface="Calibri" panose="020F0502020204030204" pitchFamily="34" charset="0"/>
              </a:rPr>
              <a:t>Those seeking financial backing create a campaign to inform potential investors/donors about the purpose and need for cash, as well as to ask for it.</a:t>
            </a:r>
          </a:p>
          <a:p>
            <a:pPr marL="457200" indent="-457200">
              <a:buFont typeface="Wingdings" panose="05000000000000000000" pitchFamily="2" charset="2"/>
              <a:buChar char="Ø"/>
            </a:pPr>
            <a:r>
              <a:rPr lang="en-GB" b="0" i="0" u="none" strike="noStrike">
                <a:solidFill>
                  <a:srgbClr val="000000"/>
                </a:solidFill>
                <a:effectLst/>
                <a:latin typeface="Calibri" panose="020F0502020204030204" pitchFamily="34" charset="0"/>
              </a:rPr>
              <a:t>Crowdfunding allows investors to select from hundreds of projects and invest as little as 10€.</a:t>
            </a:r>
          </a:p>
          <a:p>
            <a:pPr marL="457200" indent="-457200">
              <a:buFont typeface="Wingdings" panose="05000000000000000000" pitchFamily="2" charset="2"/>
              <a:buChar char="Ø"/>
            </a:pPr>
            <a:r>
              <a:rPr lang="en-GB" b="0" i="0" u="none" strike="noStrike">
                <a:solidFill>
                  <a:srgbClr val="000000"/>
                </a:solidFill>
                <a:effectLst/>
                <a:latin typeface="Calibri" panose="020F0502020204030204" pitchFamily="34" charset="0"/>
              </a:rPr>
              <a:t>Crowdfunding sites generate revenue from a percentage of the funds raised.</a:t>
            </a:r>
          </a:p>
          <a:p>
            <a:pPr marL="457200" indent="-457200">
              <a:buFont typeface="Arial" panose="020B0604020202020204" pitchFamily="34" charset="0"/>
              <a:buChar char="•"/>
            </a:pPr>
            <a:endParaRPr lang="en-GB">
              <a:solidFill>
                <a:srgbClr val="000000"/>
              </a:solidFill>
              <a:latin typeface="Calibri" panose="020F0502020204030204" pitchFamily="34" charset="0"/>
            </a:endParaRPr>
          </a:p>
          <a:p>
            <a:pPr marL="457200" indent="-457200">
              <a:buFont typeface="Arial" panose="020B0604020202020204" pitchFamily="34" charset="0"/>
              <a:buChar char="•"/>
            </a:pPr>
            <a:endParaRPr lang="de-DE"/>
          </a:p>
        </p:txBody>
      </p:sp>
      <p:sp>
        <p:nvSpPr>
          <p:cNvPr id="3" name="Titel 2">
            <a:extLst>
              <a:ext uri="{FF2B5EF4-FFF2-40B4-BE49-F238E27FC236}">
                <a16:creationId xmlns:a16="http://schemas.microsoft.com/office/drawing/2014/main" id="{29173470-0000-415C-8667-446F02704015}"/>
              </a:ext>
            </a:extLst>
          </p:cNvPr>
          <p:cNvSpPr>
            <a:spLocks noGrp="1"/>
          </p:cNvSpPr>
          <p:nvPr>
            <p:ph type="title"/>
          </p:nvPr>
        </p:nvSpPr>
        <p:spPr/>
        <p:txBody>
          <a:bodyPr/>
          <a:lstStyle/>
          <a:p>
            <a:r>
              <a:rPr lang="de-DE" err="1"/>
              <a:t>How</a:t>
            </a:r>
            <a:r>
              <a:rPr lang="de-DE"/>
              <a:t> </a:t>
            </a:r>
            <a:r>
              <a:rPr lang="de-DE" err="1"/>
              <a:t>does</a:t>
            </a:r>
            <a:r>
              <a:rPr lang="de-DE"/>
              <a:t> </a:t>
            </a:r>
            <a:r>
              <a:rPr lang="de-DE" err="1"/>
              <a:t>crowdfunding</a:t>
            </a:r>
            <a:r>
              <a:rPr lang="de-DE"/>
              <a:t> </a:t>
            </a:r>
            <a:r>
              <a:rPr lang="de-DE" err="1"/>
              <a:t>work</a:t>
            </a:r>
            <a:r>
              <a:rPr lang="de-DE"/>
              <a:t>?</a:t>
            </a:r>
          </a:p>
        </p:txBody>
      </p:sp>
    </p:spTree>
    <p:extLst>
      <p:ext uri="{BB962C8B-B14F-4D97-AF65-F5344CB8AC3E}">
        <p14:creationId xmlns:p14="http://schemas.microsoft.com/office/powerpoint/2010/main" val="3309066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840B3A-FB87-447C-8DDB-6F4B25825E68}"/>
              </a:ext>
            </a:extLst>
          </p:cNvPr>
          <p:cNvSpPr>
            <a:spLocks noGrp="1"/>
          </p:cNvSpPr>
          <p:nvPr>
            <p:ph type="body" sz="half" idx="2"/>
          </p:nvPr>
        </p:nvSpPr>
        <p:spPr>
          <a:xfrm>
            <a:off x="358218" y="1578753"/>
            <a:ext cx="6579791" cy="5062077"/>
          </a:xfrm>
        </p:spPr>
        <p:txBody>
          <a:bodyPr>
            <a:normAutofit fontScale="92500" lnSpcReduction="10000"/>
          </a:bodyPr>
          <a:lstStyle/>
          <a:p>
            <a:pPr algn="l" rtl="0" fontAlgn="base"/>
            <a:r>
              <a:rPr lang="en-GB" sz="1400" b="1" i="0" u="none" strike="noStrike">
                <a:solidFill>
                  <a:srgbClr val="000000"/>
                </a:solidFill>
                <a:effectLst/>
                <a:latin typeface="Calibri" panose="020F0502020204030204" pitchFamily="34" charset="0"/>
              </a:rPr>
              <a:t>Peer-to-peer lending</a:t>
            </a:r>
            <a:r>
              <a:rPr lang="en-GB" sz="1400" b="0" i="0">
                <a:solidFill>
                  <a:srgbClr val="000000"/>
                </a:solidFill>
                <a:effectLst/>
                <a:latin typeface="Calibri" panose="020F0502020204030204" pitchFamily="34" charset="0"/>
              </a:rPr>
              <a:t>​</a:t>
            </a:r>
            <a:endParaRPr lang="en-GB" sz="1400" b="0" i="0">
              <a:solidFill>
                <a:srgbClr val="000000"/>
              </a:solidFill>
              <a:effectLst/>
              <a:latin typeface="Arial" panose="020B0604020202020204" pitchFamily="34" charset="0"/>
            </a:endParaRPr>
          </a:p>
          <a:p>
            <a:pPr algn="l" rtl="0" fontAlgn="base"/>
            <a:r>
              <a:rPr lang="en-GB" sz="1400" b="0" i="0" u="none" strike="noStrike">
                <a:solidFill>
                  <a:srgbClr val="000000"/>
                </a:solidFill>
                <a:effectLst/>
                <a:latin typeface="Calibri" panose="020F0502020204030204" pitchFamily="34" charset="0"/>
              </a:rPr>
              <a:t>The crowd lends money to a company with the understanding that the money will be repaid with interest. It is very similar to traditional borrowing from a bank, except that you borrow from lots of investors.</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r>
              <a:rPr lang="en-GB" sz="1400" b="1" i="0" u="none" strike="noStrike">
                <a:solidFill>
                  <a:srgbClr val="000000"/>
                </a:solidFill>
                <a:effectLst/>
                <a:latin typeface="Calibri" panose="020F0502020204030204" pitchFamily="34" charset="0"/>
              </a:rPr>
              <a:t>Equity crowdfunding</a:t>
            </a:r>
            <a:r>
              <a:rPr lang="en-GB" sz="1400" b="0" i="0">
                <a:solidFill>
                  <a:srgbClr val="000000"/>
                </a:solidFill>
                <a:effectLst/>
                <a:latin typeface="Calibri" panose="020F0502020204030204" pitchFamily="34" charset="0"/>
              </a:rPr>
              <a:t>​</a:t>
            </a:r>
            <a:endParaRPr lang="en-GB" sz="1400" b="0" i="0">
              <a:solidFill>
                <a:srgbClr val="000000"/>
              </a:solidFill>
              <a:effectLst/>
              <a:latin typeface="Arial" panose="020B0604020202020204" pitchFamily="34" charset="0"/>
            </a:endParaRPr>
          </a:p>
          <a:p>
            <a:pPr algn="l" rtl="0" fontAlgn="base"/>
            <a:r>
              <a:rPr lang="en-GB" sz="1400" b="0" i="0" u="none" strike="noStrike">
                <a:solidFill>
                  <a:srgbClr val="000000"/>
                </a:solidFill>
                <a:effectLst/>
                <a:latin typeface="Calibri" panose="020F0502020204030204" pitchFamily="34" charset="0"/>
              </a:rPr>
              <a:t>Sale of a stake in a business to a number of investors in return for investment. The idea is similar to how common stock is bought or sold on a stock exchange, or to a venture capital.</a:t>
            </a:r>
            <a:endParaRPr lang="en-US" sz="1400" b="0" i="0">
              <a:solidFill>
                <a:srgbClr val="000000"/>
              </a:solidFill>
              <a:effectLst/>
              <a:latin typeface="Arial" panose="020B0604020202020204" pitchFamily="34" charset="0"/>
            </a:endParaRPr>
          </a:p>
          <a:p>
            <a:pPr algn="l" rtl="0" fontAlgn="base"/>
            <a:r>
              <a:rPr lang="en-GB" sz="1400" b="1" i="0" u="none" strike="noStrike">
                <a:solidFill>
                  <a:srgbClr val="000000"/>
                </a:solidFill>
                <a:effectLst/>
                <a:latin typeface="Calibri" panose="020F0502020204030204" pitchFamily="34" charset="0"/>
              </a:rPr>
              <a:t>Rewards-based crowdfunding</a:t>
            </a:r>
            <a:r>
              <a:rPr lang="en-GB" sz="1400" b="0" i="0">
                <a:solidFill>
                  <a:srgbClr val="000000"/>
                </a:solidFill>
                <a:effectLst/>
                <a:latin typeface="Calibri" panose="020F0502020204030204" pitchFamily="34" charset="0"/>
              </a:rPr>
              <a:t>​</a:t>
            </a:r>
            <a:endParaRPr lang="en-GB" sz="1400" b="0" i="0">
              <a:solidFill>
                <a:srgbClr val="000000"/>
              </a:solidFill>
              <a:effectLst/>
              <a:latin typeface="Arial" panose="020B0604020202020204" pitchFamily="34" charset="0"/>
            </a:endParaRPr>
          </a:p>
          <a:p>
            <a:pPr algn="l" rtl="0" fontAlgn="base"/>
            <a:r>
              <a:rPr lang="en-GB" sz="1400" b="0" i="0" u="none" strike="noStrike">
                <a:solidFill>
                  <a:srgbClr val="000000"/>
                </a:solidFill>
                <a:effectLst/>
                <a:latin typeface="Calibri" panose="020F0502020204030204" pitchFamily="34" charset="0"/>
              </a:rPr>
              <a:t>Individuals donate to a project or business with expectations of receiving in return a non-financial reward, such as goods or services, at a later stage in exchange of their contribution.</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r>
              <a:rPr lang="en-GB" sz="1400" b="1" i="0" u="none" strike="noStrike">
                <a:solidFill>
                  <a:srgbClr val="000000"/>
                </a:solidFill>
                <a:effectLst/>
                <a:latin typeface="Calibri" panose="020F0502020204030204" pitchFamily="34" charset="0"/>
              </a:rPr>
              <a:t>Donation-based crowdfunding</a:t>
            </a:r>
            <a:r>
              <a:rPr lang="en-GB" sz="1400" b="0" i="0">
                <a:solidFill>
                  <a:srgbClr val="000000"/>
                </a:solidFill>
                <a:effectLst/>
                <a:latin typeface="Calibri" panose="020F0502020204030204" pitchFamily="34" charset="0"/>
              </a:rPr>
              <a:t>​</a:t>
            </a:r>
            <a:endParaRPr lang="en-GB" sz="1400" b="0" i="0">
              <a:solidFill>
                <a:srgbClr val="000000"/>
              </a:solidFill>
              <a:effectLst/>
              <a:latin typeface="Arial" panose="020B0604020202020204" pitchFamily="34" charset="0"/>
            </a:endParaRPr>
          </a:p>
          <a:p>
            <a:pPr algn="l" rtl="0" fontAlgn="base"/>
            <a:r>
              <a:rPr lang="en-GB" sz="1400" b="0" i="0" u="none" strike="noStrike">
                <a:solidFill>
                  <a:srgbClr val="000000"/>
                </a:solidFill>
                <a:effectLst/>
                <a:latin typeface="Calibri" panose="020F0502020204030204" pitchFamily="34" charset="0"/>
              </a:rPr>
              <a:t>Individuals donate small amounts to meet the larger funding aim of a specific charitable project while receiving no financial or material return.</a:t>
            </a:r>
          </a:p>
          <a:p>
            <a:pPr algn="l" rtl="0" fontAlgn="base"/>
            <a:r>
              <a:rPr lang="en-GB" sz="1400" b="1" i="0" u="none" strike="noStrike">
                <a:solidFill>
                  <a:srgbClr val="000000"/>
                </a:solidFill>
                <a:effectLst/>
                <a:latin typeface="Calibri" panose="020F0502020204030204" pitchFamily="34" charset="0"/>
              </a:rPr>
              <a:t>Profit-sharing / revenue-sharing</a:t>
            </a:r>
            <a:r>
              <a:rPr lang="en-GB" sz="1400" b="0" i="0">
                <a:solidFill>
                  <a:srgbClr val="000000"/>
                </a:solidFill>
                <a:effectLst/>
                <a:latin typeface="Calibri" panose="020F0502020204030204" pitchFamily="34" charset="0"/>
              </a:rPr>
              <a:t>​</a:t>
            </a:r>
            <a:endParaRPr lang="en-GB" sz="1400" b="0" i="0">
              <a:solidFill>
                <a:srgbClr val="000000"/>
              </a:solidFill>
              <a:effectLst/>
              <a:latin typeface="Arial" panose="020B0604020202020204" pitchFamily="34" charset="0"/>
            </a:endParaRPr>
          </a:p>
          <a:p>
            <a:pPr algn="l" rtl="0" fontAlgn="base"/>
            <a:r>
              <a:rPr lang="en-GB" sz="1400" b="0" i="0" u="none" strike="noStrike">
                <a:solidFill>
                  <a:srgbClr val="000000"/>
                </a:solidFill>
                <a:effectLst/>
                <a:latin typeface="Calibri" panose="020F0502020204030204" pitchFamily="34" charset="0"/>
              </a:rPr>
              <a:t>Businesses can share future profits or revenues with the crowd in return for funding now.</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r>
              <a:rPr lang="en-GB" sz="1400" b="1" i="0" u="none" strike="noStrike">
                <a:solidFill>
                  <a:srgbClr val="000000"/>
                </a:solidFill>
                <a:effectLst/>
                <a:latin typeface="Calibri" panose="020F0502020204030204" pitchFamily="34" charset="0"/>
              </a:rPr>
              <a:t>Debt-securities crowdfunding</a:t>
            </a:r>
            <a:r>
              <a:rPr lang="en-GB" sz="1400" b="0" i="0">
                <a:solidFill>
                  <a:srgbClr val="000000"/>
                </a:solidFill>
                <a:effectLst/>
                <a:latin typeface="Calibri" panose="020F0502020204030204" pitchFamily="34" charset="0"/>
              </a:rPr>
              <a:t>​</a:t>
            </a:r>
            <a:endParaRPr lang="en-GB" sz="1400" b="0" i="0">
              <a:solidFill>
                <a:srgbClr val="000000"/>
              </a:solidFill>
              <a:effectLst/>
              <a:latin typeface="Arial" panose="020B0604020202020204" pitchFamily="34" charset="0"/>
            </a:endParaRPr>
          </a:p>
          <a:p>
            <a:pPr algn="l" rtl="0" fontAlgn="base"/>
            <a:r>
              <a:rPr lang="en-GB" sz="1400" b="0" i="0" u="none" strike="noStrike">
                <a:solidFill>
                  <a:srgbClr val="000000"/>
                </a:solidFill>
                <a:effectLst/>
                <a:latin typeface="Calibri" panose="020F0502020204030204" pitchFamily="34" charset="0"/>
              </a:rPr>
              <a:t>Individuals invest in a debt security issued by the company, such as a bond.</a:t>
            </a:r>
            <a:r>
              <a:rPr lang="en-US"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r>
              <a:rPr lang="en-GB" sz="1400" b="1" i="0" u="none" strike="noStrike">
                <a:solidFill>
                  <a:srgbClr val="000000"/>
                </a:solidFill>
                <a:effectLst/>
                <a:latin typeface="Calibri" panose="020F0502020204030204" pitchFamily="34" charset="0"/>
              </a:rPr>
              <a:t>Hybrid models</a:t>
            </a:r>
            <a:r>
              <a:rPr lang="en-GB" sz="1400" b="0" i="0">
                <a:solidFill>
                  <a:srgbClr val="000000"/>
                </a:solidFill>
                <a:effectLst/>
                <a:latin typeface="Calibri" panose="020F0502020204030204" pitchFamily="34" charset="0"/>
              </a:rPr>
              <a:t>​</a:t>
            </a:r>
          </a:p>
          <a:p>
            <a:pPr algn="l" rtl="0" fontAlgn="base">
              <a:spcBef>
                <a:spcPts val="0"/>
              </a:spcBef>
            </a:pPr>
            <a:endParaRPr lang="en-GB" sz="1400" b="0" i="0">
              <a:solidFill>
                <a:srgbClr val="000000"/>
              </a:solidFill>
              <a:effectLst/>
              <a:latin typeface="Arial" panose="020B0604020202020204" pitchFamily="34" charset="0"/>
            </a:endParaRPr>
          </a:p>
          <a:p>
            <a:pPr fontAlgn="base">
              <a:spcBef>
                <a:spcPts val="0"/>
              </a:spcBef>
            </a:pPr>
            <a:r>
              <a:rPr lang="en-GB" sz="1400">
                <a:solidFill>
                  <a:srgbClr val="000000"/>
                </a:solidFill>
                <a:latin typeface="Calibri" panose="020F0502020204030204" pitchFamily="34" charset="0"/>
              </a:rPr>
              <a:t>Offer businesses the opportunity to combine elements of more than one crowdfunding type.</a:t>
            </a:r>
            <a:endParaRPr lang="en-US" sz="1400">
              <a:solidFill>
                <a:srgbClr val="000000"/>
              </a:solidFill>
              <a:latin typeface="Calibri" panose="020F0502020204030204" pitchFamily="34" charset="0"/>
            </a:endParaRPr>
          </a:p>
          <a:p>
            <a:pPr fontAlgn="base">
              <a:spcBef>
                <a:spcPts val="0"/>
              </a:spcBef>
            </a:pPr>
            <a:r>
              <a:rPr lang="en-US" sz="1400">
                <a:solidFill>
                  <a:srgbClr val="000000"/>
                </a:solidFill>
                <a:latin typeface="Calibri" panose="020F0502020204030204" pitchFamily="34" charset="0"/>
              </a:rPr>
              <a:t>source of income.</a:t>
            </a:r>
            <a:endParaRPr lang="de-DE" sz="1400">
              <a:solidFill>
                <a:srgbClr val="000000"/>
              </a:solidFill>
              <a:latin typeface="Calibri" panose="020F0502020204030204" pitchFamily="34" charset="0"/>
            </a:endParaRPr>
          </a:p>
        </p:txBody>
      </p:sp>
      <p:sp>
        <p:nvSpPr>
          <p:cNvPr id="3" name="Titel 2">
            <a:extLst>
              <a:ext uri="{FF2B5EF4-FFF2-40B4-BE49-F238E27FC236}">
                <a16:creationId xmlns:a16="http://schemas.microsoft.com/office/drawing/2014/main" id="{98D23806-CD09-469F-82C4-EAFBBF288AC1}"/>
              </a:ext>
            </a:extLst>
          </p:cNvPr>
          <p:cNvSpPr>
            <a:spLocks noGrp="1"/>
          </p:cNvSpPr>
          <p:nvPr>
            <p:ph type="title"/>
          </p:nvPr>
        </p:nvSpPr>
        <p:spPr/>
        <p:txBody>
          <a:bodyPr/>
          <a:lstStyle/>
          <a:p>
            <a:r>
              <a:rPr lang="de-DE" err="1"/>
              <a:t>Types</a:t>
            </a:r>
            <a:r>
              <a:rPr lang="de-DE"/>
              <a:t> </a:t>
            </a:r>
            <a:r>
              <a:rPr lang="de-DE" err="1"/>
              <a:t>of</a:t>
            </a:r>
            <a:r>
              <a:rPr lang="de-DE"/>
              <a:t> Crowdfunding</a:t>
            </a:r>
          </a:p>
        </p:txBody>
      </p:sp>
      <p:sp>
        <p:nvSpPr>
          <p:cNvPr id="4" name="Textfeld 3">
            <a:extLst>
              <a:ext uri="{FF2B5EF4-FFF2-40B4-BE49-F238E27FC236}">
                <a16:creationId xmlns:a16="http://schemas.microsoft.com/office/drawing/2014/main" id="{46DEB710-8A86-49C9-B4F7-34B3A910BDB3}"/>
              </a:ext>
            </a:extLst>
          </p:cNvPr>
          <p:cNvSpPr txBox="1"/>
          <p:nvPr/>
        </p:nvSpPr>
        <p:spPr>
          <a:xfrm>
            <a:off x="8080513" y="3717235"/>
            <a:ext cx="3458817" cy="2031325"/>
          </a:xfrm>
          <a:prstGeom prst="rect">
            <a:avLst/>
          </a:prstGeom>
          <a:noFill/>
        </p:spPr>
        <p:txBody>
          <a:bodyPr wrap="square" rtlCol="0">
            <a:spAutoFit/>
          </a:bodyPr>
          <a:lstStyle/>
          <a:p>
            <a:pPr algn="l" rtl="0" fontAlgn="base"/>
            <a:r>
              <a:rPr lang="en-GB" b="1" i="0" u="none" strike="noStrike">
                <a:solidFill>
                  <a:srgbClr val="000000"/>
                </a:solidFill>
                <a:effectLst/>
                <a:latin typeface="Calibri" panose="020F0502020204030204" pitchFamily="34" charset="0"/>
              </a:rPr>
              <a:t>READ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GB" b="0" i="0" u="sng" strike="noStrike">
                <a:solidFill>
                  <a:srgbClr val="0563C1"/>
                </a:solidFill>
                <a:effectLst/>
                <a:latin typeface="Calibri" panose="020F0502020204030204" pitchFamily="34" charset="0"/>
                <a:hlinkClick r:id="rId2"/>
              </a:rPr>
              <a:t>https://ec.europa.eu/growth/access-finance-smes/guide-crowdfunding/what-crowdfunding/crowdfunding-explained_en</a:t>
            </a:r>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endParaRPr lang="de-DE"/>
          </a:p>
        </p:txBody>
      </p:sp>
    </p:spTree>
    <p:extLst>
      <p:ext uri="{BB962C8B-B14F-4D97-AF65-F5344CB8AC3E}">
        <p14:creationId xmlns:p14="http://schemas.microsoft.com/office/powerpoint/2010/main" val="3893588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734801D-95FA-4263-A4B6-D2DCDC19C3D4}"/>
              </a:ext>
            </a:extLst>
          </p:cNvPr>
          <p:cNvSpPr>
            <a:spLocks noGrp="1"/>
          </p:cNvSpPr>
          <p:nvPr>
            <p:ph type="body" sz="half" idx="2"/>
          </p:nvPr>
        </p:nvSpPr>
        <p:spPr/>
        <p:txBody>
          <a:bodyPr>
            <a:normAutofit lnSpcReduction="10000"/>
          </a:bodyPr>
          <a:lstStyle/>
          <a:p>
            <a:pPr marL="457200" indent="-457200">
              <a:buFont typeface="Wingdings" panose="05000000000000000000" pitchFamily="2" charset="2"/>
              <a:buChar char="Ø"/>
            </a:pPr>
            <a:r>
              <a:rPr lang="de-DE"/>
              <a:t>Takes </a:t>
            </a:r>
            <a:r>
              <a:rPr lang="de-DE" err="1"/>
              <a:t>preparation</a:t>
            </a:r>
            <a:endParaRPr lang="de-DE"/>
          </a:p>
          <a:p>
            <a:pPr marL="457200" indent="-457200">
              <a:buFont typeface="Wingdings" panose="05000000000000000000" pitchFamily="2" charset="2"/>
              <a:buChar char="Ø"/>
            </a:pPr>
            <a:r>
              <a:rPr lang="de-DE" err="1"/>
              <a:t>Once</a:t>
            </a:r>
            <a:r>
              <a:rPr lang="de-DE"/>
              <a:t> </a:t>
            </a:r>
            <a:r>
              <a:rPr lang="de-DE" err="1"/>
              <a:t>started</a:t>
            </a:r>
            <a:r>
              <a:rPr lang="de-DE"/>
              <a:t>, a </a:t>
            </a:r>
            <a:r>
              <a:rPr lang="de-DE" err="1"/>
              <a:t>campaign</a:t>
            </a:r>
            <a:r>
              <a:rPr lang="de-DE"/>
              <a:t> </a:t>
            </a:r>
            <a:r>
              <a:rPr lang="de-DE" err="1"/>
              <a:t>is</a:t>
            </a:r>
            <a:r>
              <a:rPr lang="de-DE"/>
              <a:t> </a:t>
            </a:r>
            <a:r>
              <a:rPr lang="de-DE" err="1"/>
              <a:t>difficult</a:t>
            </a:r>
            <a:r>
              <a:rPr lang="de-DE"/>
              <a:t>/</a:t>
            </a:r>
            <a:r>
              <a:rPr lang="de-DE" err="1"/>
              <a:t>risky</a:t>
            </a:r>
            <a:r>
              <a:rPr lang="de-DE"/>
              <a:t> </a:t>
            </a:r>
            <a:r>
              <a:rPr lang="de-DE" err="1"/>
              <a:t>to</a:t>
            </a:r>
            <a:r>
              <a:rPr lang="de-DE"/>
              <a:t> </a:t>
            </a:r>
            <a:r>
              <a:rPr lang="de-DE" err="1"/>
              <a:t>change</a:t>
            </a:r>
            <a:r>
              <a:rPr lang="de-DE"/>
              <a:t> </a:t>
            </a:r>
            <a:r>
              <a:rPr lang="de-DE" err="1"/>
              <a:t>or</a:t>
            </a:r>
            <a:r>
              <a:rPr lang="de-DE"/>
              <a:t> </a:t>
            </a:r>
            <a:r>
              <a:rPr lang="de-DE" err="1"/>
              <a:t>modify</a:t>
            </a:r>
            <a:endParaRPr lang="de-DE"/>
          </a:p>
          <a:p>
            <a:pPr marL="457200" indent="-457200">
              <a:buFont typeface="Wingdings" panose="05000000000000000000" pitchFamily="2" charset="2"/>
              <a:buChar char="Ø"/>
            </a:pPr>
            <a:r>
              <a:rPr lang="de-DE" err="1"/>
              <a:t>Some</a:t>
            </a:r>
            <a:r>
              <a:rPr lang="de-DE"/>
              <a:t> </a:t>
            </a:r>
            <a:r>
              <a:rPr lang="de-DE" err="1"/>
              <a:t>crowdfunding</a:t>
            </a:r>
            <a:r>
              <a:rPr lang="de-DE"/>
              <a:t> </a:t>
            </a:r>
            <a:r>
              <a:rPr lang="de-DE" err="1"/>
              <a:t>types</a:t>
            </a:r>
            <a:r>
              <a:rPr lang="de-DE"/>
              <a:t> </a:t>
            </a:r>
            <a:r>
              <a:rPr lang="de-DE" err="1"/>
              <a:t>are</a:t>
            </a:r>
            <a:r>
              <a:rPr lang="de-DE"/>
              <a:t> </a:t>
            </a:r>
            <a:r>
              <a:rPr lang="de-DE" err="1"/>
              <a:t>regulate</a:t>
            </a:r>
            <a:r>
              <a:rPr lang="de-DE"/>
              <a:t>, </a:t>
            </a:r>
            <a:r>
              <a:rPr lang="de-DE" err="1"/>
              <a:t>for</a:t>
            </a:r>
            <a:r>
              <a:rPr lang="de-DE"/>
              <a:t> </a:t>
            </a:r>
            <a:r>
              <a:rPr lang="de-DE" err="1"/>
              <a:t>example</a:t>
            </a:r>
            <a:r>
              <a:rPr lang="de-DE"/>
              <a:t>, on </a:t>
            </a:r>
            <a:r>
              <a:rPr lang="de-DE" err="1"/>
              <a:t>how</a:t>
            </a:r>
            <a:r>
              <a:rPr lang="de-DE"/>
              <a:t> and </a:t>
            </a:r>
            <a:r>
              <a:rPr lang="de-DE" err="1"/>
              <a:t>how</a:t>
            </a:r>
            <a:r>
              <a:rPr lang="de-DE"/>
              <a:t> </a:t>
            </a:r>
            <a:r>
              <a:rPr lang="de-DE" err="1"/>
              <a:t>much</a:t>
            </a:r>
            <a:r>
              <a:rPr lang="de-DE"/>
              <a:t> </a:t>
            </a:r>
            <a:r>
              <a:rPr lang="de-DE" err="1"/>
              <a:t>donors</a:t>
            </a:r>
            <a:r>
              <a:rPr lang="de-DE"/>
              <a:t> </a:t>
            </a:r>
            <a:r>
              <a:rPr lang="de-DE" err="1"/>
              <a:t>donate</a:t>
            </a:r>
            <a:endParaRPr lang="de-DE"/>
          </a:p>
          <a:p>
            <a:pPr marL="457200" indent="-457200">
              <a:buFont typeface="Wingdings" panose="05000000000000000000" pitchFamily="2" charset="2"/>
              <a:buChar char="Ø"/>
            </a:pPr>
            <a:r>
              <a:rPr lang="de-DE"/>
              <a:t>Associated </a:t>
            </a:r>
            <a:r>
              <a:rPr lang="de-DE" err="1"/>
              <a:t>accounting</a:t>
            </a:r>
            <a:r>
              <a:rPr lang="de-DE"/>
              <a:t> and </a:t>
            </a:r>
            <a:r>
              <a:rPr lang="de-DE" err="1"/>
              <a:t>administration</a:t>
            </a:r>
            <a:r>
              <a:rPr lang="de-DE"/>
              <a:t> </a:t>
            </a:r>
            <a:r>
              <a:rPr lang="de-DE" err="1"/>
              <a:t>responsibilities</a:t>
            </a:r>
            <a:endParaRPr lang="de-DE"/>
          </a:p>
          <a:p>
            <a:pPr marL="457200" indent="-457200">
              <a:buFont typeface="Wingdings" panose="05000000000000000000" pitchFamily="2" charset="2"/>
              <a:buChar char="Ø"/>
            </a:pPr>
            <a:r>
              <a:rPr lang="de-DE" err="1"/>
              <a:t>Visibility</a:t>
            </a:r>
            <a:r>
              <a:rPr lang="de-DE"/>
              <a:t> </a:t>
            </a:r>
            <a:r>
              <a:rPr lang="de-DE" err="1"/>
              <a:t>that</a:t>
            </a:r>
            <a:r>
              <a:rPr lang="de-DE"/>
              <a:t> </a:t>
            </a:r>
            <a:r>
              <a:rPr lang="de-DE" err="1"/>
              <a:t>comes</a:t>
            </a:r>
            <a:r>
              <a:rPr lang="de-DE"/>
              <a:t> </a:t>
            </a:r>
            <a:r>
              <a:rPr lang="de-DE" err="1"/>
              <a:t>with</a:t>
            </a:r>
            <a:r>
              <a:rPr lang="de-DE"/>
              <a:t> a </a:t>
            </a:r>
            <a:r>
              <a:rPr lang="de-DE" err="1"/>
              <a:t>public</a:t>
            </a:r>
            <a:r>
              <a:rPr lang="de-DE"/>
              <a:t> </a:t>
            </a:r>
            <a:r>
              <a:rPr lang="de-DE" err="1"/>
              <a:t>campaign</a:t>
            </a:r>
            <a:r>
              <a:rPr lang="de-DE"/>
              <a:t> </a:t>
            </a:r>
            <a:r>
              <a:rPr lang="de-DE" err="1"/>
              <a:t>can</a:t>
            </a:r>
            <a:r>
              <a:rPr lang="de-DE"/>
              <a:t> </a:t>
            </a:r>
            <a:r>
              <a:rPr lang="de-DE" err="1"/>
              <a:t>lead</a:t>
            </a:r>
            <a:r>
              <a:rPr lang="de-DE"/>
              <a:t> </a:t>
            </a:r>
            <a:r>
              <a:rPr lang="de-DE" err="1"/>
              <a:t>to</a:t>
            </a:r>
            <a:r>
              <a:rPr lang="de-DE"/>
              <a:t> </a:t>
            </a:r>
            <a:r>
              <a:rPr lang="de-DE" err="1"/>
              <a:t>idea</a:t>
            </a:r>
            <a:r>
              <a:rPr lang="de-DE"/>
              <a:t> </a:t>
            </a:r>
            <a:r>
              <a:rPr lang="de-DE" err="1"/>
              <a:t>theft</a:t>
            </a:r>
            <a:r>
              <a:rPr lang="de-DE"/>
              <a:t> </a:t>
            </a:r>
            <a:r>
              <a:rPr lang="de-DE" err="1"/>
              <a:t>or</a:t>
            </a:r>
            <a:r>
              <a:rPr lang="de-DE"/>
              <a:t>  negative </a:t>
            </a:r>
            <a:r>
              <a:rPr lang="de-DE" err="1"/>
              <a:t>feedback</a:t>
            </a:r>
            <a:endParaRPr lang="de-DE"/>
          </a:p>
          <a:p>
            <a:pPr marL="457200" indent="-457200">
              <a:buFont typeface="Symbol" panose="05050102010706020507" pitchFamily="18" charset="2"/>
              <a:buChar char="-"/>
            </a:pPr>
            <a:endParaRPr lang="de-DE"/>
          </a:p>
          <a:p>
            <a:pPr marL="457200" indent="-457200">
              <a:buFont typeface="Symbol" panose="05050102010706020507" pitchFamily="18" charset="2"/>
              <a:buChar char="-"/>
            </a:pPr>
            <a:endParaRPr lang="de-DE"/>
          </a:p>
        </p:txBody>
      </p:sp>
      <p:sp>
        <p:nvSpPr>
          <p:cNvPr id="3" name="Titel 2">
            <a:extLst>
              <a:ext uri="{FF2B5EF4-FFF2-40B4-BE49-F238E27FC236}">
                <a16:creationId xmlns:a16="http://schemas.microsoft.com/office/drawing/2014/main" id="{1C61B0D6-7F0E-40F3-9C4D-DB053B52276B}"/>
              </a:ext>
            </a:extLst>
          </p:cNvPr>
          <p:cNvSpPr>
            <a:spLocks noGrp="1"/>
          </p:cNvSpPr>
          <p:nvPr>
            <p:ph type="title"/>
          </p:nvPr>
        </p:nvSpPr>
        <p:spPr/>
        <p:txBody>
          <a:bodyPr/>
          <a:lstStyle/>
          <a:p>
            <a:r>
              <a:rPr lang="de-DE"/>
              <a:t>Crowdfunding </a:t>
            </a:r>
            <a:r>
              <a:rPr lang="de-DE" err="1"/>
              <a:t>Cons</a:t>
            </a:r>
            <a:r>
              <a:rPr lang="de-DE"/>
              <a:t> </a:t>
            </a:r>
          </a:p>
        </p:txBody>
      </p:sp>
      <p:sp>
        <p:nvSpPr>
          <p:cNvPr id="4" name="Textfeld 3">
            <a:extLst>
              <a:ext uri="{FF2B5EF4-FFF2-40B4-BE49-F238E27FC236}">
                <a16:creationId xmlns:a16="http://schemas.microsoft.com/office/drawing/2014/main" id="{18929A65-DEBD-4F4D-A565-CAC9BE331A9F}"/>
              </a:ext>
            </a:extLst>
          </p:cNvPr>
          <p:cNvSpPr txBox="1"/>
          <p:nvPr/>
        </p:nvSpPr>
        <p:spPr>
          <a:xfrm>
            <a:off x="8115300" y="3751118"/>
            <a:ext cx="3429000" cy="923330"/>
          </a:xfrm>
          <a:prstGeom prst="rect">
            <a:avLst/>
          </a:prstGeom>
          <a:noFill/>
        </p:spPr>
        <p:txBody>
          <a:bodyPr wrap="square" rtlCol="0">
            <a:spAutoFit/>
          </a:bodyPr>
          <a:lstStyle/>
          <a:p>
            <a:r>
              <a:rPr lang="de-DE" b="1"/>
              <a:t>READ</a:t>
            </a:r>
          </a:p>
          <a:p>
            <a:r>
              <a:rPr lang="en-US">
                <a:hlinkClick r:id="rId3"/>
              </a:rPr>
              <a:t>20 Pros and Cons of Crowdfunding (thepowermba.com)</a:t>
            </a:r>
            <a:endParaRPr lang="de-DE"/>
          </a:p>
        </p:txBody>
      </p:sp>
    </p:spTree>
    <p:extLst>
      <p:ext uri="{BB962C8B-B14F-4D97-AF65-F5344CB8AC3E}">
        <p14:creationId xmlns:p14="http://schemas.microsoft.com/office/powerpoint/2010/main" val="1887889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73B790-B9F4-463B-A2BB-B90F1BFD736D}"/>
              </a:ext>
            </a:extLst>
          </p:cNvPr>
          <p:cNvSpPr>
            <a:spLocks noGrp="1"/>
          </p:cNvSpPr>
          <p:nvPr>
            <p:ph type="body" sz="half" idx="2"/>
          </p:nvPr>
        </p:nvSpPr>
        <p:spPr/>
        <p:txBody>
          <a:bodyPr>
            <a:normAutofit/>
          </a:bodyPr>
          <a:lstStyle/>
          <a:p>
            <a:pPr marL="457200" indent="-457200">
              <a:buFont typeface="Arial" panose="020B0604020202020204" pitchFamily="34" charset="0"/>
              <a:buChar char="•"/>
            </a:pPr>
            <a:r>
              <a:rPr lang="de-DE" err="1"/>
              <a:t>Social</a:t>
            </a:r>
            <a:r>
              <a:rPr lang="de-DE"/>
              <a:t> </a:t>
            </a:r>
            <a:r>
              <a:rPr lang="de-DE" err="1"/>
              <a:t>media</a:t>
            </a:r>
            <a:r>
              <a:rPr lang="de-DE"/>
              <a:t> </a:t>
            </a:r>
            <a:r>
              <a:rPr lang="de-DE" err="1"/>
              <a:t>advertising</a:t>
            </a:r>
            <a:r>
              <a:rPr lang="de-DE"/>
              <a:t>: </a:t>
            </a:r>
            <a:r>
              <a:rPr lang="de-DE" err="1">
                <a:hlinkClick r:id="rId3"/>
              </a:rPr>
              <a:t>Social</a:t>
            </a:r>
            <a:r>
              <a:rPr lang="de-DE">
                <a:hlinkClick r:id="rId3"/>
              </a:rPr>
              <a:t> Media </a:t>
            </a:r>
            <a:r>
              <a:rPr lang="de-DE" err="1">
                <a:hlinkClick r:id="rId3"/>
              </a:rPr>
              <a:t>Success</a:t>
            </a:r>
            <a:r>
              <a:rPr lang="de-DE">
                <a:hlinkClick r:id="rId3"/>
              </a:rPr>
              <a:t> Stories | Sprout </a:t>
            </a:r>
            <a:r>
              <a:rPr lang="de-DE" err="1">
                <a:hlinkClick r:id="rId3"/>
              </a:rPr>
              <a:t>Social</a:t>
            </a:r>
            <a:endParaRPr lang="de-DE"/>
          </a:p>
          <a:p>
            <a:pPr marL="457200" indent="-457200">
              <a:buFont typeface="Arial" panose="020B0604020202020204" pitchFamily="34" charset="0"/>
              <a:buChar char="•"/>
            </a:pPr>
            <a:r>
              <a:rPr lang="de-DE"/>
              <a:t>Google </a:t>
            </a:r>
            <a:r>
              <a:rPr lang="de-DE" err="1"/>
              <a:t>grants</a:t>
            </a:r>
            <a:r>
              <a:rPr lang="de-DE"/>
              <a:t>: </a:t>
            </a:r>
            <a:r>
              <a:rPr lang="en-US">
                <a:hlinkClick r:id="rId4"/>
              </a:rPr>
              <a:t>A Google Ad Grants Success Story: AmpleHarvest.org - Nonprofit Library</a:t>
            </a:r>
            <a:endParaRPr lang="de-DE"/>
          </a:p>
          <a:p>
            <a:pPr marL="457200" indent="-457200">
              <a:buFont typeface="Arial" panose="020B0604020202020204" pitchFamily="34" charset="0"/>
              <a:buChar char="•"/>
            </a:pPr>
            <a:r>
              <a:rPr lang="de-DE"/>
              <a:t>Crowdfunding: </a:t>
            </a:r>
            <a:r>
              <a:rPr lang="en-US">
                <a:hlinkClick r:id="rId5"/>
              </a:rPr>
              <a:t>3 Case Studies Of Successful Crowdfunding Project - </a:t>
            </a:r>
            <a:r>
              <a:rPr lang="en-US" err="1">
                <a:hlinkClick r:id="rId5"/>
              </a:rPr>
              <a:t>Airfunding</a:t>
            </a:r>
            <a:r>
              <a:rPr lang="en-US">
                <a:hlinkClick r:id="rId5"/>
              </a:rPr>
              <a:t> Blog</a:t>
            </a:r>
            <a:r>
              <a:rPr lang="de-DE"/>
              <a:t> </a:t>
            </a:r>
          </a:p>
          <a:p>
            <a:pPr marL="457200" indent="-457200">
              <a:buFont typeface="Arial" panose="020B0604020202020204" pitchFamily="34" charset="0"/>
              <a:buChar char="•"/>
            </a:pPr>
            <a:r>
              <a:rPr lang="de-DE" err="1"/>
              <a:t>Recurring</a:t>
            </a:r>
            <a:r>
              <a:rPr lang="de-DE"/>
              <a:t> </a:t>
            </a:r>
            <a:r>
              <a:rPr lang="de-DE" err="1"/>
              <a:t>giving</a:t>
            </a:r>
            <a:r>
              <a:rPr lang="de-DE"/>
              <a:t>: </a:t>
            </a:r>
            <a:r>
              <a:rPr lang="en-US">
                <a:hlinkClick r:id="rId6"/>
              </a:rPr>
              <a:t>Recurring Giving Campaigns to Inspire You | Classy</a:t>
            </a:r>
            <a:endParaRPr lang="de-DE"/>
          </a:p>
          <a:p>
            <a:pPr marL="457200" indent="-457200">
              <a:buFont typeface="Arial" panose="020B0604020202020204" pitchFamily="34" charset="0"/>
              <a:buChar char="•"/>
            </a:pPr>
            <a:endParaRPr lang="de-DE"/>
          </a:p>
        </p:txBody>
      </p:sp>
      <p:sp>
        <p:nvSpPr>
          <p:cNvPr id="3" name="Titel 2">
            <a:extLst>
              <a:ext uri="{FF2B5EF4-FFF2-40B4-BE49-F238E27FC236}">
                <a16:creationId xmlns:a16="http://schemas.microsoft.com/office/drawing/2014/main" id="{E3CD7B87-D4A2-4CAB-A697-2B753569E300}"/>
              </a:ext>
            </a:extLst>
          </p:cNvPr>
          <p:cNvSpPr>
            <a:spLocks noGrp="1"/>
          </p:cNvSpPr>
          <p:nvPr>
            <p:ph type="title"/>
          </p:nvPr>
        </p:nvSpPr>
        <p:spPr/>
        <p:txBody>
          <a:bodyPr/>
          <a:lstStyle/>
          <a:p>
            <a:r>
              <a:rPr lang="de-DE" err="1"/>
              <a:t>Getting</a:t>
            </a:r>
            <a:r>
              <a:rPr lang="de-DE"/>
              <a:t> </a:t>
            </a:r>
            <a:r>
              <a:rPr lang="de-DE" err="1"/>
              <a:t>Started</a:t>
            </a:r>
            <a:r>
              <a:rPr lang="de-DE"/>
              <a:t>: </a:t>
            </a:r>
            <a:r>
              <a:rPr lang="de-DE" err="1"/>
              <a:t>Success</a:t>
            </a:r>
            <a:r>
              <a:rPr lang="de-DE"/>
              <a:t> Stories </a:t>
            </a:r>
            <a:r>
              <a:rPr lang="de-DE" err="1"/>
              <a:t>to</a:t>
            </a:r>
            <a:r>
              <a:rPr lang="de-DE"/>
              <a:t> Inspire</a:t>
            </a:r>
          </a:p>
        </p:txBody>
      </p:sp>
    </p:spTree>
    <p:extLst>
      <p:ext uri="{BB962C8B-B14F-4D97-AF65-F5344CB8AC3E}">
        <p14:creationId xmlns:p14="http://schemas.microsoft.com/office/powerpoint/2010/main" val="1673200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6E36644-3F98-450F-8412-CC4FEA9A8C4C}"/>
              </a:ext>
            </a:extLst>
          </p:cNvPr>
          <p:cNvSpPr>
            <a:spLocks noGrp="1"/>
          </p:cNvSpPr>
          <p:nvPr>
            <p:ph type="body" sz="half" idx="2"/>
          </p:nvPr>
        </p:nvSpPr>
        <p:spPr/>
        <p:txBody>
          <a:bodyPr/>
          <a:lstStyle/>
          <a:p>
            <a:pPr marL="457200" indent="-457200">
              <a:buFont typeface="Arial" panose="020B0604020202020204" pitchFamily="34" charset="0"/>
              <a:buChar char="•"/>
            </a:pPr>
            <a:r>
              <a:rPr lang="de-DE"/>
              <a:t>Update </a:t>
            </a:r>
            <a:r>
              <a:rPr lang="de-DE" err="1"/>
              <a:t>your</a:t>
            </a:r>
            <a:r>
              <a:rPr lang="de-DE"/>
              <a:t> </a:t>
            </a:r>
            <a:r>
              <a:rPr lang="de-DE" err="1"/>
              <a:t>website</a:t>
            </a:r>
            <a:endParaRPr lang="de-DE"/>
          </a:p>
          <a:p>
            <a:pPr marL="457200" indent="-457200">
              <a:buFont typeface="Arial" panose="020B0604020202020204" pitchFamily="34" charset="0"/>
              <a:buChar char="•"/>
            </a:pPr>
            <a:r>
              <a:rPr lang="de-DE"/>
              <a:t>Create a </a:t>
            </a:r>
            <a:r>
              <a:rPr lang="de-DE" err="1"/>
              <a:t>hashtag</a:t>
            </a:r>
            <a:endParaRPr lang="de-DE"/>
          </a:p>
          <a:p>
            <a:pPr marL="457200" indent="-457200">
              <a:buFont typeface="Arial" panose="020B0604020202020204" pitchFamily="34" charset="0"/>
              <a:buChar char="•"/>
            </a:pPr>
            <a:r>
              <a:rPr lang="de-DE"/>
              <a:t>Create </a:t>
            </a:r>
            <a:r>
              <a:rPr lang="de-DE" err="1"/>
              <a:t>videos</a:t>
            </a:r>
            <a:r>
              <a:rPr lang="de-DE"/>
              <a:t> and </a:t>
            </a:r>
            <a:r>
              <a:rPr lang="de-DE" err="1"/>
              <a:t>other</a:t>
            </a:r>
            <a:r>
              <a:rPr lang="de-DE"/>
              <a:t> </a:t>
            </a:r>
            <a:r>
              <a:rPr lang="de-DE" err="1"/>
              <a:t>engaging</a:t>
            </a:r>
            <a:r>
              <a:rPr lang="de-DE"/>
              <a:t> </a:t>
            </a:r>
            <a:r>
              <a:rPr lang="de-DE" err="1"/>
              <a:t>content</a:t>
            </a:r>
            <a:endParaRPr lang="de-DE"/>
          </a:p>
          <a:p>
            <a:pPr marL="457200" indent="-457200">
              <a:buFont typeface="Arial" panose="020B0604020202020204" pitchFamily="34" charset="0"/>
              <a:buChar char="•"/>
            </a:pPr>
            <a:r>
              <a:rPr lang="de-DE"/>
              <a:t>Lean </a:t>
            </a:r>
            <a:r>
              <a:rPr lang="de-DE" err="1"/>
              <a:t>into</a:t>
            </a:r>
            <a:r>
              <a:rPr lang="de-DE"/>
              <a:t> </a:t>
            </a:r>
            <a:r>
              <a:rPr lang="de-DE" err="1"/>
              <a:t>segmented</a:t>
            </a:r>
            <a:r>
              <a:rPr lang="de-DE"/>
              <a:t> email </a:t>
            </a:r>
            <a:r>
              <a:rPr lang="de-DE" err="1"/>
              <a:t>marketing</a:t>
            </a:r>
            <a:endParaRPr lang="de-DE"/>
          </a:p>
        </p:txBody>
      </p:sp>
      <p:sp>
        <p:nvSpPr>
          <p:cNvPr id="3" name="Titel 2">
            <a:extLst>
              <a:ext uri="{FF2B5EF4-FFF2-40B4-BE49-F238E27FC236}">
                <a16:creationId xmlns:a16="http://schemas.microsoft.com/office/drawing/2014/main" id="{DD5F341A-DFF5-457C-877A-ADA20A439452}"/>
              </a:ext>
            </a:extLst>
          </p:cNvPr>
          <p:cNvSpPr>
            <a:spLocks noGrp="1"/>
          </p:cNvSpPr>
          <p:nvPr>
            <p:ph type="title"/>
          </p:nvPr>
        </p:nvSpPr>
        <p:spPr/>
        <p:txBody>
          <a:bodyPr/>
          <a:lstStyle/>
          <a:p>
            <a:r>
              <a:rPr lang="de-DE"/>
              <a:t>Quick Starts</a:t>
            </a:r>
          </a:p>
        </p:txBody>
      </p:sp>
    </p:spTree>
    <p:extLst>
      <p:ext uri="{BB962C8B-B14F-4D97-AF65-F5344CB8AC3E}">
        <p14:creationId xmlns:p14="http://schemas.microsoft.com/office/powerpoint/2010/main" val="1507161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B0C8CF9-3BC2-42A9-82FB-53FC576B12ED}"/>
              </a:ext>
            </a:extLst>
          </p:cNvPr>
          <p:cNvSpPr>
            <a:spLocks noGrp="1"/>
          </p:cNvSpPr>
          <p:nvPr>
            <p:ph type="body" sz="half" idx="2"/>
          </p:nvPr>
        </p:nvSpPr>
        <p:spPr/>
        <p:txBody>
          <a:bodyPr numCol="2">
            <a:normAutofit/>
          </a:bodyPr>
          <a:lstStyle/>
          <a:p>
            <a:pPr algn="l" rtl="0" fontAlgn="base"/>
            <a:r>
              <a:rPr lang="en-GB" b="0" i="0" u="sng" strike="noStrike">
                <a:solidFill>
                  <a:srgbClr val="0563C1"/>
                </a:solidFill>
                <a:effectLst/>
                <a:latin typeface="Calibri" panose="020F0502020204030204" pitchFamily="34" charset="0"/>
                <a:hlinkClick r:id="rId2"/>
              </a:rPr>
              <a:t>Classy</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a:solidFill>
                  <a:srgbClr val="0563C1"/>
                </a:solidFill>
                <a:effectLst/>
                <a:latin typeface="Calibri" panose="020F0502020204030204" pitchFamily="34" charset="0"/>
                <a:hlinkClick r:id="rId3"/>
              </a:rPr>
              <a:t>First Giving</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a:solidFill>
                  <a:srgbClr val="0563C1"/>
                </a:solidFill>
                <a:effectLst/>
                <a:latin typeface="Calibri" panose="020F0502020204030204" pitchFamily="34" charset="0"/>
                <a:hlinkClick r:id="rId4"/>
              </a:rPr>
              <a:t>Mobile Cause</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err="1">
                <a:solidFill>
                  <a:srgbClr val="0563C1"/>
                </a:solidFill>
                <a:effectLst/>
                <a:latin typeface="Calibri" panose="020F0502020204030204" pitchFamily="34" charset="0"/>
                <a:hlinkClick r:id="rId5"/>
              </a:rPr>
              <a:t>Qgiv</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err="1">
                <a:solidFill>
                  <a:srgbClr val="0563C1"/>
                </a:solidFill>
                <a:effectLst/>
                <a:latin typeface="Calibri" panose="020F0502020204030204" pitchFamily="34" charset="0"/>
                <a:hlinkClick r:id="rId6"/>
              </a:rPr>
              <a:t>Crowdrise</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err="1">
                <a:solidFill>
                  <a:srgbClr val="0563C1"/>
                </a:solidFill>
                <a:effectLst/>
                <a:latin typeface="Calibri" panose="020F0502020204030204" pitchFamily="34" charset="0"/>
                <a:hlinkClick r:id="rId7"/>
              </a:rPr>
              <a:t>CauseVox</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endParaRPr lang="en-GB" b="0" i="0" u="sng" strike="noStrike">
              <a:solidFill>
                <a:srgbClr val="0563C1"/>
              </a:solidFill>
              <a:effectLst/>
              <a:latin typeface="Calibri" panose="020F0502020204030204" pitchFamily="34" charset="0"/>
              <a:hlinkClick r:id="rId8"/>
            </a:endParaRPr>
          </a:p>
          <a:p>
            <a:pPr algn="l" rtl="0" fontAlgn="base"/>
            <a:endParaRPr lang="en-GB" u="sng">
              <a:solidFill>
                <a:srgbClr val="0563C1"/>
              </a:solidFill>
              <a:latin typeface="Calibri" panose="020F0502020204030204" pitchFamily="34" charset="0"/>
              <a:hlinkClick r:id="rId8"/>
            </a:endParaRPr>
          </a:p>
          <a:p>
            <a:pPr algn="l" rtl="0" fontAlgn="base"/>
            <a:endParaRPr lang="en-GB" b="0" i="0" u="sng" strike="noStrike">
              <a:solidFill>
                <a:srgbClr val="0563C1"/>
              </a:solidFill>
              <a:effectLst/>
              <a:latin typeface="Calibri" panose="020F0502020204030204" pitchFamily="34" charset="0"/>
              <a:hlinkClick r:id="rId8"/>
            </a:endParaRPr>
          </a:p>
          <a:p>
            <a:pPr algn="l" rtl="0" fontAlgn="base"/>
            <a:r>
              <a:rPr lang="en-GB" b="0" i="0" u="sng" strike="noStrike">
                <a:solidFill>
                  <a:srgbClr val="0563C1"/>
                </a:solidFill>
                <a:effectLst/>
                <a:latin typeface="Calibri" panose="020F0502020204030204" pitchFamily="34" charset="0"/>
                <a:hlinkClick r:id="rId8"/>
              </a:rPr>
              <a:t>Salsa Labs </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a:solidFill>
                  <a:srgbClr val="0563C1"/>
                </a:solidFill>
                <a:effectLst/>
                <a:latin typeface="Calibri" panose="020F0502020204030204" pitchFamily="34" charset="0"/>
                <a:hlinkClick r:id="rId9"/>
              </a:rPr>
              <a:t>Neon </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err="1">
                <a:solidFill>
                  <a:srgbClr val="0563C1"/>
                </a:solidFill>
                <a:effectLst/>
                <a:latin typeface="Calibri" panose="020F0502020204030204" pitchFamily="34" charset="0"/>
                <a:hlinkClick r:id="rId10"/>
              </a:rPr>
              <a:t>Bloomerang</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err="1">
                <a:solidFill>
                  <a:srgbClr val="0563C1"/>
                </a:solidFill>
                <a:effectLst/>
                <a:latin typeface="Calibri" panose="020F0502020204030204" pitchFamily="34" charset="0"/>
                <a:hlinkClick r:id="rId11"/>
              </a:rPr>
              <a:t>EveryAction</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r>
              <a:rPr lang="en-GB" b="0" i="0" u="sng" strike="noStrike">
                <a:solidFill>
                  <a:srgbClr val="0563C1"/>
                </a:solidFill>
                <a:effectLst/>
                <a:latin typeface="Calibri" panose="020F0502020204030204" pitchFamily="34" charset="0"/>
                <a:hlinkClick r:id="rId12"/>
              </a:rPr>
              <a:t>Double the Donation</a:t>
            </a:r>
            <a:r>
              <a:rPr lang="en-GB"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marL="457200" indent="-457200">
              <a:buFont typeface="Arial" panose="020B0604020202020204" pitchFamily="34" charset="0"/>
              <a:buChar char="•"/>
            </a:pPr>
            <a:endParaRPr lang="de-DE"/>
          </a:p>
        </p:txBody>
      </p:sp>
      <p:sp>
        <p:nvSpPr>
          <p:cNvPr id="3" name="Titel 2">
            <a:extLst>
              <a:ext uri="{FF2B5EF4-FFF2-40B4-BE49-F238E27FC236}">
                <a16:creationId xmlns:a16="http://schemas.microsoft.com/office/drawing/2014/main" id="{37841231-D135-479B-AB2E-894866955402}"/>
              </a:ext>
            </a:extLst>
          </p:cNvPr>
          <p:cNvSpPr>
            <a:spLocks noGrp="1"/>
          </p:cNvSpPr>
          <p:nvPr>
            <p:ph type="title"/>
          </p:nvPr>
        </p:nvSpPr>
        <p:spPr/>
        <p:txBody>
          <a:bodyPr/>
          <a:lstStyle/>
          <a:p>
            <a:r>
              <a:rPr lang="de-DE"/>
              <a:t>Online Tools </a:t>
            </a:r>
            <a:r>
              <a:rPr lang="de-DE" err="1"/>
              <a:t>for</a:t>
            </a:r>
            <a:r>
              <a:rPr lang="de-DE"/>
              <a:t> Fundraising</a:t>
            </a:r>
          </a:p>
        </p:txBody>
      </p:sp>
      <p:sp>
        <p:nvSpPr>
          <p:cNvPr id="4" name="Textfeld 3">
            <a:extLst>
              <a:ext uri="{FF2B5EF4-FFF2-40B4-BE49-F238E27FC236}">
                <a16:creationId xmlns:a16="http://schemas.microsoft.com/office/drawing/2014/main" id="{7AB5DC43-A682-48C4-A482-060D32936FEB}"/>
              </a:ext>
            </a:extLst>
          </p:cNvPr>
          <p:cNvSpPr txBox="1"/>
          <p:nvPr/>
        </p:nvSpPr>
        <p:spPr>
          <a:xfrm>
            <a:off x="8136082" y="3616036"/>
            <a:ext cx="3377045" cy="923330"/>
          </a:xfrm>
          <a:prstGeom prst="rect">
            <a:avLst/>
          </a:prstGeom>
          <a:noFill/>
        </p:spPr>
        <p:txBody>
          <a:bodyPr wrap="square" rtlCol="0">
            <a:spAutoFit/>
          </a:bodyPr>
          <a:lstStyle/>
          <a:p>
            <a:r>
              <a:rPr lang="de-DE" b="1"/>
              <a:t>READ</a:t>
            </a:r>
          </a:p>
          <a:p>
            <a:r>
              <a:rPr lang="en-US">
                <a:solidFill>
                  <a:srgbClr val="0563C1"/>
                </a:solidFill>
                <a:hlinkClick r:id="rId13">
                  <a:extLst>
                    <a:ext uri="{A12FA001-AC4F-418D-AE19-62706E023703}">
                      <ahyp:hlinkClr xmlns:ahyp="http://schemas.microsoft.com/office/drawing/2018/hyperlinkcolor" xmlns="" val="tx"/>
                    </a:ext>
                  </a:extLst>
                </a:hlinkClick>
              </a:rPr>
              <a:t>11 Awesome Fundraising Tools for Nonprofits (elevationweb.org)</a:t>
            </a:r>
            <a:endParaRPr lang="de-DE"/>
          </a:p>
        </p:txBody>
      </p:sp>
    </p:spTree>
    <p:extLst>
      <p:ext uri="{BB962C8B-B14F-4D97-AF65-F5344CB8AC3E}">
        <p14:creationId xmlns:p14="http://schemas.microsoft.com/office/powerpoint/2010/main" val="427796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391C11-5CAE-460C-B489-B50AD31CB0E6}"/>
              </a:ext>
            </a:extLst>
          </p:cNvPr>
          <p:cNvSpPr>
            <a:spLocks noGrp="1"/>
          </p:cNvSpPr>
          <p:nvPr>
            <p:ph type="body" sz="half" idx="2"/>
          </p:nvPr>
        </p:nvSpPr>
        <p:spPr/>
        <p:txBody>
          <a:bodyPr>
            <a:normAutofit fontScale="92500" lnSpcReduction="10000"/>
          </a:bodyPr>
          <a:lstStyle/>
          <a:p>
            <a:pPr marL="457200" indent="-457200">
              <a:buFont typeface="Arial" panose="020B0604020202020204" pitchFamily="34" charset="0"/>
              <a:buChar char="•"/>
            </a:pPr>
            <a:r>
              <a:rPr lang="de-DE"/>
              <a:t>Digital </a:t>
            </a:r>
            <a:r>
              <a:rPr lang="de-DE" err="1"/>
              <a:t>fundraising</a:t>
            </a:r>
            <a:r>
              <a:rPr lang="de-DE"/>
              <a:t> </a:t>
            </a:r>
            <a:r>
              <a:rPr lang="de-DE" err="1"/>
              <a:t>campaigns</a:t>
            </a:r>
            <a:r>
              <a:rPr lang="de-DE"/>
              <a:t> </a:t>
            </a:r>
            <a:r>
              <a:rPr lang="de-DE" err="1"/>
              <a:t>need</a:t>
            </a:r>
            <a:r>
              <a:rPr lang="de-DE"/>
              <a:t> </a:t>
            </a:r>
            <a:r>
              <a:rPr lang="de-DE" err="1"/>
              <a:t>to</a:t>
            </a:r>
            <a:r>
              <a:rPr lang="de-DE"/>
              <a:t> </a:t>
            </a:r>
            <a:r>
              <a:rPr lang="de-DE" err="1"/>
              <a:t>be</a:t>
            </a:r>
            <a:r>
              <a:rPr lang="de-DE"/>
              <a:t> </a:t>
            </a:r>
            <a:r>
              <a:rPr lang="de-DE" err="1"/>
              <a:t>compatible</a:t>
            </a:r>
            <a:r>
              <a:rPr lang="de-DE"/>
              <a:t> </a:t>
            </a:r>
            <a:r>
              <a:rPr lang="de-DE" err="1"/>
              <a:t>with</a:t>
            </a:r>
            <a:r>
              <a:rPr lang="de-DE"/>
              <a:t> mobile </a:t>
            </a:r>
            <a:r>
              <a:rPr lang="de-DE" err="1"/>
              <a:t>technology</a:t>
            </a:r>
            <a:endParaRPr lang="de-DE"/>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Instead of the project-style fundraising of years past, digital fundraising is about creating a process and building an online community to drive donations on an ongoing basis.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457200" indent="-457200" algn="l" rtl="0" fontAlgn="base">
              <a:buFont typeface="Arial" panose="020B0604020202020204" pitchFamily="34" charset="0"/>
              <a:buChar char="•"/>
            </a:pPr>
            <a:r>
              <a:rPr lang="en-GB" b="0" i="0" u="none" strike="noStrike">
                <a:solidFill>
                  <a:srgbClr val="000000"/>
                </a:solidFill>
                <a:effectLst/>
                <a:latin typeface="Calibri" panose="020F0502020204030204" pitchFamily="34" charset="0"/>
              </a:rPr>
              <a:t>The best digital fundraisers are also the best digital marketers. The two go hand in hand, and the strategies that work in the digital marketing world are also applicable in the digital fundraising world. </a:t>
            </a:r>
            <a:endParaRPr lang="de-DE"/>
          </a:p>
          <a:p>
            <a:pPr marL="457200" indent="-457200">
              <a:buFont typeface="Arial" panose="020B0604020202020204" pitchFamily="34" charset="0"/>
              <a:buChar char="•"/>
            </a:pPr>
            <a:endParaRPr lang="de-DE"/>
          </a:p>
        </p:txBody>
      </p:sp>
      <p:sp>
        <p:nvSpPr>
          <p:cNvPr id="3" name="Titel 2">
            <a:extLst>
              <a:ext uri="{FF2B5EF4-FFF2-40B4-BE49-F238E27FC236}">
                <a16:creationId xmlns:a16="http://schemas.microsoft.com/office/drawing/2014/main" id="{A1D00A30-8213-4AED-BFE1-7C5327664A20}"/>
              </a:ext>
            </a:extLst>
          </p:cNvPr>
          <p:cNvSpPr>
            <a:spLocks noGrp="1"/>
          </p:cNvSpPr>
          <p:nvPr>
            <p:ph type="title"/>
          </p:nvPr>
        </p:nvSpPr>
        <p:spPr/>
        <p:txBody>
          <a:bodyPr/>
          <a:lstStyle/>
          <a:p>
            <a:r>
              <a:rPr lang="de-DE"/>
              <a:t>Keep in </a:t>
            </a:r>
            <a:r>
              <a:rPr lang="de-DE" err="1"/>
              <a:t>mind</a:t>
            </a:r>
            <a:r>
              <a:rPr lang="de-DE"/>
              <a:t>…</a:t>
            </a:r>
          </a:p>
        </p:txBody>
      </p:sp>
    </p:spTree>
    <p:extLst>
      <p:ext uri="{BB962C8B-B14F-4D97-AF65-F5344CB8AC3E}">
        <p14:creationId xmlns:p14="http://schemas.microsoft.com/office/powerpoint/2010/main" val="3698386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7591A05-7783-485F-9240-F0BBF2760BE3}"/>
              </a:ext>
            </a:extLst>
          </p:cNvPr>
          <p:cNvSpPr>
            <a:spLocks noGrp="1"/>
          </p:cNvSpPr>
          <p:nvPr>
            <p:ph type="body" sz="half" idx="2"/>
          </p:nvPr>
        </p:nvSpPr>
        <p:spPr/>
        <p:txBody>
          <a:bodyPr>
            <a:normAutofit/>
          </a:bodyPr>
          <a:lstStyle/>
          <a:p>
            <a:pPr algn="l" rtl="0" fontAlgn="base"/>
            <a:r>
              <a:rPr lang="en-GB" b="1" i="0" u="none" strike="noStrike">
                <a:solidFill>
                  <a:srgbClr val="000000"/>
                </a:solidFill>
                <a:effectLst/>
                <a:latin typeface="Calibri" panose="020F0502020204030204" pitchFamily="34" charset="0"/>
              </a:rPr>
              <a:t>Reading</a:t>
            </a:r>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r>
              <a:rPr lang="en-GB" b="0" i="0" u="sng" strike="noStrike">
                <a:solidFill>
                  <a:srgbClr val="0563C1"/>
                </a:solidFill>
                <a:effectLst/>
                <a:latin typeface="Calibri" panose="020F0502020204030204" pitchFamily="34" charset="0"/>
                <a:hlinkClick r:id="rId3"/>
              </a:rPr>
              <a:t>https://www.causevox.com/digital-fundraising/#digital-fundraising-method</a:t>
            </a:r>
            <a:endParaRPr lang="en-GB" b="0" i="0" u="sng" strike="noStrike">
              <a:solidFill>
                <a:srgbClr val="0563C1"/>
              </a:solidFill>
              <a:effectLst/>
              <a:latin typeface="Calibri" panose="020F0502020204030204" pitchFamily="34" charset="0"/>
            </a:endParaRPr>
          </a:p>
          <a:p>
            <a:pPr algn="l" rtl="0" fontAlgn="base"/>
            <a:endParaRPr lang="en-GB" b="0" i="0" u="sng" strike="noStrike">
              <a:solidFill>
                <a:srgbClr val="0563C1"/>
              </a:solidFill>
              <a:effectLst/>
              <a:latin typeface="Calibri" panose="020F0502020204030204" pitchFamily="34" charset="0"/>
            </a:endParaRPr>
          </a:p>
          <a:p>
            <a:pPr fontAlgn="base"/>
            <a:r>
              <a:rPr lang="de-DE"/>
              <a:t>Non-Profit Pro: </a:t>
            </a:r>
            <a:r>
              <a:rPr lang="en-US">
                <a:hlinkClick r:id="rId4"/>
              </a:rPr>
              <a:t>3 Ways to Personalize the Donor Experience - </a:t>
            </a:r>
            <a:r>
              <a:rPr lang="en-US" err="1">
                <a:hlinkClick r:id="rId4"/>
              </a:rPr>
              <a:t>NonProfit</a:t>
            </a:r>
            <a:r>
              <a:rPr lang="en-US">
                <a:hlinkClick r:id="rId4"/>
              </a:rPr>
              <a:t> PRO</a:t>
            </a:r>
            <a:endParaRPr lang="de-DE"/>
          </a:p>
          <a:p>
            <a:pPr algn="l" rtl="0" fontAlgn="base"/>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BB44ECDC-1D5F-44A0-AA58-CA2E5C4B59A0}"/>
              </a:ext>
            </a:extLst>
          </p:cNvPr>
          <p:cNvSpPr>
            <a:spLocks noGrp="1"/>
          </p:cNvSpPr>
          <p:nvPr>
            <p:ph type="title"/>
          </p:nvPr>
        </p:nvSpPr>
        <p:spPr/>
        <p:txBody>
          <a:bodyPr/>
          <a:lstStyle/>
          <a:p>
            <a:r>
              <a:rPr lang="de-DE"/>
              <a:t>Dig </a:t>
            </a:r>
            <a:r>
              <a:rPr lang="de-DE" err="1"/>
              <a:t>Deeper</a:t>
            </a:r>
            <a:endParaRPr lang="de-DE"/>
          </a:p>
        </p:txBody>
      </p:sp>
    </p:spTree>
    <p:extLst>
      <p:ext uri="{BB962C8B-B14F-4D97-AF65-F5344CB8AC3E}">
        <p14:creationId xmlns:p14="http://schemas.microsoft.com/office/powerpoint/2010/main" val="2364784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50F3ED-D6DB-4897-B1C7-FCF8D9A11259}"/>
              </a:ext>
            </a:extLst>
          </p:cNvPr>
          <p:cNvSpPr>
            <a:spLocks noGrp="1"/>
          </p:cNvSpPr>
          <p:nvPr>
            <p:ph type="body" sz="half" idx="2"/>
          </p:nvPr>
        </p:nvSpPr>
        <p:spPr/>
        <p:txBody>
          <a:bodyPr/>
          <a:lstStyle/>
          <a:p>
            <a:pPr marL="457200" indent="-457200" algn="l" rtl="0" fontAlgn="base">
              <a:buFont typeface="Wingdings" panose="05000000000000000000" pitchFamily="2" charset="2"/>
              <a:buChar char="ü"/>
            </a:pPr>
            <a:r>
              <a:rPr lang="en-GB" b="0" u="none" strike="noStrike">
                <a:solidFill>
                  <a:srgbClr val="000000"/>
                </a:solidFill>
                <a:effectLst/>
                <a:latin typeface="Calibri" panose="020F0502020204030204" pitchFamily="34" charset="0"/>
              </a:rPr>
              <a:t>Explain how digital funding differs from ‘traditional funding”</a:t>
            </a:r>
            <a:r>
              <a:rPr lang="en-GB" b="0">
                <a:solidFill>
                  <a:srgbClr val="000000"/>
                </a:solidFill>
                <a:effectLst/>
                <a:latin typeface="Calibri" panose="020F0502020204030204" pitchFamily="34" charset="0"/>
              </a:rPr>
              <a:t>​ techniques</a:t>
            </a:r>
            <a:endParaRPr lang="en-GB" b="0">
              <a:solidFill>
                <a:srgbClr val="000000"/>
              </a:solidFill>
              <a:effectLst/>
              <a:latin typeface="Arial" panose="020B0604020202020204" pitchFamily="34" charset="0"/>
            </a:endParaRPr>
          </a:p>
          <a:p>
            <a:pPr marL="457200" indent="-457200" algn="l" rtl="0" fontAlgn="base">
              <a:buFont typeface="Wingdings" panose="05000000000000000000" pitchFamily="2" charset="2"/>
              <a:buChar char="ü"/>
            </a:pPr>
            <a:r>
              <a:rPr lang="en-GB" b="0" u="none" strike="noStrike">
                <a:solidFill>
                  <a:srgbClr val="000000"/>
                </a:solidFill>
                <a:effectLst/>
                <a:latin typeface="Calibri" panose="020F0502020204030204" pitchFamily="34" charset="0"/>
              </a:rPr>
              <a:t>Name three benefits of digital </a:t>
            </a:r>
            <a:r>
              <a:rPr lang="en-GB">
                <a:solidFill>
                  <a:srgbClr val="000000"/>
                </a:solidFill>
                <a:latin typeface="Calibri" panose="020F0502020204030204" pitchFamily="34" charset="0"/>
              </a:rPr>
              <a:t>f</a:t>
            </a:r>
            <a:r>
              <a:rPr lang="en-GB" b="0" u="none" strike="noStrike">
                <a:solidFill>
                  <a:srgbClr val="000000"/>
                </a:solidFill>
                <a:effectLst/>
                <a:latin typeface="Calibri" panose="020F0502020204030204" pitchFamily="34" charset="0"/>
              </a:rPr>
              <a:t>undraising</a:t>
            </a:r>
            <a:r>
              <a:rPr lang="en-GB" b="0">
                <a:solidFill>
                  <a:srgbClr val="000000"/>
                </a:solidFill>
                <a:effectLst/>
                <a:latin typeface="Calibri" panose="020F0502020204030204" pitchFamily="34" charset="0"/>
              </a:rPr>
              <a:t>​</a:t>
            </a:r>
            <a:endParaRPr lang="en-GB" b="0">
              <a:solidFill>
                <a:srgbClr val="000000"/>
              </a:solidFill>
              <a:effectLst/>
              <a:latin typeface="Arial" panose="020B0604020202020204" pitchFamily="34" charset="0"/>
            </a:endParaRPr>
          </a:p>
          <a:p>
            <a:pPr marL="457200" indent="-457200" algn="l" rtl="0" fontAlgn="base">
              <a:buFont typeface="Wingdings" panose="05000000000000000000" pitchFamily="2" charset="2"/>
              <a:buChar char="ü"/>
            </a:pPr>
            <a:r>
              <a:rPr lang="en-GB" b="0" u="none" strike="noStrike">
                <a:solidFill>
                  <a:srgbClr val="000000"/>
                </a:solidFill>
                <a:effectLst/>
                <a:latin typeface="Calibri" panose="020F0502020204030204" pitchFamily="34" charset="0"/>
              </a:rPr>
              <a:t>Name 5 types of tools for digital fundraising</a:t>
            </a:r>
            <a:endParaRPr lang="en-GB" b="0">
              <a:solidFill>
                <a:srgbClr val="000000"/>
              </a:solidFill>
              <a:effectLst/>
              <a:latin typeface="Arial" panose="020B0604020202020204" pitchFamily="34" charset="0"/>
            </a:endParaRPr>
          </a:p>
          <a:p>
            <a:endParaRPr lang="de-DE"/>
          </a:p>
        </p:txBody>
      </p:sp>
      <p:sp>
        <p:nvSpPr>
          <p:cNvPr id="3" name="Titel 2">
            <a:extLst>
              <a:ext uri="{FF2B5EF4-FFF2-40B4-BE49-F238E27FC236}">
                <a16:creationId xmlns:a16="http://schemas.microsoft.com/office/drawing/2014/main" id="{C63FB264-AF12-4B8F-AC6B-26D685751071}"/>
              </a:ext>
            </a:extLst>
          </p:cNvPr>
          <p:cNvSpPr>
            <a:spLocks noGrp="1"/>
          </p:cNvSpPr>
          <p:nvPr>
            <p:ph type="title"/>
          </p:nvPr>
        </p:nvSpPr>
        <p:spPr/>
        <p:txBody>
          <a:bodyPr/>
          <a:lstStyle/>
          <a:p>
            <a:r>
              <a:rPr lang="de-DE"/>
              <a:t>Assessment</a:t>
            </a:r>
          </a:p>
        </p:txBody>
      </p:sp>
    </p:spTree>
    <p:extLst>
      <p:ext uri="{BB962C8B-B14F-4D97-AF65-F5344CB8AC3E}">
        <p14:creationId xmlns:p14="http://schemas.microsoft.com/office/powerpoint/2010/main" val="2420543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1E44F3-457F-41C5-A73F-FCBCCCA1C903}"/>
              </a:ext>
            </a:extLst>
          </p:cNvPr>
          <p:cNvSpPr>
            <a:spLocks noGrp="1"/>
          </p:cNvSpPr>
          <p:nvPr>
            <p:ph type="body" sz="half" idx="2"/>
          </p:nvPr>
        </p:nvSpPr>
        <p:spPr/>
        <p:txBody>
          <a:bodyPr>
            <a:normAutofit fontScale="62500" lnSpcReduction="20000"/>
          </a:bodyPr>
          <a:lstStyle/>
          <a:p>
            <a:pPr algn="just" rtl="0" fontAlgn="base"/>
            <a:endParaRPr lang="en-US">
              <a:solidFill>
                <a:srgbClr val="000000"/>
              </a:solidFill>
              <a:latin typeface="Calibri" panose="020F0502020204030204" pitchFamily="34" charset="0"/>
            </a:endParaRPr>
          </a:p>
          <a:p>
            <a:pPr algn="just" rtl="0" fontAlgn="base"/>
            <a:r>
              <a:rPr lang="en-US" b="1">
                <a:solidFill>
                  <a:srgbClr val="000000"/>
                </a:solidFill>
                <a:latin typeface="Calibri" panose="020F0502020204030204" pitchFamily="34" charset="0"/>
              </a:rPr>
              <a:t>Individual</a:t>
            </a:r>
          </a:p>
          <a:p>
            <a:pPr algn="just" rtl="0" fontAlgn="base"/>
            <a:r>
              <a:rPr lang="en-US" sz="2900">
                <a:solidFill>
                  <a:srgbClr val="000000"/>
                </a:solidFill>
                <a:latin typeface="Calibri" panose="020F0502020204030204" pitchFamily="34" charset="0"/>
              </a:rPr>
              <a:t>Generate a fundraising strategy including steps outlining your actions and a timeframe for successful development of a product that you would ultimately like to bring to market. You estimate that an initial investment of 3000€ is needed to get a prototype ready before moving to the next step. </a:t>
            </a:r>
            <a:endParaRPr lang="de-DE" sz="2900">
              <a:solidFill>
                <a:srgbClr val="000000"/>
              </a:solidFill>
              <a:latin typeface="Calibri" panose="020F0502020204030204" pitchFamily="34" charset="0"/>
            </a:endParaRPr>
          </a:p>
          <a:p>
            <a:pPr algn="just" rtl="0" fontAlgn="base"/>
            <a:endParaRPr lang="en-US">
              <a:solidFill>
                <a:srgbClr val="000000"/>
              </a:solidFill>
              <a:latin typeface="Calibri" panose="020F0502020204030204" pitchFamily="34" charset="0"/>
            </a:endParaRPr>
          </a:p>
          <a:p>
            <a:pPr algn="just" rtl="0" fontAlgn="base"/>
            <a:r>
              <a:rPr lang="en-US" b="1">
                <a:solidFill>
                  <a:srgbClr val="000000"/>
                </a:solidFill>
                <a:latin typeface="Calibri" panose="020F0502020204030204" pitchFamily="34" charset="0"/>
              </a:rPr>
              <a:t>Group</a:t>
            </a:r>
          </a:p>
          <a:p>
            <a:pPr algn="just" fontAlgn="base"/>
            <a:r>
              <a:rPr lang="en-US">
                <a:solidFill>
                  <a:srgbClr val="000000"/>
                </a:solidFill>
                <a:latin typeface="Calibri" panose="020F0502020204030204" pitchFamily="34" charset="0"/>
              </a:rPr>
              <a:t>Devise a strategy and plan for your non-profit </a:t>
            </a:r>
            <a:r>
              <a:rPr lang="en-US" err="1">
                <a:solidFill>
                  <a:srgbClr val="000000"/>
                </a:solidFill>
                <a:latin typeface="Calibri" panose="020F0502020204030204" pitchFamily="34" charset="0"/>
              </a:rPr>
              <a:t>organisation</a:t>
            </a:r>
            <a:r>
              <a:rPr lang="en-US">
                <a:solidFill>
                  <a:srgbClr val="000000"/>
                </a:solidFill>
                <a:latin typeface="Calibri" panose="020F0502020204030204" pitchFamily="34" charset="0"/>
              </a:rPr>
              <a:t> to use digital fundraising with the goal of raising money to cover upfront investment costs in sum of 1000€ and for establishing recurring receipt of donations in the sum of 1000€ per year for on-going expenses associated with providing after-school care for kids with an expanded range of activities, without having to raise the cost of child care. </a:t>
            </a:r>
            <a:r>
              <a:rPr lang="en-US" err="1">
                <a:solidFill>
                  <a:srgbClr val="000000"/>
                </a:solidFill>
                <a:latin typeface="Calibri" panose="020F0502020204030204" pitchFamily="34" charset="0"/>
              </a:rPr>
              <a:t>Ýour</a:t>
            </a:r>
            <a:r>
              <a:rPr lang="en-US">
                <a:solidFill>
                  <a:srgbClr val="000000"/>
                </a:solidFill>
                <a:latin typeface="Calibri" panose="020F0502020204030204" pitchFamily="34" charset="0"/>
              </a:rPr>
              <a:t> </a:t>
            </a:r>
            <a:r>
              <a:rPr lang="en-US" err="1">
                <a:solidFill>
                  <a:srgbClr val="000000"/>
                </a:solidFill>
                <a:latin typeface="Calibri" panose="020F0502020204030204" pitchFamily="34" charset="0"/>
              </a:rPr>
              <a:t>organisation</a:t>
            </a:r>
            <a:r>
              <a:rPr lang="en-US">
                <a:solidFill>
                  <a:srgbClr val="000000"/>
                </a:solidFill>
                <a:latin typeface="Calibri" panose="020F0502020204030204" pitchFamily="34" charset="0"/>
              </a:rPr>
              <a:t> can apply for a one-time allotment of 500€ with no repayment required, but that sum alone won't enable the establishment of a sustained activity. </a:t>
            </a:r>
            <a:endParaRPr lang="de-DE"/>
          </a:p>
        </p:txBody>
      </p:sp>
      <p:sp>
        <p:nvSpPr>
          <p:cNvPr id="3" name="Titel 2">
            <a:extLst>
              <a:ext uri="{FF2B5EF4-FFF2-40B4-BE49-F238E27FC236}">
                <a16:creationId xmlns:a16="http://schemas.microsoft.com/office/drawing/2014/main" id="{D67AD272-37F5-454E-816A-F349CDC66FF3}"/>
              </a:ext>
            </a:extLst>
          </p:cNvPr>
          <p:cNvSpPr>
            <a:spLocks noGrp="1"/>
          </p:cNvSpPr>
          <p:nvPr>
            <p:ph type="title"/>
          </p:nvPr>
        </p:nvSpPr>
        <p:spPr/>
        <p:txBody>
          <a:bodyPr/>
          <a:lstStyle/>
          <a:p>
            <a:r>
              <a:rPr lang="de-DE"/>
              <a:t>Individual &amp; Group Evaluation</a:t>
            </a:r>
          </a:p>
        </p:txBody>
      </p:sp>
    </p:spTree>
    <p:extLst>
      <p:ext uri="{BB962C8B-B14F-4D97-AF65-F5344CB8AC3E}">
        <p14:creationId xmlns:p14="http://schemas.microsoft.com/office/powerpoint/2010/main" val="4088523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FE1EA-AB7C-42B5-99F3-F74215C7BB0D}"/>
              </a:ext>
            </a:extLst>
          </p:cNvPr>
          <p:cNvSpPr>
            <a:spLocks noGrp="1"/>
          </p:cNvSpPr>
          <p:nvPr>
            <p:ph type="title"/>
          </p:nvPr>
        </p:nvSpPr>
        <p:spPr/>
        <p:txBody>
          <a:bodyPr/>
          <a:lstStyle/>
          <a:p>
            <a:r>
              <a:rPr lang="de-DE" err="1"/>
              <a:t>Why</a:t>
            </a:r>
            <a:r>
              <a:rPr lang="de-DE"/>
              <a:t> </a:t>
            </a:r>
            <a:r>
              <a:rPr lang="de-DE" err="1"/>
              <a:t>is</a:t>
            </a:r>
            <a:r>
              <a:rPr lang="de-DE"/>
              <a:t> a </a:t>
            </a:r>
            <a:r>
              <a:rPr lang="de-DE" err="1"/>
              <a:t>financial</a:t>
            </a:r>
            <a:r>
              <a:rPr lang="de-DE"/>
              <a:t> plan </a:t>
            </a:r>
            <a:r>
              <a:rPr lang="de-DE" err="1"/>
              <a:t>important</a:t>
            </a:r>
            <a:r>
              <a:rPr lang="de-DE"/>
              <a:t>?</a:t>
            </a:r>
          </a:p>
        </p:txBody>
      </p:sp>
      <p:sp>
        <p:nvSpPr>
          <p:cNvPr id="3" name="Inhaltsplatzhalter 2">
            <a:extLst>
              <a:ext uri="{FF2B5EF4-FFF2-40B4-BE49-F238E27FC236}">
                <a16:creationId xmlns:a16="http://schemas.microsoft.com/office/drawing/2014/main" id="{8A4BE38E-3E9A-4B5D-A0BD-8E191FEEC970}"/>
              </a:ext>
            </a:extLst>
          </p:cNvPr>
          <p:cNvSpPr>
            <a:spLocks noGrp="1"/>
          </p:cNvSpPr>
          <p:nvPr>
            <p:ph idx="1"/>
          </p:nvPr>
        </p:nvSpPr>
        <p:spPr/>
        <p:txBody>
          <a:bodyPr>
            <a:normAutofit fontScale="92500" lnSpcReduction="10000"/>
          </a:bodyPr>
          <a:lstStyle/>
          <a:p>
            <a:pPr algn="l"/>
            <a:r>
              <a:rPr lang="en-US">
                <a:solidFill>
                  <a:srgbClr val="24292D"/>
                </a:solidFill>
                <a:latin typeface="Open Sans" panose="020B0606030504020204" pitchFamily="34" charset="0"/>
              </a:rPr>
              <a:t>A</a:t>
            </a:r>
            <a:r>
              <a:rPr lang="en-US" b="0" i="0">
                <a:solidFill>
                  <a:srgbClr val="24292D"/>
                </a:solidFill>
                <a:effectLst/>
                <a:latin typeface="Open Sans" panose="020B0606030504020204" pitchFamily="34" charset="0"/>
              </a:rPr>
              <a:t> financial plan is a snapshot of the current state of your business. The projections, inform your short and long-term financial </a:t>
            </a:r>
            <a:r>
              <a:rPr lang="en-US" b="0" i="0" u="none" strike="noStrike">
                <a:solidFill>
                  <a:srgbClr val="4270D1"/>
                </a:solidFill>
                <a:effectLst/>
                <a:latin typeface="Open Sans" panose="020B0606030504020204" pitchFamily="34" charset="0"/>
                <a:hlinkClick r:id="rId3"/>
              </a:rPr>
              <a:t>goals</a:t>
            </a:r>
            <a:r>
              <a:rPr lang="en-US" b="0" i="0">
                <a:solidFill>
                  <a:srgbClr val="24292D"/>
                </a:solidFill>
                <a:effectLst/>
                <a:latin typeface="Open Sans" panose="020B0606030504020204" pitchFamily="34" charset="0"/>
              </a:rPr>
              <a:t> and gives you a starting point for developing a strategy. </a:t>
            </a:r>
          </a:p>
          <a:p>
            <a:pPr algn="l"/>
            <a:r>
              <a:rPr lang="en-US" b="0" i="0">
                <a:solidFill>
                  <a:srgbClr val="24292D"/>
                </a:solidFill>
                <a:effectLst/>
                <a:latin typeface="Open Sans" panose="020B0606030504020204" pitchFamily="34" charset="0"/>
              </a:rPr>
              <a:t>It helps you, as a business owner, set realistic expectations regarding the success of your business. You’re less likely to be surprised by your current financial state and more prepared to manage a crisis or incredible growth, simply because you know your financials inside and out. </a:t>
            </a:r>
          </a:p>
          <a:p>
            <a:pPr algn="l"/>
            <a:r>
              <a:rPr lang="en-US" b="0" i="0">
                <a:solidFill>
                  <a:srgbClr val="24292D"/>
                </a:solidFill>
                <a:effectLst/>
                <a:latin typeface="Open Sans" panose="020B0606030504020204" pitchFamily="34" charset="0"/>
              </a:rPr>
              <a:t>And aside from helping you better manage your business, a thorough financial plan also makes you more attractive to investors. It makes you less of a risk and shows that you have a firm plan and track record in place to grow your business. </a:t>
            </a:r>
          </a:p>
          <a:p>
            <a:endParaRPr lang="de-DE"/>
          </a:p>
        </p:txBody>
      </p:sp>
    </p:spTree>
    <p:extLst>
      <p:ext uri="{BB962C8B-B14F-4D97-AF65-F5344CB8AC3E}">
        <p14:creationId xmlns:p14="http://schemas.microsoft.com/office/powerpoint/2010/main" val="970968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Topic 4: Offline Financing</a:t>
            </a:r>
            <a:endParaRPr lang="lt-LT"/>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a:buFont typeface="Wingdings" panose="05000000000000000000" pitchFamily="2" charset="2"/>
              <a:buChar char="Ø"/>
            </a:pPr>
            <a:r>
              <a:rPr lang="de-DE"/>
              <a:t>Acquisition </a:t>
            </a:r>
            <a:r>
              <a:rPr lang="de-DE" err="1"/>
              <a:t>of</a:t>
            </a:r>
            <a:r>
              <a:rPr lang="de-DE"/>
              <a:t> </a:t>
            </a:r>
            <a:r>
              <a:rPr lang="de-DE" err="1"/>
              <a:t>public</a:t>
            </a:r>
            <a:r>
              <a:rPr lang="de-DE"/>
              <a:t> </a:t>
            </a:r>
            <a:r>
              <a:rPr lang="de-DE" err="1"/>
              <a:t>money</a:t>
            </a:r>
            <a:r>
              <a:rPr lang="de-DE"/>
              <a:t> (</a:t>
            </a:r>
            <a:r>
              <a:rPr lang="de-DE" err="1"/>
              <a:t>grants</a:t>
            </a:r>
            <a:r>
              <a:rPr lang="de-DE"/>
              <a:t>)</a:t>
            </a:r>
          </a:p>
          <a:p>
            <a:pPr lvl="1">
              <a:buFont typeface="Wingdings" panose="05000000000000000000" pitchFamily="2" charset="2"/>
              <a:buChar char="Ø"/>
            </a:pPr>
            <a:r>
              <a:rPr lang="de-DE" err="1">
                <a:cs typeface="Calibri"/>
              </a:rPr>
              <a:t>What</a:t>
            </a:r>
            <a:r>
              <a:rPr lang="de-DE">
                <a:cs typeface="Calibri"/>
              </a:rPr>
              <a:t> </a:t>
            </a:r>
            <a:r>
              <a:rPr lang="de-DE" err="1">
                <a:cs typeface="Calibri"/>
              </a:rPr>
              <a:t>are</a:t>
            </a:r>
            <a:r>
              <a:rPr lang="de-DE">
                <a:cs typeface="Calibri"/>
              </a:rPr>
              <a:t> </a:t>
            </a:r>
            <a:r>
              <a:rPr lang="de-DE" err="1">
                <a:cs typeface="Calibri"/>
              </a:rPr>
              <a:t>grants</a:t>
            </a:r>
            <a:r>
              <a:rPr lang="de-DE">
                <a:cs typeface="Calibri"/>
              </a:rPr>
              <a:t>? </a:t>
            </a:r>
            <a:r>
              <a:rPr lang="de-DE" err="1">
                <a:cs typeface="Calibri"/>
              </a:rPr>
              <a:t>How</a:t>
            </a:r>
            <a:r>
              <a:rPr lang="de-DE">
                <a:cs typeface="Calibri"/>
              </a:rPr>
              <a:t> do </a:t>
            </a:r>
            <a:r>
              <a:rPr lang="de-DE" err="1">
                <a:cs typeface="Calibri"/>
              </a:rPr>
              <a:t>they</a:t>
            </a:r>
            <a:r>
              <a:rPr lang="de-DE">
                <a:cs typeface="Calibri"/>
              </a:rPr>
              <a:t> </a:t>
            </a:r>
            <a:r>
              <a:rPr lang="de-DE" err="1">
                <a:cs typeface="Calibri"/>
              </a:rPr>
              <a:t>work</a:t>
            </a:r>
            <a:r>
              <a:rPr lang="de-DE">
                <a:cs typeface="Calibri"/>
              </a:rPr>
              <a:t>?</a:t>
            </a:r>
          </a:p>
          <a:p>
            <a:pPr lvl="1">
              <a:buFont typeface="Wingdings" panose="05000000000000000000" pitchFamily="2" charset="2"/>
              <a:buChar char="Ø"/>
            </a:pPr>
            <a:r>
              <a:rPr lang="de-DE" err="1">
                <a:cs typeface="Calibri"/>
              </a:rPr>
              <a:t>Examples</a:t>
            </a:r>
            <a:r>
              <a:rPr lang="de-DE">
                <a:cs typeface="Calibri"/>
              </a:rPr>
              <a:t> </a:t>
            </a:r>
            <a:r>
              <a:rPr lang="de-DE" err="1">
                <a:cs typeface="Calibri"/>
              </a:rPr>
              <a:t>of</a:t>
            </a:r>
            <a:r>
              <a:rPr lang="de-DE">
                <a:cs typeface="Calibri"/>
              </a:rPr>
              <a:t> </a:t>
            </a:r>
            <a:r>
              <a:rPr lang="de-DE" err="1">
                <a:cs typeface="Calibri"/>
              </a:rPr>
              <a:t>public</a:t>
            </a:r>
            <a:r>
              <a:rPr lang="de-DE">
                <a:cs typeface="Calibri"/>
              </a:rPr>
              <a:t> </a:t>
            </a:r>
            <a:r>
              <a:rPr lang="de-DE" err="1">
                <a:cs typeface="Calibri"/>
              </a:rPr>
              <a:t>funding</a:t>
            </a:r>
            <a:r>
              <a:rPr lang="de-DE">
                <a:cs typeface="Calibri"/>
              </a:rPr>
              <a:t> </a:t>
            </a:r>
            <a:r>
              <a:rPr lang="de-DE" err="1">
                <a:cs typeface="Calibri"/>
              </a:rPr>
              <a:t>opportunities</a:t>
            </a:r>
            <a:endParaRPr lang="de-DE">
              <a:cs typeface="Calibri"/>
            </a:endParaRPr>
          </a:p>
          <a:p>
            <a:pPr>
              <a:buFont typeface="Wingdings" panose="05000000000000000000" pitchFamily="2" charset="2"/>
              <a:buChar char="Ø"/>
            </a:pPr>
            <a:r>
              <a:rPr lang="de-DE"/>
              <a:t>Acquisition </a:t>
            </a:r>
            <a:r>
              <a:rPr lang="de-DE" err="1"/>
              <a:t>of</a:t>
            </a:r>
            <a:r>
              <a:rPr lang="de-DE"/>
              <a:t> private </a:t>
            </a:r>
            <a:r>
              <a:rPr lang="de-DE" err="1"/>
              <a:t>money</a:t>
            </a:r>
            <a:r>
              <a:rPr lang="de-DE"/>
              <a:t> (</a:t>
            </a:r>
            <a:r>
              <a:rPr lang="de-DE" err="1"/>
              <a:t>business</a:t>
            </a:r>
            <a:r>
              <a:rPr lang="de-DE"/>
              <a:t> </a:t>
            </a:r>
            <a:r>
              <a:rPr lang="de-DE" err="1"/>
              <a:t>angels</a:t>
            </a:r>
            <a:r>
              <a:rPr lang="de-DE"/>
              <a:t>, </a:t>
            </a:r>
            <a:r>
              <a:rPr lang="de-DE" err="1"/>
              <a:t>impact</a:t>
            </a:r>
            <a:r>
              <a:rPr lang="de-DE"/>
              <a:t> </a:t>
            </a:r>
            <a:r>
              <a:rPr lang="de-DE" err="1"/>
              <a:t>investors</a:t>
            </a:r>
            <a:r>
              <a:rPr lang="de-DE"/>
              <a:t>, etc.)</a:t>
            </a:r>
            <a:endParaRPr lang="de-DE">
              <a:cs typeface="Calibri"/>
            </a:endParaRPr>
          </a:p>
          <a:p>
            <a:pPr lvl="1">
              <a:buFont typeface="Wingdings" panose="05000000000000000000" pitchFamily="2" charset="2"/>
              <a:buChar char="Ø"/>
            </a:pPr>
            <a:r>
              <a:rPr lang="de-DE" err="1">
                <a:cs typeface="Calibri"/>
              </a:rPr>
              <a:t>What</a:t>
            </a:r>
            <a:r>
              <a:rPr lang="de-DE">
                <a:cs typeface="Calibri"/>
              </a:rPr>
              <a:t> </a:t>
            </a:r>
            <a:r>
              <a:rPr lang="de-DE" err="1">
                <a:cs typeface="Calibri"/>
              </a:rPr>
              <a:t>is</a:t>
            </a:r>
            <a:r>
              <a:rPr lang="de-DE">
                <a:cs typeface="Calibri"/>
              </a:rPr>
              <a:t> private </a:t>
            </a:r>
            <a:r>
              <a:rPr lang="de-DE" err="1">
                <a:cs typeface="Calibri"/>
              </a:rPr>
              <a:t>money</a:t>
            </a:r>
            <a:r>
              <a:rPr lang="de-DE">
                <a:cs typeface="Calibri"/>
              </a:rPr>
              <a:t> (</a:t>
            </a:r>
            <a:r>
              <a:rPr lang="de-DE" err="1">
                <a:cs typeface="Calibri"/>
              </a:rPr>
              <a:t>equity</a:t>
            </a:r>
            <a:r>
              <a:rPr lang="de-DE">
                <a:cs typeface="Calibri"/>
              </a:rPr>
              <a:t>)?</a:t>
            </a:r>
          </a:p>
          <a:p>
            <a:pPr lvl="1">
              <a:buFont typeface="Wingdings" panose="05000000000000000000" pitchFamily="2" charset="2"/>
              <a:buChar char="Ø"/>
            </a:pPr>
            <a:r>
              <a:rPr lang="de-DE" err="1">
                <a:cs typeface="Calibri"/>
              </a:rPr>
              <a:t>How</a:t>
            </a:r>
            <a:r>
              <a:rPr lang="de-DE">
                <a:cs typeface="Calibri"/>
              </a:rPr>
              <a:t> </a:t>
            </a:r>
            <a:r>
              <a:rPr lang="de-DE" err="1">
                <a:cs typeface="Calibri"/>
              </a:rPr>
              <a:t>to</a:t>
            </a:r>
            <a:r>
              <a:rPr lang="de-DE">
                <a:cs typeface="Calibri"/>
              </a:rPr>
              <a:t> </a:t>
            </a:r>
            <a:r>
              <a:rPr lang="de-DE" err="1">
                <a:cs typeface="Calibri"/>
              </a:rPr>
              <a:t>access</a:t>
            </a:r>
            <a:r>
              <a:rPr lang="de-DE">
                <a:cs typeface="Calibri"/>
              </a:rPr>
              <a:t> private </a:t>
            </a:r>
            <a:r>
              <a:rPr lang="de-DE" err="1">
                <a:cs typeface="Calibri"/>
              </a:rPr>
              <a:t>equity</a:t>
            </a:r>
            <a:r>
              <a:rPr lang="de-DE">
                <a:cs typeface="Calibri"/>
              </a:rPr>
              <a:t>?</a:t>
            </a:r>
          </a:p>
          <a:p>
            <a:pPr lvl="2">
              <a:buFont typeface="Wingdings" panose="05000000000000000000" pitchFamily="2" charset="2"/>
              <a:buChar char="Ø"/>
            </a:pPr>
            <a:r>
              <a:rPr lang="de-DE">
                <a:cs typeface="Calibri"/>
              </a:rPr>
              <a:t>Making </a:t>
            </a:r>
            <a:r>
              <a:rPr lang="de-DE" err="1">
                <a:cs typeface="Calibri"/>
              </a:rPr>
              <a:t>connections</a:t>
            </a:r>
            <a:r>
              <a:rPr lang="de-DE">
                <a:cs typeface="Calibri"/>
              </a:rPr>
              <a:t> (</a:t>
            </a:r>
            <a:r>
              <a:rPr lang="de-DE" err="1">
                <a:cs typeface="Calibri"/>
              </a:rPr>
              <a:t>can</a:t>
            </a:r>
            <a:r>
              <a:rPr lang="de-DE">
                <a:cs typeface="Calibri"/>
              </a:rPr>
              <a:t> </a:t>
            </a:r>
            <a:r>
              <a:rPr lang="de-DE" err="1">
                <a:cs typeface="Calibri"/>
              </a:rPr>
              <a:t>refer</a:t>
            </a:r>
            <a:r>
              <a:rPr lang="de-DE">
                <a:cs typeface="Calibri"/>
              </a:rPr>
              <a:t> back </a:t>
            </a:r>
            <a:r>
              <a:rPr lang="de-DE" err="1">
                <a:cs typeface="Calibri"/>
              </a:rPr>
              <a:t>to</a:t>
            </a:r>
            <a:r>
              <a:rPr lang="de-DE">
                <a:cs typeface="Calibri"/>
              </a:rPr>
              <a:t> </a:t>
            </a:r>
            <a:r>
              <a:rPr lang="de-DE" err="1">
                <a:cs typeface="Calibri"/>
              </a:rPr>
              <a:t>marketing</a:t>
            </a:r>
            <a:r>
              <a:rPr lang="de-DE">
                <a:cs typeface="Calibri"/>
              </a:rPr>
              <a:t> </a:t>
            </a:r>
            <a:r>
              <a:rPr lang="de-DE" err="1">
                <a:cs typeface="Calibri"/>
              </a:rPr>
              <a:t>section</a:t>
            </a:r>
            <a:r>
              <a:rPr lang="de-DE">
                <a:cs typeface="Calibri"/>
              </a:rPr>
              <a:t> and </a:t>
            </a:r>
            <a:r>
              <a:rPr lang="de-DE" err="1">
                <a:cs typeface="Calibri"/>
              </a:rPr>
              <a:t>making</a:t>
            </a:r>
            <a:r>
              <a:rPr lang="de-DE">
                <a:cs typeface="Calibri"/>
              </a:rPr>
              <a:t> a pitch)</a:t>
            </a:r>
          </a:p>
          <a:p>
            <a:pPr lvl="1">
              <a:buFont typeface="Wingdings" panose="05000000000000000000" pitchFamily="2" charset="2"/>
              <a:buChar char="Ø"/>
            </a:pPr>
            <a:r>
              <a:rPr lang="de-DE" err="1">
                <a:cs typeface="Calibri"/>
              </a:rPr>
              <a:t>Examples</a:t>
            </a:r>
            <a:r>
              <a:rPr lang="de-DE">
                <a:cs typeface="Calibri"/>
              </a:rPr>
              <a:t> </a:t>
            </a:r>
          </a:p>
          <a:p>
            <a:pPr>
              <a:buFont typeface="Wingdings" panose="05000000000000000000" pitchFamily="2" charset="2"/>
              <a:buChar char="Ø"/>
            </a:pPr>
            <a:r>
              <a:rPr lang="de-DE" err="1"/>
              <a:t>Credit</a:t>
            </a:r>
            <a:r>
              <a:rPr lang="de-DE"/>
              <a:t> </a:t>
            </a:r>
            <a:r>
              <a:rPr lang="de-DE" err="1"/>
              <a:t>financing</a:t>
            </a:r>
            <a:endParaRPr lang="de-DE">
              <a:cs typeface="Calibri"/>
            </a:endParaRPr>
          </a:p>
          <a:p>
            <a:pPr lvl="1">
              <a:buFont typeface="Wingdings" panose="05000000000000000000" pitchFamily="2" charset="2"/>
              <a:buChar char="Ø"/>
            </a:pPr>
            <a:r>
              <a:rPr lang="de-DE" err="1"/>
              <a:t>Credit</a:t>
            </a:r>
            <a:r>
              <a:rPr lang="de-DE"/>
              <a:t> </a:t>
            </a:r>
            <a:r>
              <a:rPr lang="de-DE" err="1"/>
              <a:t>cards</a:t>
            </a:r>
            <a:endParaRPr lang="de-DE"/>
          </a:p>
          <a:p>
            <a:pPr lvl="2">
              <a:buFont typeface="Wingdings" panose="05000000000000000000" pitchFamily="2" charset="2"/>
              <a:buChar char="Ø"/>
            </a:pPr>
            <a:r>
              <a:rPr lang="de-DE" err="1">
                <a:cs typeface="Calibri"/>
              </a:rPr>
              <a:t>How</a:t>
            </a:r>
            <a:r>
              <a:rPr lang="de-DE">
                <a:cs typeface="Calibri"/>
              </a:rPr>
              <a:t> </a:t>
            </a:r>
            <a:r>
              <a:rPr lang="de-DE" err="1">
                <a:cs typeface="Calibri"/>
              </a:rPr>
              <a:t>they</a:t>
            </a:r>
            <a:r>
              <a:rPr lang="de-DE">
                <a:cs typeface="Calibri"/>
              </a:rPr>
              <a:t> </a:t>
            </a:r>
            <a:r>
              <a:rPr lang="de-DE" err="1">
                <a:cs typeface="Calibri"/>
              </a:rPr>
              <a:t>work</a:t>
            </a:r>
            <a:r>
              <a:rPr lang="de-DE">
                <a:cs typeface="Calibri"/>
              </a:rPr>
              <a:t> (+ a </a:t>
            </a:r>
            <a:r>
              <a:rPr lang="de-DE" err="1">
                <a:cs typeface="Calibri"/>
              </a:rPr>
              <a:t>word</a:t>
            </a:r>
            <a:r>
              <a:rPr lang="de-DE">
                <a:cs typeface="Calibri"/>
              </a:rPr>
              <a:t> </a:t>
            </a:r>
            <a:r>
              <a:rPr lang="de-DE" err="1">
                <a:cs typeface="Calibri"/>
              </a:rPr>
              <a:t>of</a:t>
            </a:r>
            <a:r>
              <a:rPr lang="de-DE">
                <a:cs typeface="Calibri"/>
              </a:rPr>
              <a:t> </a:t>
            </a:r>
            <a:r>
              <a:rPr lang="de-DE" err="1">
                <a:cs typeface="Calibri"/>
              </a:rPr>
              <a:t>caution</a:t>
            </a:r>
            <a:r>
              <a:rPr lang="de-DE">
                <a:cs typeface="Calibri"/>
              </a:rPr>
              <a:t>)</a:t>
            </a:r>
          </a:p>
          <a:p>
            <a:pPr lvl="1">
              <a:buFont typeface="Wingdings" panose="05000000000000000000" pitchFamily="2" charset="2"/>
              <a:buChar char="Ø"/>
            </a:pPr>
            <a:r>
              <a:rPr lang="de-DE"/>
              <a:t>Banks</a:t>
            </a:r>
            <a:endParaRPr lang="de-DE">
              <a:cs typeface="Calibri"/>
            </a:endParaRPr>
          </a:p>
          <a:p>
            <a:pPr lvl="2">
              <a:buFont typeface="Wingdings" panose="05000000000000000000" pitchFamily="2" charset="2"/>
              <a:buChar char="Ø"/>
            </a:pPr>
            <a:r>
              <a:rPr lang="de-DE" err="1">
                <a:cs typeface="Calibri" panose="020F0502020204030204"/>
              </a:rPr>
              <a:t>Loans</a:t>
            </a:r>
            <a:r>
              <a:rPr lang="de-DE">
                <a:cs typeface="Calibri" panose="020F0502020204030204"/>
              </a:rPr>
              <a:t> </a:t>
            </a:r>
          </a:p>
          <a:p>
            <a:pPr lvl="2">
              <a:buFont typeface="Wingdings" panose="05000000000000000000" pitchFamily="2" charset="2"/>
              <a:buChar char="Ø"/>
            </a:pPr>
            <a:r>
              <a:rPr lang="de-DE">
                <a:cs typeface="Calibri" panose="020F0502020204030204"/>
              </a:rPr>
              <a:t>The </a:t>
            </a:r>
            <a:r>
              <a:rPr lang="de-DE" err="1">
                <a:cs typeface="Calibri" panose="020F0502020204030204"/>
              </a:rPr>
              <a:t>value</a:t>
            </a:r>
            <a:r>
              <a:rPr lang="de-DE">
                <a:cs typeface="Calibri" panose="020F0502020204030204"/>
              </a:rPr>
              <a:t> </a:t>
            </a:r>
            <a:r>
              <a:rPr lang="de-DE" err="1">
                <a:cs typeface="Calibri" panose="020F0502020204030204"/>
              </a:rPr>
              <a:t>of</a:t>
            </a:r>
            <a:r>
              <a:rPr lang="de-DE">
                <a:cs typeface="Calibri" panose="020F0502020204030204"/>
              </a:rPr>
              <a:t> </a:t>
            </a:r>
            <a:r>
              <a:rPr lang="de-DE" err="1">
                <a:cs typeface="Calibri" panose="020F0502020204030204"/>
              </a:rPr>
              <a:t>getting</a:t>
            </a:r>
            <a:r>
              <a:rPr lang="de-DE">
                <a:cs typeface="Calibri" panose="020F0502020204030204"/>
              </a:rPr>
              <a:t> </a:t>
            </a:r>
            <a:r>
              <a:rPr lang="de-DE" err="1">
                <a:cs typeface="Calibri" panose="020F0502020204030204"/>
              </a:rPr>
              <a:t>to</a:t>
            </a:r>
            <a:r>
              <a:rPr lang="de-DE">
                <a:cs typeface="Calibri" panose="020F0502020204030204"/>
              </a:rPr>
              <a:t> </a:t>
            </a:r>
            <a:r>
              <a:rPr lang="de-DE" err="1">
                <a:cs typeface="Calibri" panose="020F0502020204030204"/>
              </a:rPr>
              <a:t>know</a:t>
            </a:r>
            <a:r>
              <a:rPr lang="de-DE">
                <a:cs typeface="Calibri" panose="020F0502020204030204"/>
              </a:rPr>
              <a:t> </a:t>
            </a:r>
            <a:r>
              <a:rPr lang="de-DE" err="1">
                <a:cs typeface="Calibri" panose="020F0502020204030204"/>
              </a:rPr>
              <a:t>your</a:t>
            </a:r>
            <a:r>
              <a:rPr lang="de-DE">
                <a:cs typeface="Calibri" panose="020F0502020204030204"/>
              </a:rPr>
              <a:t> </a:t>
            </a:r>
            <a:r>
              <a:rPr lang="de-DE" err="1">
                <a:cs typeface="Calibri" panose="020F0502020204030204"/>
              </a:rPr>
              <a:t>banker</a:t>
            </a:r>
            <a:endParaRPr lang="de-DE">
              <a:cs typeface="Calibri" panose="020F0502020204030204"/>
            </a:endParaRPr>
          </a:p>
          <a:p>
            <a:pPr>
              <a:buFont typeface="Wingdings" panose="05000000000000000000" pitchFamily="2" charset="2"/>
              <a:buChar char="Ø"/>
            </a:pPr>
            <a:endParaRPr lang="de-DE"/>
          </a:p>
          <a:p>
            <a:pPr>
              <a:buFont typeface="Wingdings" panose="05000000000000000000" pitchFamily="2" charset="2"/>
              <a:buChar char="Ø"/>
            </a:pPr>
            <a:endParaRPr lang="de-DE">
              <a:cs typeface="Calibri" panose="020F0502020204030204"/>
            </a:endParaRPr>
          </a:p>
        </p:txBody>
      </p:sp>
    </p:spTree>
    <p:extLst>
      <p:ext uri="{BB962C8B-B14F-4D97-AF65-F5344CB8AC3E}">
        <p14:creationId xmlns:p14="http://schemas.microsoft.com/office/powerpoint/2010/main" val="2879330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41DB1-14F8-4491-919B-701ABE0AE521}"/>
              </a:ext>
            </a:extLst>
          </p:cNvPr>
          <p:cNvSpPr>
            <a:spLocks noGrp="1"/>
          </p:cNvSpPr>
          <p:nvPr>
            <p:ph type="title"/>
          </p:nvPr>
        </p:nvSpPr>
        <p:spPr/>
        <p:txBody>
          <a:bodyPr/>
          <a:lstStyle/>
          <a:p>
            <a:r>
              <a:rPr lang="de-DE"/>
              <a:t>Topic Goals &amp; </a:t>
            </a:r>
            <a:r>
              <a:rPr lang="de-DE" err="1"/>
              <a:t>Objectives</a:t>
            </a:r>
            <a:endParaRPr lang="de-DE"/>
          </a:p>
        </p:txBody>
      </p:sp>
      <p:sp>
        <p:nvSpPr>
          <p:cNvPr id="3" name="Inhaltsplatzhalter 2">
            <a:extLst>
              <a:ext uri="{FF2B5EF4-FFF2-40B4-BE49-F238E27FC236}">
                <a16:creationId xmlns:a16="http://schemas.microsoft.com/office/drawing/2014/main" id="{652A01FF-B606-4C24-8B1E-CFAAD21E0E65}"/>
              </a:ext>
            </a:extLst>
          </p:cNvPr>
          <p:cNvSpPr>
            <a:spLocks noGrp="1"/>
          </p:cNvSpPr>
          <p:nvPr>
            <p:ph idx="1"/>
          </p:nvPr>
        </p:nvSpPr>
        <p:spPr/>
        <p:txBody>
          <a:bodyPr/>
          <a:lstStyle/>
          <a:p>
            <a:r>
              <a:rPr lang="de-DE"/>
              <a:t>Learning Goals</a:t>
            </a:r>
          </a:p>
          <a:p>
            <a:pPr lvl="1"/>
            <a:r>
              <a:rPr lang="de-DE" err="1"/>
              <a:t>Learner</a:t>
            </a:r>
            <a:r>
              <a:rPr lang="de-DE"/>
              <a:t> will </a:t>
            </a:r>
            <a:r>
              <a:rPr lang="de-DE" err="1"/>
              <a:t>understand</a:t>
            </a:r>
            <a:r>
              <a:rPr lang="de-DE"/>
              <a:t> </a:t>
            </a:r>
            <a:r>
              <a:rPr lang="de-DE" err="1"/>
              <a:t>the</a:t>
            </a:r>
            <a:r>
              <a:rPr lang="de-DE"/>
              <a:t> </a:t>
            </a:r>
            <a:r>
              <a:rPr lang="de-DE" err="1"/>
              <a:t>more</a:t>
            </a:r>
            <a:r>
              <a:rPr lang="de-DE"/>
              <a:t> traditional </a:t>
            </a:r>
            <a:r>
              <a:rPr lang="de-DE" err="1"/>
              <a:t>means</a:t>
            </a:r>
            <a:r>
              <a:rPr lang="de-DE"/>
              <a:t> </a:t>
            </a:r>
            <a:r>
              <a:rPr lang="de-DE" err="1"/>
              <a:t>of</a:t>
            </a:r>
            <a:r>
              <a:rPr lang="de-DE"/>
              <a:t> </a:t>
            </a:r>
            <a:r>
              <a:rPr lang="de-DE" err="1"/>
              <a:t>financing</a:t>
            </a:r>
            <a:r>
              <a:rPr lang="de-DE"/>
              <a:t> a </a:t>
            </a:r>
            <a:r>
              <a:rPr lang="de-DE" err="1"/>
              <a:t>business</a:t>
            </a:r>
            <a:endParaRPr lang="de-DE"/>
          </a:p>
          <a:p>
            <a:r>
              <a:rPr lang="de-DE" err="1"/>
              <a:t>Instructional</a:t>
            </a:r>
            <a:r>
              <a:rPr lang="de-DE"/>
              <a:t> </a:t>
            </a:r>
            <a:r>
              <a:rPr lang="de-DE" err="1"/>
              <a:t>Objectives</a:t>
            </a:r>
            <a:endParaRPr lang="de-DE"/>
          </a:p>
          <a:p>
            <a:pPr lvl="1"/>
            <a:r>
              <a:rPr lang="de-DE" err="1"/>
              <a:t>Learner</a:t>
            </a:r>
            <a:r>
              <a:rPr lang="de-DE"/>
              <a:t> will </a:t>
            </a:r>
            <a:r>
              <a:rPr lang="de-DE" err="1"/>
              <a:t>be</a:t>
            </a:r>
            <a:r>
              <a:rPr lang="de-DE"/>
              <a:t> </a:t>
            </a:r>
            <a:r>
              <a:rPr lang="de-DE" err="1"/>
              <a:t>taught</a:t>
            </a:r>
            <a:r>
              <a:rPr lang="de-DE"/>
              <a:t> </a:t>
            </a:r>
            <a:r>
              <a:rPr lang="de-DE" err="1"/>
              <a:t>the</a:t>
            </a:r>
            <a:r>
              <a:rPr lang="de-DE"/>
              <a:t> </a:t>
            </a:r>
            <a:r>
              <a:rPr lang="de-DE" err="1"/>
              <a:t>difference</a:t>
            </a:r>
            <a:r>
              <a:rPr lang="de-DE"/>
              <a:t> </a:t>
            </a:r>
            <a:r>
              <a:rPr lang="de-DE" err="1"/>
              <a:t>between</a:t>
            </a:r>
            <a:r>
              <a:rPr lang="de-DE"/>
              <a:t> </a:t>
            </a:r>
            <a:r>
              <a:rPr lang="de-DE" err="1"/>
              <a:t>public</a:t>
            </a:r>
            <a:r>
              <a:rPr lang="de-DE"/>
              <a:t>, private, and personal </a:t>
            </a:r>
            <a:r>
              <a:rPr lang="de-DE" err="1"/>
              <a:t>funding</a:t>
            </a:r>
            <a:r>
              <a:rPr lang="de-DE"/>
              <a:t> </a:t>
            </a:r>
            <a:r>
              <a:rPr lang="de-DE" err="1"/>
              <a:t>options</a:t>
            </a:r>
            <a:r>
              <a:rPr lang="de-DE"/>
              <a:t> </a:t>
            </a:r>
            <a:r>
              <a:rPr lang="de-DE" err="1"/>
              <a:t>available</a:t>
            </a:r>
            <a:r>
              <a:rPr lang="de-DE"/>
              <a:t> </a:t>
            </a:r>
            <a:r>
              <a:rPr lang="de-DE" err="1"/>
              <a:t>for</a:t>
            </a:r>
            <a:r>
              <a:rPr lang="de-DE"/>
              <a:t> </a:t>
            </a:r>
            <a:r>
              <a:rPr lang="de-DE" err="1"/>
              <a:t>investment</a:t>
            </a:r>
            <a:r>
              <a:rPr lang="de-DE"/>
              <a:t> in a </a:t>
            </a:r>
            <a:r>
              <a:rPr lang="de-DE" err="1"/>
              <a:t>business</a:t>
            </a:r>
            <a:r>
              <a:rPr lang="de-DE"/>
              <a:t> </a:t>
            </a:r>
          </a:p>
          <a:p>
            <a:r>
              <a:rPr lang="de-DE"/>
              <a:t>Learning </a:t>
            </a:r>
            <a:r>
              <a:rPr lang="de-DE" err="1"/>
              <a:t>Objectives</a:t>
            </a:r>
            <a:endParaRPr lang="de-DE"/>
          </a:p>
          <a:p>
            <a:pPr lvl="1"/>
            <a:r>
              <a:rPr lang="de-DE" err="1"/>
              <a:t>Learner</a:t>
            </a:r>
            <a:r>
              <a:rPr lang="de-DE"/>
              <a:t> will </a:t>
            </a:r>
            <a:r>
              <a:rPr lang="de-DE" err="1"/>
              <a:t>be</a:t>
            </a:r>
            <a:r>
              <a:rPr lang="de-DE"/>
              <a:t> </a:t>
            </a:r>
            <a:r>
              <a:rPr lang="de-DE" err="1"/>
              <a:t>able</a:t>
            </a:r>
            <a:r>
              <a:rPr lang="de-DE"/>
              <a:t> </a:t>
            </a:r>
            <a:r>
              <a:rPr lang="de-DE" err="1"/>
              <a:t>to</a:t>
            </a:r>
            <a:r>
              <a:rPr lang="de-DE"/>
              <a:t> </a:t>
            </a:r>
            <a:r>
              <a:rPr lang="de-DE" err="1"/>
              <a:t>determine</a:t>
            </a:r>
            <a:r>
              <a:rPr lang="de-DE"/>
              <a:t> </a:t>
            </a:r>
            <a:r>
              <a:rPr lang="de-DE" err="1"/>
              <a:t>the</a:t>
            </a:r>
            <a:r>
              <a:rPr lang="de-DE"/>
              <a:t> </a:t>
            </a:r>
            <a:r>
              <a:rPr lang="de-DE" err="1"/>
              <a:t>applicabilitiy</a:t>
            </a:r>
            <a:r>
              <a:rPr lang="de-DE"/>
              <a:t> </a:t>
            </a:r>
            <a:r>
              <a:rPr lang="de-DE" err="1"/>
              <a:t>of</a:t>
            </a:r>
            <a:r>
              <a:rPr lang="de-DE"/>
              <a:t> </a:t>
            </a:r>
            <a:r>
              <a:rPr lang="de-DE" err="1"/>
              <a:t>fund</a:t>
            </a:r>
            <a:r>
              <a:rPr lang="de-DE"/>
              <a:t> </a:t>
            </a:r>
            <a:r>
              <a:rPr lang="de-DE" err="1"/>
              <a:t>sources</a:t>
            </a:r>
            <a:r>
              <a:rPr lang="de-DE"/>
              <a:t> </a:t>
            </a:r>
            <a:r>
              <a:rPr lang="de-DE" err="1"/>
              <a:t>for</a:t>
            </a:r>
            <a:r>
              <a:rPr lang="de-DE"/>
              <a:t> different </a:t>
            </a:r>
            <a:r>
              <a:rPr lang="de-DE" err="1"/>
              <a:t>business</a:t>
            </a:r>
            <a:r>
              <a:rPr lang="de-DE"/>
              <a:t> and non-profit </a:t>
            </a:r>
            <a:r>
              <a:rPr lang="de-DE" err="1"/>
              <a:t>endeavors</a:t>
            </a:r>
            <a:endParaRPr lang="de-DE"/>
          </a:p>
        </p:txBody>
      </p:sp>
    </p:spTree>
    <p:extLst>
      <p:ext uri="{BB962C8B-B14F-4D97-AF65-F5344CB8AC3E}">
        <p14:creationId xmlns:p14="http://schemas.microsoft.com/office/powerpoint/2010/main" val="25540212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7355B-C82F-D009-D32D-4446F5BE047F}"/>
              </a:ext>
            </a:extLst>
          </p:cNvPr>
          <p:cNvSpPr>
            <a:spLocks noGrp="1"/>
          </p:cNvSpPr>
          <p:nvPr>
            <p:ph type="body" sz="half" idx="2"/>
          </p:nvPr>
        </p:nvSpPr>
        <p:spPr/>
        <p:txBody>
          <a:bodyPr vert="horz" lIns="91440" tIns="45720" rIns="91440" bIns="45720" rtlCol="0" anchor="t">
            <a:normAutofit lnSpcReduction="10000"/>
          </a:bodyPr>
          <a:lstStyle/>
          <a:p>
            <a:r>
              <a:rPr lang="en-GB">
                <a:ea typeface="+mn-lt"/>
                <a:cs typeface="+mn-lt"/>
              </a:rPr>
              <a:t>A grant is an award, usually financial, given by one entity (typically a company, foundation, or government) to an individual or a company to facilitate a goal or incentivize performance. Grants are essentially gifts that do not have to be paid back, under most conditions. These can include </a:t>
            </a:r>
            <a:r>
              <a:rPr lang="en-GB" u="sng">
                <a:ea typeface="+mn-lt"/>
                <a:cs typeface="+mn-lt"/>
                <a:hlinkClick r:id="rId2"/>
              </a:rPr>
              <a:t>education loans</a:t>
            </a:r>
            <a:r>
              <a:rPr lang="en-GB">
                <a:ea typeface="+mn-lt"/>
                <a:cs typeface="+mn-lt"/>
              </a:rPr>
              <a:t>, research money, and </a:t>
            </a:r>
            <a:r>
              <a:rPr lang="en-GB" u="sng">
                <a:ea typeface="+mn-lt"/>
                <a:cs typeface="+mn-lt"/>
                <a:hlinkClick r:id="rId3"/>
              </a:rPr>
              <a:t>stock options</a:t>
            </a:r>
            <a:r>
              <a:rPr lang="en-GB">
                <a:ea typeface="+mn-lt"/>
                <a:cs typeface="+mn-lt"/>
              </a:rPr>
              <a:t>. Some grants have waiting periods—called lock-up or vesting periods—before the grantee can take full ownership of the financial reward.</a:t>
            </a:r>
            <a:endParaRPr lang="en-US"/>
          </a:p>
        </p:txBody>
      </p:sp>
      <p:sp>
        <p:nvSpPr>
          <p:cNvPr id="3" name="Title 2">
            <a:extLst>
              <a:ext uri="{FF2B5EF4-FFF2-40B4-BE49-F238E27FC236}">
                <a16:creationId xmlns:a16="http://schemas.microsoft.com/office/drawing/2014/main" id="{A3AB9029-FD3C-E055-2F22-01AC3337FE0E}"/>
              </a:ext>
            </a:extLst>
          </p:cNvPr>
          <p:cNvSpPr>
            <a:spLocks noGrp="1"/>
          </p:cNvSpPr>
          <p:nvPr>
            <p:ph type="title"/>
          </p:nvPr>
        </p:nvSpPr>
        <p:spPr/>
        <p:txBody>
          <a:bodyPr/>
          <a:lstStyle/>
          <a:p>
            <a:r>
              <a:rPr lang="en-GB">
                <a:ea typeface="Calibri Light"/>
                <a:cs typeface="Calibri Light"/>
              </a:rPr>
              <a:t>What is a Grant</a:t>
            </a:r>
            <a:endParaRPr lang="en-US"/>
          </a:p>
        </p:txBody>
      </p:sp>
      <p:sp>
        <p:nvSpPr>
          <p:cNvPr id="4" name="TextBox 3">
            <a:extLst>
              <a:ext uri="{FF2B5EF4-FFF2-40B4-BE49-F238E27FC236}">
                <a16:creationId xmlns:a16="http://schemas.microsoft.com/office/drawing/2014/main" id="{95A8DB9C-00EB-2E92-C7F4-E412FA2CFD45}"/>
              </a:ext>
            </a:extLst>
          </p:cNvPr>
          <p:cNvSpPr txBox="1"/>
          <p:nvPr/>
        </p:nvSpPr>
        <p:spPr>
          <a:xfrm>
            <a:off x="8591909" y="3948023"/>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More detailed information: </a:t>
            </a:r>
          </a:p>
          <a:p>
            <a:endParaRPr lang="en-GB">
              <a:ea typeface="+mn-lt"/>
              <a:cs typeface="+mn-lt"/>
            </a:endParaRPr>
          </a:p>
          <a:p>
            <a:r>
              <a:rPr lang="en-GB">
                <a:ea typeface="+mn-lt"/>
                <a:cs typeface="+mn-lt"/>
                <a:hlinkClick r:id="rId4"/>
              </a:rPr>
              <a:t>https://www.investopedia.com/terms/g/grant.asp</a:t>
            </a:r>
            <a:endParaRPr lang="en-US">
              <a:ea typeface="+mn-lt"/>
              <a:cs typeface="+mn-lt"/>
            </a:endParaRPr>
          </a:p>
          <a:p>
            <a:endParaRPr lang="en-GB">
              <a:ea typeface="Calibri"/>
              <a:cs typeface="Calibri"/>
            </a:endParaRPr>
          </a:p>
        </p:txBody>
      </p:sp>
    </p:spTree>
    <p:extLst>
      <p:ext uri="{BB962C8B-B14F-4D97-AF65-F5344CB8AC3E}">
        <p14:creationId xmlns:p14="http://schemas.microsoft.com/office/powerpoint/2010/main" val="1072977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B7DAB-5B8E-4FBE-B942-2A6004C02439}"/>
              </a:ext>
            </a:extLst>
          </p:cNvPr>
          <p:cNvSpPr>
            <a:spLocks noGrp="1"/>
          </p:cNvSpPr>
          <p:nvPr>
            <p:ph type="title"/>
          </p:nvPr>
        </p:nvSpPr>
        <p:spPr/>
        <p:txBody>
          <a:bodyPr/>
          <a:lstStyle/>
          <a:p>
            <a:r>
              <a:rPr lang="de-DE"/>
              <a:t>Public </a:t>
            </a:r>
            <a:r>
              <a:rPr lang="de-DE" err="1"/>
              <a:t>funding</a:t>
            </a:r>
            <a:r>
              <a:rPr lang="de-DE"/>
              <a:t> (</a:t>
            </a:r>
            <a:r>
              <a:rPr lang="de-DE" err="1"/>
              <a:t>grants</a:t>
            </a:r>
            <a:r>
              <a:rPr lang="de-DE"/>
              <a:t>, etc.)</a:t>
            </a:r>
          </a:p>
        </p:txBody>
      </p:sp>
      <p:sp>
        <p:nvSpPr>
          <p:cNvPr id="3" name="Inhaltsplatzhalter 2">
            <a:extLst>
              <a:ext uri="{FF2B5EF4-FFF2-40B4-BE49-F238E27FC236}">
                <a16:creationId xmlns:a16="http://schemas.microsoft.com/office/drawing/2014/main" id="{543F40BC-B58D-45D1-A2ED-9212349BD7FD}"/>
              </a:ext>
            </a:extLst>
          </p:cNvPr>
          <p:cNvSpPr>
            <a:spLocks noGrp="1"/>
          </p:cNvSpPr>
          <p:nvPr>
            <p:ph idx="1"/>
          </p:nvPr>
        </p:nvSpPr>
        <p:spPr/>
        <p:txBody>
          <a:bodyPr>
            <a:normAutofit/>
          </a:bodyPr>
          <a:lstStyle/>
          <a:p>
            <a:pPr algn="l" rtl="0" fontAlgn="base"/>
            <a:r>
              <a:rPr lang="en-GB" b="1" i="0" u="none" strike="noStrike">
                <a:solidFill>
                  <a:srgbClr val="000000"/>
                </a:solidFill>
                <a:effectLst/>
                <a:latin typeface="Calibri" panose="020F0502020204030204" pitchFamily="34" charset="0"/>
              </a:rPr>
              <a:t>Reading</a:t>
            </a:r>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GB" b="0" i="0" u="sng" strike="noStrike">
                <a:solidFill>
                  <a:srgbClr val="0563C1"/>
                </a:solidFill>
                <a:effectLst/>
                <a:latin typeface="Calibri" panose="020F0502020204030204" pitchFamily="34" charset="0"/>
                <a:hlinkClick r:id="rId2"/>
              </a:rPr>
              <a:t>https://www.investopedia.com/ask/answers/13/ngos-get-funding.asp</a:t>
            </a:r>
            <a:r>
              <a:rPr lang="en-GB"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b="0" i="0">
                <a:solidFill>
                  <a:srgbClr val="000000"/>
                </a:solidFill>
                <a:effectLst/>
                <a:latin typeface="Calibri" panose="020F0502020204030204" pitchFamily="34" charset="0"/>
              </a:rPr>
              <a:t>​</a:t>
            </a:r>
            <a:r>
              <a:rPr lang="en-GB" b="0" i="0" u="none" strike="noStrike">
                <a:solidFill>
                  <a:srgbClr val="000000"/>
                </a:solidFill>
                <a:effectLst/>
                <a:latin typeface="Calibri" panose="020F0502020204030204" pitchFamily="34" charset="0"/>
              </a:rPr>
              <a:t>As </a:t>
            </a:r>
            <a:r>
              <a:rPr lang="en-GB" b="0" i="0" u="none" strike="noStrike" err="1">
                <a:solidFill>
                  <a:srgbClr val="000000"/>
                </a:solidFill>
                <a:effectLst/>
                <a:latin typeface="Calibri" panose="020F0502020204030204" pitchFamily="34" charset="0"/>
              </a:rPr>
              <a:t>nonprofit</a:t>
            </a:r>
            <a:r>
              <a:rPr lang="en-GB" b="0" i="0" u="none" strike="noStrike">
                <a:solidFill>
                  <a:srgbClr val="000000"/>
                </a:solidFill>
                <a:effectLst/>
                <a:latin typeface="Calibri" panose="020F0502020204030204" pitchFamily="34" charset="0"/>
              </a:rPr>
              <a:t> organizations, NGOs rely on a variety of sources for funding projects, operations, salaries, and other overhead costs. Because the </a:t>
            </a:r>
            <a:r>
              <a:rPr lang="en-GB" b="0" i="0" u="sng" strike="noStrike">
                <a:solidFill>
                  <a:srgbClr val="0563C1"/>
                </a:solidFill>
                <a:effectLst/>
                <a:latin typeface="Calibri" panose="020F0502020204030204" pitchFamily="34" charset="0"/>
                <a:hlinkClick r:id="rId3"/>
              </a:rPr>
              <a:t>annual budget</a:t>
            </a:r>
            <a:r>
              <a:rPr lang="en-GB" b="0" i="0" u="none" strike="noStrike">
                <a:solidFill>
                  <a:srgbClr val="000000"/>
                </a:solidFill>
                <a:effectLst/>
                <a:latin typeface="Calibri" panose="020F0502020204030204" pitchFamily="34" charset="0"/>
              </a:rPr>
              <a:t> of an NGO can be in the hundreds of millions (or even billions) of dollars, fundraising efforts are important for the NGO’s existence and success. Funding sources include membership dues; the sale of goods and services; </a:t>
            </a:r>
            <a:r>
              <a:rPr lang="en-GB" b="0" i="0" u="sng" strike="noStrike">
                <a:solidFill>
                  <a:srgbClr val="0563C1"/>
                </a:solidFill>
                <a:effectLst/>
                <a:latin typeface="Calibri" panose="020F0502020204030204" pitchFamily="34" charset="0"/>
                <a:hlinkClick r:id="rId4"/>
              </a:rPr>
              <a:t>private sector</a:t>
            </a:r>
            <a:r>
              <a:rPr lang="en-GB" b="0" i="0" u="none" strike="noStrike">
                <a:solidFill>
                  <a:srgbClr val="000000"/>
                </a:solidFill>
                <a:effectLst/>
                <a:latin typeface="Calibri" panose="020F0502020204030204" pitchFamily="34" charset="0"/>
              </a:rPr>
              <a:t>, for-profit companies; philanthropic foundations; grants from local, state, and federal agencies, as well as foreign governments; and private donations.</a:t>
            </a:r>
            <a:endParaRPr lang="en-US" b="0" i="0">
              <a:solidFill>
                <a:srgbClr val="000000"/>
              </a:solidFill>
              <a:effectLst/>
              <a:latin typeface="Arial" panose="020B0604020202020204" pitchFamily="34" charset="0"/>
            </a:endParaRPr>
          </a:p>
          <a:p>
            <a:endParaRPr lang="de-DE"/>
          </a:p>
        </p:txBody>
      </p:sp>
    </p:spTree>
    <p:extLst>
      <p:ext uri="{BB962C8B-B14F-4D97-AF65-F5344CB8AC3E}">
        <p14:creationId xmlns:p14="http://schemas.microsoft.com/office/powerpoint/2010/main" val="1806863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EU funding programmes</a:t>
            </a:r>
          </a:p>
        </p:txBody>
      </p:sp>
      <p:sp>
        <p:nvSpPr>
          <p:cNvPr id="3" name="Content Placeholder 2"/>
          <p:cNvSpPr>
            <a:spLocks noGrp="1"/>
          </p:cNvSpPr>
          <p:nvPr>
            <p:ph idx="1"/>
          </p:nvPr>
        </p:nvSpPr>
        <p:spPr>
          <a:xfrm>
            <a:off x="395925" y="2045615"/>
            <a:ext cx="5913435" cy="4447259"/>
          </a:xfrm>
        </p:spPr>
        <p:txBody>
          <a:bodyPr/>
          <a:lstStyle/>
          <a:p>
            <a:pPr marL="0" indent="0">
              <a:buNone/>
            </a:pPr>
            <a:r>
              <a:rPr lang="en-GB"/>
              <a:t>The EU has several different funding programmes that you may be able to apply for, depending on the nature of your business or project. </a:t>
            </a:r>
          </a:p>
          <a:p>
            <a:pPr marL="0" indent="0">
              <a:buNone/>
            </a:pPr>
            <a:endParaRPr lang="en-GB"/>
          </a:p>
          <a:p>
            <a:pPr marL="0" indent="0">
              <a:buNone/>
            </a:pPr>
            <a:r>
              <a:rPr lang="en-GB"/>
              <a:t>There are two different types:  </a:t>
            </a:r>
          </a:p>
          <a:p>
            <a:r>
              <a:rPr lang="en-GB"/>
              <a:t>direct funding</a:t>
            </a:r>
          </a:p>
          <a:p>
            <a:r>
              <a:rPr lang="en-GB"/>
              <a:t>indirect funding</a:t>
            </a:r>
          </a:p>
          <a:p>
            <a:endParaRPr lang="en-GB"/>
          </a:p>
        </p:txBody>
      </p:sp>
      <p:sp>
        <p:nvSpPr>
          <p:cNvPr id="4" name="Textfeld 3">
            <a:extLst>
              <a:ext uri="{FF2B5EF4-FFF2-40B4-BE49-F238E27FC236}">
                <a16:creationId xmlns:a16="http://schemas.microsoft.com/office/drawing/2014/main" id="{301575FE-63D9-428E-A255-359DBED5DC96}"/>
              </a:ext>
            </a:extLst>
          </p:cNvPr>
          <p:cNvSpPr txBox="1"/>
          <p:nvPr/>
        </p:nvSpPr>
        <p:spPr>
          <a:xfrm>
            <a:off x="6686865" y="3051810"/>
            <a:ext cx="5109210" cy="1477328"/>
          </a:xfrm>
          <a:prstGeom prst="rect">
            <a:avLst/>
          </a:prstGeom>
          <a:noFill/>
        </p:spPr>
        <p:txBody>
          <a:bodyPr wrap="square" rtlCol="0">
            <a:spAutoFit/>
          </a:bodyPr>
          <a:lstStyle/>
          <a:p>
            <a:pPr marL="0" indent="0">
              <a:buNone/>
            </a:pPr>
            <a:r>
              <a:rPr lang="en-GB" b="1"/>
              <a:t>Reading: </a:t>
            </a:r>
          </a:p>
          <a:p>
            <a:pPr marL="0" indent="0">
              <a:buNone/>
            </a:pPr>
            <a:r>
              <a:rPr lang="en-GB" u="sng">
                <a:hlinkClick r:id="rId2"/>
              </a:rPr>
              <a:t>https://europa.eu/youreurope/business/finance-funding/getting-funding/eu-funding-programmes/index_en.htm</a:t>
            </a:r>
            <a:r>
              <a:rPr lang="en-GB"/>
              <a:t> </a:t>
            </a:r>
          </a:p>
          <a:p>
            <a:endParaRPr lang="de-DE"/>
          </a:p>
        </p:txBody>
      </p:sp>
    </p:spTree>
    <p:extLst>
      <p:ext uri="{BB962C8B-B14F-4D97-AF65-F5344CB8AC3E}">
        <p14:creationId xmlns:p14="http://schemas.microsoft.com/office/powerpoint/2010/main" val="25190729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EU funding programmes</a:t>
            </a:r>
          </a:p>
        </p:txBody>
      </p:sp>
      <p:sp>
        <p:nvSpPr>
          <p:cNvPr id="3" name="Content Placeholder 2"/>
          <p:cNvSpPr>
            <a:spLocks noGrp="1"/>
          </p:cNvSpPr>
          <p:nvPr>
            <p:ph idx="1"/>
          </p:nvPr>
        </p:nvSpPr>
        <p:spPr/>
        <p:txBody>
          <a:bodyPr/>
          <a:lstStyle/>
          <a:p>
            <a:r>
              <a:rPr lang="en-GB" b="1"/>
              <a:t>Direct funding</a:t>
            </a:r>
            <a:endParaRPr lang="en-GB"/>
          </a:p>
          <a:p>
            <a:pPr lvl="1"/>
            <a:r>
              <a:rPr lang="en-GB"/>
              <a:t>The allocation of direct funding capital is managed by the European Institutions. There are two types of funding available: grants and contracts. You can </a:t>
            </a:r>
            <a:r>
              <a:rPr lang="en-GB" b="1"/>
              <a:t>apply for grants and contracts</a:t>
            </a:r>
            <a:r>
              <a:rPr lang="en-GB"/>
              <a:t> managed by the European Commission on the </a:t>
            </a:r>
            <a:r>
              <a:rPr lang="en-GB" u="sng">
                <a:hlinkClick r:id="rId2"/>
              </a:rPr>
              <a:t>Funding and Tenders portal</a:t>
            </a:r>
            <a:r>
              <a:rPr lang="en-GB"/>
              <a:t>.</a:t>
            </a:r>
          </a:p>
          <a:p>
            <a:r>
              <a:rPr lang="en-GB" b="1"/>
              <a:t>Grants</a:t>
            </a:r>
            <a:endParaRPr lang="en-GB"/>
          </a:p>
          <a:p>
            <a:pPr lvl="1"/>
            <a:r>
              <a:rPr lang="en-GB"/>
              <a:t>Grants are given to specific projects that relate to EU policies, usually following a public announcement known as a </a:t>
            </a:r>
            <a:r>
              <a:rPr lang="en-GB" b="1"/>
              <a:t>call for proposals</a:t>
            </a:r>
            <a:r>
              <a:rPr lang="en-GB"/>
              <a:t>.</a:t>
            </a:r>
          </a:p>
          <a:p>
            <a:endParaRPr lang="en-GB"/>
          </a:p>
        </p:txBody>
      </p:sp>
    </p:spTree>
    <p:extLst>
      <p:ext uri="{BB962C8B-B14F-4D97-AF65-F5344CB8AC3E}">
        <p14:creationId xmlns:p14="http://schemas.microsoft.com/office/powerpoint/2010/main" val="18166663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EU funding programmes</a:t>
            </a:r>
          </a:p>
        </p:txBody>
      </p:sp>
      <p:sp>
        <p:nvSpPr>
          <p:cNvPr id="3" name="Content Placeholder 2"/>
          <p:cNvSpPr>
            <a:spLocks noGrp="1"/>
          </p:cNvSpPr>
          <p:nvPr>
            <p:ph idx="1"/>
          </p:nvPr>
        </p:nvSpPr>
        <p:spPr/>
        <p:txBody>
          <a:bodyPr>
            <a:normAutofit/>
          </a:bodyPr>
          <a:lstStyle/>
          <a:p>
            <a:r>
              <a:rPr lang="en-GB" b="1"/>
              <a:t>Who is eligible?</a:t>
            </a:r>
            <a:endParaRPr lang="en-GB"/>
          </a:p>
          <a:p>
            <a:pPr lvl="1"/>
            <a:r>
              <a:rPr lang="en-GB"/>
              <a:t>You may apply for a grant if you run a business or a related organisation (business associations, business support providers, consultants, etc.) that runs projects that further the interests of the EU, or if you contribute to the implementation of an EU programme or policy.</a:t>
            </a:r>
          </a:p>
          <a:p>
            <a:r>
              <a:rPr lang="en-GB" b="1"/>
              <a:t>Contracts</a:t>
            </a:r>
            <a:endParaRPr lang="en-GB"/>
          </a:p>
          <a:p>
            <a:pPr lvl="1"/>
            <a:r>
              <a:rPr lang="en-GB"/>
              <a:t>Contracts are issued by EU institutions to buy services, goods or works that they need for their operations – such as studies, training, conference organisation or IT equipment.</a:t>
            </a:r>
          </a:p>
          <a:p>
            <a:endParaRPr lang="en-GB"/>
          </a:p>
        </p:txBody>
      </p:sp>
    </p:spTree>
    <p:extLst>
      <p:ext uri="{BB962C8B-B14F-4D97-AF65-F5344CB8AC3E}">
        <p14:creationId xmlns:p14="http://schemas.microsoft.com/office/powerpoint/2010/main" val="646739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Funding Sources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929539" y="2141597"/>
            <a:ext cx="8060531" cy="4236344"/>
          </a:xfrm>
          <a:prstGeom prst="rect">
            <a:avLst/>
          </a:prstGeom>
          <a:noFill/>
        </p:spPr>
      </p:pic>
      <p:sp>
        <p:nvSpPr>
          <p:cNvPr id="3" name="Textfeld 2">
            <a:extLst>
              <a:ext uri="{FF2B5EF4-FFF2-40B4-BE49-F238E27FC236}">
                <a16:creationId xmlns:a16="http://schemas.microsoft.com/office/drawing/2014/main" id="{F6A3829A-0B01-48AB-AABF-CEE299A5F699}"/>
              </a:ext>
            </a:extLst>
          </p:cNvPr>
          <p:cNvSpPr txBox="1"/>
          <p:nvPr/>
        </p:nvSpPr>
        <p:spPr>
          <a:xfrm>
            <a:off x="365760" y="2103120"/>
            <a:ext cx="3177540" cy="923330"/>
          </a:xfrm>
          <a:prstGeom prst="rect">
            <a:avLst/>
          </a:prstGeom>
          <a:noFill/>
        </p:spPr>
        <p:txBody>
          <a:bodyPr wrap="square" rtlCol="0">
            <a:spAutoFit/>
          </a:bodyPr>
          <a:lstStyle/>
          <a:p>
            <a:r>
              <a:rPr lang="de-DE"/>
              <a:t>Public </a:t>
            </a:r>
            <a:r>
              <a:rPr lang="de-DE" err="1"/>
              <a:t>funding</a:t>
            </a:r>
            <a:r>
              <a:rPr lang="de-DE"/>
              <a:t> </a:t>
            </a:r>
            <a:r>
              <a:rPr lang="de-DE" err="1"/>
              <a:t>can</a:t>
            </a:r>
            <a:r>
              <a:rPr lang="de-DE"/>
              <a:t> </a:t>
            </a:r>
            <a:r>
              <a:rPr lang="de-DE" err="1"/>
              <a:t>be</a:t>
            </a:r>
            <a:r>
              <a:rPr lang="de-DE"/>
              <a:t> </a:t>
            </a:r>
            <a:r>
              <a:rPr lang="de-DE" err="1"/>
              <a:t>found</a:t>
            </a:r>
            <a:r>
              <a:rPr lang="de-DE"/>
              <a:t> at </a:t>
            </a:r>
            <a:r>
              <a:rPr lang="de-DE" err="1"/>
              <a:t>nearly</a:t>
            </a:r>
            <a:r>
              <a:rPr lang="de-DE"/>
              <a:t> all </a:t>
            </a:r>
            <a:r>
              <a:rPr lang="de-DE" err="1"/>
              <a:t>levels</a:t>
            </a:r>
            <a:r>
              <a:rPr lang="de-DE"/>
              <a:t> </a:t>
            </a:r>
            <a:r>
              <a:rPr lang="de-DE" err="1"/>
              <a:t>of</a:t>
            </a:r>
            <a:r>
              <a:rPr lang="de-DE"/>
              <a:t> </a:t>
            </a:r>
            <a:r>
              <a:rPr lang="de-DE" err="1"/>
              <a:t>governement</a:t>
            </a:r>
            <a:r>
              <a:rPr lang="de-DE"/>
              <a:t>. </a:t>
            </a:r>
          </a:p>
        </p:txBody>
      </p:sp>
    </p:spTree>
    <p:extLst>
      <p:ext uri="{BB962C8B-B14F-4D97-AF65-F5344CB8AC3E}">
        <p14:creationId xmlns:p14="http://schemas.microsoft.com/office/powerpoint/2010/main" val="3974546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E12E3-30C1-4260-BE93-7EA3C4164E94}"/>
              </a:ext>
            </a:extLst>
          </p:cNvPr>
          <p:cNvSpPr>
            <a:spLocks noGrp="1"/>
          </p:cNvSpPr>
          <p:nvPr>
            <p:ph type="title"/>
          </p:nvPr>
        </p:nvSpPr>
        <p:spPr/>
        <p:txBody>
          <a:bodyPr/>
          <a:lstStyle/>
          <a:p>
            <a:r>
              <a:rPr lang="de-DE"/>
              <a:t>Private Funding/ Acquisition </a:t>
            </a:r>
            <a:r>
              <a:rPr lang="de-DE" err="1"/>
              <a:t>of</a:t>
            </a:r>
            <a:r>
              <a:rPr lang="de-DE"/>
              <a:t> Private Investors</a:t>
            </a:r>
          </a:p>
        </p:txBody>
      </p:sp>
      <p:sp>
        <p:nvSpPr>
          <p:cNvPr id="3" name="Inhaltsplatzhalter 2">
            <a:extLst>
              <a:ext uri="{FF2B5EF4-FFF2-40B4-BE49-F238E27FC236}">
                <a16:creationId xmlns:a16="http://schemas.microsoft.com/office/drawing/2014/main" id="{18676CE5-1398-420C-9855-1B75E2B6A71D}"/>
              </a:ext>
            </a:extLst>
          </p:cNvPr>
          <p:cNvSpPr>
            <a:spLocks noGrp="1"/>
          </p:cNvSpPr>
          <p:nvPr>
            <p:ph idx="1"/>
          </p:nvPr>
        </p:nvSpPr>
        <p:spPr/>
        <p:txBody>
          <a:bodyPr vert="horz" lIns="91440" tIns="45720" rIns="91440" bIns="45720" rtlCol="0" anchor="t">
            <a:normAutofit/>
          </a:bodyPr>
          <a:lstStyle/>
          <a:p>
            <a:r>
              <a:rPr lang="de-DE">
                <a:ea typeface="+mn-lt"/>
                <a:cs typeface="+mn-lt"/>
              </a:rPr>
              <a:t>Private </a:t>
            </a:r>
            <a:r>
              <a:rPr lang="de-DE" err="1">
                <a:ea typeface="+mn-lt"/>
                <a:cs typeface="+mn-lt"/>
              </a:rPr>
              <a:t>equity</a:t>
            </a:r>
            <a:r>
              <a:rPr lang="de-DE">
                <a:ea typeface="+mn-lt"/>
                <a:cs typeface="+mn-lt"/>
              </a:rPr>
              <a:t> </a:t>
            </a:r>
            <a:r>
              <a:rPr lang="de-DE" err="1">
                <a:ea typeface="+mn-lt"/>
                <a:cs typeface="+mn-lt"/>
              </a:rPr>
              <a:t>is</a:t>
            </a:r>
            <a:r>
              <a:rPr lang="de-DE">
                <a:ea typeface="+mn-lt"/>
                <a:cs typeface="+mn-lt"/>
              </a:rPr>
              <a:t> an alternative </a:t>
            </a:r>
            <a:r>
              <a:rPr lang="de-DE" err="1">
                <a:ea typeface="+mn-lt"/>
                <a:cs typeface="+mn-lt"/>
              </a:rPr>
              <a:t>investment</a:t>
            </a:r>
            <a:r>
              <a:rPr lang="de-DE">
                <a:ea typeface="+mn-lt"/>
                <a:cs typeface="+mn-lt"/>
              </a:rPr>
              <a:t> </a:t>
            </a:r>
            <a:r>
              <a:rPr lang="de-DE" err="1">
                <a:ea typeface="+mn-lt"/>
                <a:cs typeface="+mn-lt"/>
              </a:rPr>
              <a:t>class</a:t>
            </a:r>
            <a:r>
              <a:rPr lang="de-DE">
                <a:ea typeface="+mn-lt"/>
                <a:cs typeface="+mn-lt"/>
              </a:rPr>
              <a:t> and </a:t>
            </a:r>
            <a:r>
              <a:rPr lang="de-DE" err="1">
                <a:ea typeface="+mn-lt"/>
                <a:cs typeface="+mn-lt"/>
              </a:rPr>
              <a:t>consists</a:t>
            </a:r>
            <a:r>
              <a:rPr lang="de-DE">
                <a:ea typeface="+mn-lt"/>
                <a:cs typeface="+mn-lt"/>
              </a:rPr>
              <a:t> </a:t>
            </a:r>
            <a:r>
              <a:rPr lang="de-DE" err="1">
                <a:ea typeface="+mn-lt"/>
                <a:cs typeface="+mn-lt"/>
              </a:rPr>
              <a:t>of</a:t>
            </a:r>
            <a:r>
              <a:rPr lang="de-DE">
                <a:ea typeface="+mn-lt"/>
                <a:cs typeface="+mn-lt"/>
              </a:rPr>
              <a:t> </a:t>
            </a:r>
            <a:r>
              <a:rPr lang="de-DE" err="1">
                <a:ea typeface="+mn-lt"/>
                <a:cs typeface="+mn-lt"/>
              </a:rPr>
              <a:t>capital</a:t>
            </a:r>
            <a:r>
              <a:rPr lang="de-DE">
                <a:ea typeface="+mn-lt"/>
                <a:cs typeface="+mn-lt"/>
              </a:rPr>
              <a:t> </a:t>
            </a:r>
            <a:r>
              <a:rPr lang="de-DE" err="1">
                <a:ea typeface="+mn-lt"/>
                <a:cs typeface="+mn-lt"/>
              </a:rPr>
              <a:t>that</a:t>
            </a:r>
            <a:r>
              <a:rPr lang="de-DE">
                <a:ea typeface="+mn-lt"/>
                <a:cs typeface="+mn-lt"/>
              </a:rPr>
              <a:t> </a:t>
            </a:r>
            <a:r>
              <a:rPr lang="de-DE" err="1">
                <a:ea typeface="+mn-lt"/>
                <a:cs typeface="+mn-lt"/>
              </a:rPr>
              <a:t>is</a:t>
            </a:r>
            <a:r>
              <a:rPr lang="de-DE">
                <a:ea typeface="+mn-lt"/>
                <a:cs typeface="+mn-lt"/>
              </a:rPr>
              <a:t> not </a:t>
            </a:r>
            <a:r>
              <a:rPr lang="de-DE" err="1">
                <a:ea typeface="+mn-lt"/>
                <a:cs typeface="+mn-lt"/>
              </a:rPr>
              <a:t>listed</a:t>
            </a:r>
            <a:r>
              <a:rPr lang="de-DE">
                <a:ea typeface="+mn-lt"/>
                <a:cs typeface="+mn-lt"/>
              </a:rPr>
              <a:t> on a </a:t>
            </a:r>
            <a:r>
              <a:rPr lang="de-DE" err="1">
                <a:ea typeface="+mn-lt"/>
                <a:cs typeface="+mn-lt"/>
              </a:rPr>
              <a:t>public</a:t>
            </a:r>
            <a:r>
              <a:rPr lang="de-DE">
                <a:ea typeface="+mn-lt"/>
                <a:cs typeface="+mn-lt"/>
              </a:rPr>
              <a:t> </a:t>
            </a:r>
            <a:r>
              <a:rPr lang="de-DE" err="1">
                <a:ea typeface="+mn-lt"/>
                <a:cs typeface="+mn-lt"/>
              </a:rPr>
              <a:t>exchange</a:t>
            </a:r>
            <a:r>
              <a:rPr lang="de-DE">
                <a:ea typeface="+mn-lt"/>
                <a:cs typeface="+mn-lt"/>
              </a:rPr>
              <a:t>. Private </a:t>
            </a:r>
            <a:r>
              <a:rPr lang="de-DE" err="1">
                <a:ea typeface="+mn-lt"/>
                <a:cs typeface="+mn-lt"/>
              </a:rPr>
              <a:t>equity</a:t>
            </a:r>
            <a:r>
              <a:rPr lang="de-DE">
                <a:ea typeface="+mn-lt"/>
                <a:cs typeface="+mn-lt"/>
              </a:rPr>
              <a:t> </a:t>
            </a:r>
            <a:r>
              <a:rPr lang="de-DE" err="1">
                <a:ea typeface="+mn-lt"/>
                <a:cs typeface="+mn-lt"/>
              </a:rPr>
              <a:t>is</a:t>
            </a:r>
            <a:r>
              <a:rPr lang="de-DE">
                <a:ea typeface="+mn-lt"/>
                <a:cs typeface="+mn-lt"/>
              </a:rPr>
              <a:t> </a:t>
            </a:r>
            <a:r>
              <a:rPr lang="de-DE" err="1">
                <a:ea typeface="+mn-lt"/>
                <a:cs typeface="+mn-lt"/>
              </a:rPr>
              <a:t>composed</a:t>
            </a:r>
            <a:r>
              <a:rPr lang="de-DE">
                <a:ea typeface="+mn-lt"/>
                <a:cs typeface="+mn-lt"/>
              </a:rPr>
              <a:t> </a:t>
            </a:r>
            <a:r>
              <a:rPr lang="de-DE" err="1">
                <a:ea typeface="+mn-lt"/>
                <a:cs typeface="+mn-lt"/>
              </a:rPr>
              <a:t>of</a:t>
            </a:r>
            <a:r>
              <a:rPr lang="de-DE">
                <a:ea typeface="+mn-lt"/>
                <a:cs typeface="+mn-lt"/>
              </a:rPr>
              <a:t> </a:t>
            </a:r>
            <a:r>
              <a:rPr lang="de-DE" err="1">
                <a:ea typeface="+mn-lt"/>
                <a:cs typeface="+mn-lt"/>
              </a:rPr>
              <a:t>funds</a:t>
            </a:r>
            <a:r>
              <a:rPr lang="de-DE">
                <a:ea typeface="+mn-lt"/>
                <a:cs typeface="+mn-lt"/>
              </a:rPr>
              <a:t> and </a:t>
            </a:r>
            <a:r>
              <a:rPr lang="de-DE" err="1">
                <a:ea typeface="+mn-lt"/>
                <a:cs typeface="+mn-lt"/>
              </a:rPr>
              <a:t>investors</a:t>
            </a:r>
            <a:r>
              <a:rPr lang="de-DE">
                <a:ea typeface="+mn-lt"/>
                <a:cs typeface="+mn-lt"/>
              </a:rPr>
              <a:t> </a:t>
            </a:r>
            <a:r>
              <a:rPr lang="de-DE" err="1">
                <a:ea typeface="+mn-lt"/>
                <a:cs typeface="+mn-lt"/>
              </a:rPr>
              <a:t>that</a:t>
            </a:r>
            <a:r>
              <a:rPr lang="de-DE">
                <a:ea typeface="+mn-lt"/>
                <a:cs typeface="+mn-lt"/>
              </a:rPr>
              <a:t> </a:t>
            </a:r>
            <a:r>
              <a:rPr lang="de-DE" err="1">
                <a:ea typeface="+mn-lt"/>
                <a:cs typeface="+mn-lt"/>
              </a:rPr>
              <a:t>directly</a:t>
            </a:r>
            <a:r>
              <a:rPr lang="de-DE">
                <a:ea typeface="+mn-lt"/>
                <a:cs typeface="+mn-lt"/>
              </a:rPr>
              <a:t> </a:t>
            </a:r>
            <a:r>
              <a:rPr lang="de-DE" err="1">
                <a:ea typeface="+mn-lt"/>
                <a:cs typeface="+mn-lt"/>
              </a:rPr>
              <a:t>invest</a:t>
            </a:r>
            <a:r>
              <a:rPr lang="de-DE">
                <a:ea typeface="+mn-lt"/>
                <a:cs typeface="+mn-lt"/>
              </a:rPr>
              <a:t> in private </a:t>
            </a:r>
            <a:r>
              <a:rPr lang="de-DE" err="1">
                <a:ea typeface="+mn-lt"/>
                <a:cs typeface="+mn-lt"/>
              </a:rPr>
              <a:t>companies</a:t>
            </a:r>
            <a:r>
              <a:rPr lang="de-DE">
                <a:ea typeface="+mn-lt"/>
                <a:cs typeface="+mn-lt"/>
              </a:rPr>
              <a:t>, </a:t>
            </a:r>
            <a:r>
              <a:rPr lang="de-DE" err="1">
                <a:ea typeface="+mn-lt"/>
                <a:cs typeface="+mn-lt"/>
              </a:rPr>
              <a:t>or</a:t>
            </a:r>
            <a:r>
              <a:rPr lang="de-DE">
                <a:ea typeface="+mn-lt"/>
                <a:cs typeface="+mn-lt"/>
              </a:rPr>
              <a:t> </a:t>
            </a:r>
            <a:r>
              <a:rPr lang="de-DE" err="1">
                <a:ea typeface="+mn-lt"/>
                <a:cs typeface="+mn-lt"/>
              </a:rPr>
              <a:t>that</a:t>
            </a:r>
            <a:r>
              <a:rPr lang="de-DE">
                <a:ea typeface="+mn-lt"/>
                <a:cs typeface="+mn-lt"/>
              </a:rPr>
              <a:t> </a:t>
            </a:r>
            <a:r>
              <a:rPr lang="de-DE" err="1">
                <a:ea typeface="+mn-lt"/>
                <a:cs typeface="+mn-lt"/>
              </a:rPr>
              <a:t>engage</a:t>
            </a:r>
            <a:r>
              <a:rPr lang="de-DE">
                <a:ea typeface="+mn-lt"/>
                <a:cs typeface="+mn-lt"/>
              </a:rPr>
              <a:t> in </a:t>
            </a:r>
            <a:r>
              <a:rPr lang="de-DE" err="1">
                <a:ea typeface="+mn-lt"/>
                <a:cs typeface="+mn-lt"/>
              </a:rPr>
              <a:t>buyouts</a:t>
            </a:r>
            <a:r>
              <a:rPr lang="de-DE">
                <a:ea typeface="+mn-lt"/>
                <a:cs typeface="+mn-lt"/>
              </a:rPr>
              <a:t> </a:t>
            </a:r>
            <a:r>
              <a:rPr lang="de-DE" err="1">
                <a:ea typeface="+mn-lt"/>
                <a:cs typeface="+mn-lt"/>
              </a:rPr>
              <a:t>of</a:t>
            </a:r>
            <a:r>
              <a:rPr lang="de-DE">
                <a:ea typeface="+mn-lt"/>
                <a:cs typeface="+mn-lt"/>
              </a:rPr>
              <a:t> </a:t>
            </a:r>
            <a:r>
              <a:rPr lang="de-DE" err="1">
                <a:ea typeface="+mn-lt"/>
                <a:cs typeface="+mn-lt"/>
              </a:rPr>
              <a:t>public</a:t>
            </a:r>
            <a:r>
              <a:rPr lang="de-DE">
                <a:ea typeface="+mn-lt"/>
                <a:cs typeface="+mn-lt"/>
              </a:rPr>
              <a:t> </a:t>
            </a:r>
            <a:r>
              <a:rPr lang="de-DE" err="1">
                <a:ea typeface="+mn-lt"/>
                <a:cs typeface="+mn-lt"/>
              </a:rPr>
              <a:t>companies</a:t>
            </a:r>
            <a:r>
              <a:rPr lang="de-DE">
                <a:ea typeface="+mn-lt"/>
                <a:cs typeface="+mn-lt"/>
              </a:rPr>
              <a:t>, </a:t>
            </a:r>
            <a:r>
              <a:rPr lang="de-DE" err="1">
                <a:ea typeface="+mn-lt"/>
                <a:cs typeface="+mn-lt"/>
              </a:rPr>
              <a:t>resulting</a:t>
            </a:r>
            <a:r>
              <a:rPr lang="de-DE">
                <a:ea typeface="+mn-lt"/>
                <a:cs typeface="+mn-lt"/>
              </a:rPr>
              <a:t> in </a:t>
            </a:r>
            <a:r>
              <a:rPr lang="de-DE" err="1">
                <a:ea typeface="+mn-lt"/>
                <a:cs typeface="+mn-lt"/>
              </a:rPr>
              <a:t>the</a:t>
            </a:r>
            <a:r>
              <a:rPr lang="de-DE">
                <a:ea typeface="+mn-lt"/>
                <a:cs typeface="+mn-lt"/>
              </a:rPr>
              <a:t> </a:t>
            </a:r>
            <a:r>
              <a:rPr lang="de-DE" err="1">
                <a:ea typeface="+mn-lt"/>
                <a:cs typeface="+mn-lt"/>
              </a:rPr>
              <a:t>delisting</a:t>
            </a:r>
            <a:r>
              <a:rPr lang="de-DE">
                <a:ea typeface="+mn-lt"/>
                <a:cs typeface="+mn-lt"/>
              </a:rPr>
              <a:t> </a:t>
            </a:r>
            <a:r>
              <a:rPr lang="de-DE" err="1">
                <a:ea typeface="+mn-lt"/>
                <a:cs typeface="+mn-lt"/>
              </a:rPr>
              <a:t>of</a:t>
            </a:r>
            <a:r>
              <a:rPr lang="de-DE">
                <a:ea typeface="+mn-lt"/>
                <a:cs typeface="+mn-lt"/>
              </a:rPr>
              <a:t> </a:t>
            </a:r>
            <a:r>
              <a:rPr lang="de-DE" err="1">
                <a:ea typeface="+mn-lt"/>
                <a:cs typeface="+mn-lt"/>
              </a:rPr>
              <a:t>public</a:t>
            </a:r>
            <a:r>
              <a:rPr lang="de-DE">
                <a:ea typeface="+mn-lt"/>
                <a:cs typeface="+mn-lt"/>
              </a:rPr>
              <a:t> </a:t>
            </a:r>
            <a:r>
              <a:rPr lang="de-DE" err="1">
                <a:ea typeface="+mn-lt"/>
                <a:cs typeface="+mn-lt"/>
              </a:rPr>
              <a:t>equity</a:t>
            </a:r>
            <a:r>
              <a:rPr lang="de-DE">
                <a:ea typeface="+mn-lt"/>
                <a:cs typeface="+mn-lt"/>
              </a:rPr>
              <a:t>. </a:t>
            </a:r>
            <a:endParaRPr lang="de-DE">
              <a:ea typeface="Calibri" panose="020F0502020204030204"/>
              <a:cs typeface="Calibri" panose="020F0502020204030204"/>
            </a:endParaRPr>
          </a:p>
          <a:p>
            <a:r>
              <a:rPr lang="de-DE" err="1">
                <a:ea typeface="+mn-lt"/>
                <a:cs typeface="+mn-lt"/>
              </a:rPr>
              <a:t>Institutional</a:t>
            </a:r>
            <a:r>
              <a:rPr lang="de-DE">
                <a:ea typeface="+mn-lt"/>
                <a:cs typeface="+mn-lt"/>
              </a:rPr>
              <a:t> and </a:t>
            </a:r>
            <a:r>
              <a:rPr lang="de-DE" err="1">
                <a:ea typeface="+mn-lt"/>
                <a:cs typeface="+mn-lt"/>
              </a:rPr>
              <a:t>retail</a:t>
            </a:r>
            <a:r>
              <a:rPr lang="de-DE">
                <a:ea typeface="+mn-lt"/>
                <a:cs typeface="+mn-lt"/>
              </a:rPr>
              <a:t> </a:t>
            </a:r>
            <a:r>
              <a:rPr lang="de-DE" err="1">
                <a:ea typeface="+mn-lt"/>
                <a:cs typeface="+mn-lt"/>
              </a:rPr>
              <a:t>investors</a:t>
            </a:r>
            <a:r>
              <a:rPr lang="de-DE">
                <a:ea typeface="+mn-lt"/>
                <a:cs typeface="+mn-lt"/>
              </a:rPr>
              <a:t> </a:t>
            </a:r>
            <a:r>
              <a:rPr lang="de-DE" err="1">
                <a:ea typeface="+mn-lt"/>
                <a:cs typeface="+mn-lt"/>
              </a:rPr>
              <a:t>provide</a:t>
            </a:r>
            <a:r>
              <a:rPr lang="de-DE">
                <a:ea typeface="+mn-lt"/>
                <a:cs typeface="+mn-lt"/>
              </a:rPr>
              <a:t> </a:t>
            </a:r>
            <a:r>
              <a:rPr lang="de-DE" err="1">
                <a:ea typeface="+mn-lt"/>
                <a:cs typeface="+mn-lt"/>
              </a:rPr>
              <a:t>the</a:t>
            </a:r>
            <a:r>
              <a:rPr lang="de-DE">
                <a:ea typeface="+mn-lt"/>
                <a:cs typeface="+mn-lt"/>
              </a:rPr>
              <a:t> </a:t>
            </a:r>
            <a:r>
              <a:rPr lang="de-DE" err="1">
                <a:ea typeface="+mn-lt"/>
                <a:cs typeface="+mn-lt"/>
              </a:rPr>
              <a:t>capital</a:t>
            </a:r>
            <a:r>
              <a:rPr lang="de-DE">
                <a:ea typeface="+mn-lt"/>
                <a:cs typeface="+mn-lt"/>
              </a:rPr>
              <a:t> </a:t>
            </a:r>
            <a:r>
              <a:rPr lang="de-DE" err="1">
                <a:ea typeface="+mn-lt"/>
                <a:cs typeface="+mn-lt"/>
              </a:rPr>
              <a:t>for</a:t>
            </a:r>
            <a:r>
              <a:rPr lang="de-DE">
                <a:ea typeface="+mn-lt"/>
                <a:cs typeface="+mn-lt"/>
              </a:rPr>
              <a:t> private </a:t>
            </a:r>
            <a:r>
              <a:rPr lang="de-DE" err="1">
                <a:ea typeface="+mn-lt"/>
                <a:cs typeface="+mn-lt"/>
              </a:rPr>
              <a:t>equity</a:t>
            </a:r>
            <a:r>
              <a:rPr lang="de-DE">
                <a:ea typeface="+mn-lt"/>
                <a:cs typeface="+mn-lt"/>
              </a:rPr>
              <a:t>, and </a:t>
            </a:r>
            <a:r>
              <a:rPr lang="de-DE" err="1">
                <a:ea typeface="+mn-lt"/>
                <a:cs typeface="+mn-lt"/>
              </a:rPr>
              <a:t>the</a:t>
            </a:r>
            <a:r>
              <a:rPr lang="de-DE">
                <a:ea typeface="+mn-lt"/>
                <a:cs typeface="+mn-lt"/>
              </a:rPr>
              <a:t> </a:t>
            </a:r>
            <a:r>
              <a:rPr lang="de-DE" err="1">
                <a:ea typeface="+mn-lt"/>
                <a:cs typeface="+mn-lt"/>
              </a:rPr>
              <a:t>capital</a:t>
            </a:r>
            <a:r>
              <a:rPr lang="de-DE">
                <a:ea typeface="+mn-lt"/>
                <a:cs typeface="+mn-lt"/>
              </a:rPr>
              <a:t> </a:t>
            </a:r>
            <a:r>
              <a:rPr lang="de-DE" err="1">
                <a:ea typeface="+mn-lt"/>
                <a:cs typeface="+mn-lt"/>
              </a:rPr>
              <a:t>can</a:t>
            </a:r>
            <a:r>
              <a:rPr lang="de-DE">
                <a:ea typeface="+mn-lt"/>
                <a:cs typeface="+mn-lt"/>
              </a:rPr>
              <a:t> </a:t>
            </a:r>
            <a:r>
              <a:rPr lang="de-DE" err="1">
                <a:ea typeface="+mn-lt"/>
                <a:cs typeface="+mn-lt"/>
              </a:rPr>
              <a:t>be</a:t>
            </a:r>
            <a:r>
              <a:rPr lang="de-DE">
                <a:ea typeface="+mn-lt"/>
                <a:cs typeface="+mn-lt"/>
              </a:rPr>
              <a:t> </a:t>
            </a:r>
            <a:r>
              <a:rPr lang="de-DE" err="1">
                <a:ea typeface="+mn-lt"/>
                <a:cs typeface="+mn-lt"/>
              </a:rPr>
              <a:t>utilized</a:t>
            </a:r>
            <a:r>
              <a:rPr lang="de-DE">
                <a:ea typeface="+mn-lt"/>
                <a:cs typeface="+mn-lt"/>
              </a:rPr>
              <a:t> </a:t>
            </a:r>
            <a:r>
              <a:rPr lang="de-DE" err="1">
                <a:ea typeface="+mn-lt"/>
                <a:cs typeface="+mn-lt"/>
              </a:rPr>
              <a:t>to</a:t>
            </a:r>
            <a:r>
              <a:rPr lang="de-DE">
                <a:ea typeface="+mn-lt"/>
                <a:cs typeface="+mn-lt"/>
              </a:rPr>
              <a:t> </a:t>
            </a:r>
            <a:r>
              <a:rPr lang="de-DE" err="1">
                <a:ea typeface="+mn-lt"/>
                <a:cs typeface="+mn-lt"/>
              </a:rPr>
              <a:t>fund</a:t>
            </a:r>
            <a:r>
              <a:rPr lang="de-DE">
                <a:ea typeface="+mn-lt"/>
                <a:cs typeface="+mn-lt"/>
              </a:rPr>
              <a:t> </a:t>
            </a:r>
            <a:r>
              <a:rPr lang="de-DE" err="1">
                <a:ea typeface="+mn-lt"/>
                <a:cs typeface="+mn-lt"/>
              </a:rPr>
              <a:t>new</a:t>
            </a:r>
            <a:r>
              <a:rPr lang="de-DE">
                <a:ea typeface="+mn-lt"/>
                <a:cs typeface="+mn-lt"/>
              </a:rPr>
              <a:t> </a:t>
            </a:r>
            <a:r>
              <a:rPr lang="de-DE" err="1">
                <a:ea typeface="+mn-lt"/>
                <a:cs typeface="+mn-lt"/>
              </a:rPr>
              <a:t>technology</a:t>
            </a:r>
            <a:r>
              <a:rPr lang="de-DE">
                <a:ea typeface="+mn-lt"/>
                <a:cs typeface="+mn-lt"/>
              </a:rPr>
              <a:t>, </a:t>
            </a:r>
            <a:r>
              <a:rPr lang="de-DE" err="1">
                <a:ea typeface="+mn-lt"/>
                <a:cs typeface="+mn-lt"/>
              </a:rPr>
              <a:t>make</a:t>
            </a:r>
            <a:r>
              <a:rPr lang="de-DE">
                <a:ea typeface="+mn-lt"/>
                <a:cs typeface="+mn-lt"/>
              </a:rPr>
              <a:t> </a:t>
            </a:r>
            <a:r>
              <a:rPr lang="de-DE" err="1">
                <a:ea typeface="+mn-lt"/>
                <a:cs typeface="+mn-lt"/>
              </a:rPr>
              <a:t>acquisitions</a:t>
            </a:r>
            <a:r>
              <a:rPr lang="de-DE">
                <a:ea typeface="+mn-lt"/>
                <a:cs typeface="+mn-lt"/>
              </a:rPr>
              <a:t>, </a:t>
            </a:r>
            <a:r>
              <a:rPr lang="de-DE" err="1">
                <a:ea typeface="+mn-lt"/>
                <a:cs typeface="+mn-lt"/>
              </a:rPr>
              <a:t>expand</a:t>
            </a:r>
            <a:r>
              <a:rPr lang="de-DE">
                <a:ea typeface="+mn-lt"/>
                <a:cs typeface="+mn-lt"/>
              </a:rPr>
              <a:t> </a:t>
            </a:r>
            <a:r>
              <a:rPr lang="de-DE" err="1">
                <a:ea typeface="+mn-lt"/>
                <a:cs typeface="+mn-lt"/>
              </a:rPr>
              <a:t>working</a:t>
            </a:r>
            <a:r>
              <a:rPr lang="de-DE">
                <a:ea typeface="+mn-lt"/>
                <a:cs typeface="+mn-lt"/>
              </a:rPr>
              <a:t> </a:t>
            </a:r>
            <a:r>
              <a:rPr lang="de-DE" err="1">
                <a:ea typeface="+mn-lt"/>
                <a:cs typeface="+mn-lt"/>
              </a:rPr>
              <a:t>capital</a:t>
            </a:r>
            <a:r>
              <a:rPr lang="de-DE">
                <a:ea typeface="+mn-lt"/>
                <a:cs typeface="+mn-lt"/>
              </a:rPr>
              <a:t>, and </a:t>
            </a:r>
            <a:r>
              <a:rPr lang="de-DE" err="1">
                <a:ea typeface="+mn-lt"/>
                <a:cs typeface="+mn-lt"/>
              </a:rPr>
              <a:t>bolster</a:t>
            </a:r>
            <a:r>
              <a:rPr lang="de-DE">
                <a:ea typeface="+mn-lt"/>
                <a:cs typeface="+mn-lt"/>
              </a:rPr>
              <a:t> and </a:t>
            </a:r>
            <a:r>
              <a:rPr lang="de-DE" err="1">
                <a:ea typeface="+mn-lt"/>
                <a:cs typeface="+mn-lt"/>
              </a:rPr>
              <a:t>solidify</a:t>
            </a:r>
            <a:r>
              <a:rPr lang="de-DE">
                <a:ea typeface="+mn-lt"/>
                <a:cs typeface="+mn-lt"/>
              </a:rPr>
              <a:t> a </a:t>
            </a:r>
            <a:r>
              <a:rPr lang="de-DE" err="1">
                <a:ea typeface="+mn-lt"/>
                <a:cs typeface="+mn-lt"/>
              </a:rPr>
              <a:t>balance</a:t>
            </a:r>
            <a:r>
              <a:rPr lang="de-DE">
                <a:ea typeface="+mn-lt"/>
                <a:cs typeface="+mn-lt"/>
              </a:rPr>
              <a:t> </a:t>
            </a:r>
            <a:r>
              <a:rPr lang="de-DE" err="1">
                <a:ea typeface="+mn-lt"/>
                <a:cs typeface="+mn-lt"/>
              </a:rPr>
              <a:t>sheet</a:t>
            </a:r>
            <a:r>
              <a:rPr lang="de-DE">
                <a:ea typeface="+mn-lt"/>
                <a:cs typeface="+mn-lt"/>
              </a:rPr>
              <a:t>. </a:t>
            </a:r>
            <a:endParaRPr lang="de-DE"/>
          </a:p>
          <a:p>
            <a:endParaRPr lang="de-DE">
              <a:ea typeface="Calibri"/>
              <a:cs typeface="Calibri"/>
            </a:endParaRPr>
          </a:p>
        </p:txBody>
      </p:sp>
    </p:spTree>
    <p:extLst>
      <p:ext uri="{BB962C8B-B14F-4D97-AF65-F5344CB8AC3E}">
        <p14:creationId xmlns:p14="http://schemas.microsoft.com/office/powerpoint/2010/main" val="2449379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A9D9-91EC-52CE-2B35-E62CE54DC007}"/>
              </a:ext>
            </a:extLst>
          </p:cNvPr>
          <p:cNvSpPr>
            <a:spLocks noGrp="1"/>
          </p:cNvSpPr>
          <p:nvPr>
            <p:ph type="title"/>
          </p:nvPr>
        </p:nvSpPr>
        <p:spPr/>
        <p:txBody>
          <a:bodyPr/>
          <a:lstStyle/>
          <a:p>
            <a:r>
              <a:rPr lang="en-GB">
                <a:ea typeface="Calibri Light"/>
                <a:cs typeface="Calibri Light"/>
              </a:rPr>
              <a:t>Types of Private Equity</a:t>
            </a:r>
            <a:endParaRPr lang="en-GB"/>
          </a:p>
        </p:txBody>
      </p:sp>
      <p:sp>
        <p:nvSpPr>
          <p:cNvPr id="3" name="Content Placeholder 2">
            <a:extLst>
              <a:ext uri="{FF2B5EF4-FFF2-40B4-BE49-F238E27FC236}">
                <a16:creationId xmlns:a16="http://schemas.microsoft.com/office/drawing/2014/main" id="{F1621B67-7FB4-6395-68D1-ACDEBE9FA4A4}"/>
              </a:ext>
            </a:extLst>
          </p:cNvPr>
          <p:cNvSpPr>
            <a:spLocks noGrp="1"/>
          </p:cNvSpPr>
          <p:nvPr>
            <p:ph idx="1"/>
          </p:nvPr>
        </p:nvSpPr>
        <p:spPr/>
        <p:txBody>
          <a:bodyPr vert="horz" lIns="91440" tIns="45720" rIns="91440" bIns="45720" rtlCol="0" anchor="t">
            <a:normAutofit fontScale="92500" lnSpcReduction="20000"/>
          </a:bodyPr>
          <a:lstStyle/>
          <a:p>
            <a:r>
              <a:rPr lang="en-GB" b="1">
                <a:ea typeface="+mn-lt"/>
                <a:cs typeface="+mn-lt"/>
              </a:rPr>
              <a:t>Leveraged buyouts</a:t>
            </a:r>
            <a:r>
              <a:rPr lang="en-GB">
                <a:ea typeface="+mn-lt"/>
                <a:cs typeface="+mn-lt"/>
              </a:rPr>
              <a:t> – Most private equity investment takes the form of a leveraged buyout, i.e. buying out a company entirely with the intention of improving its value and reselling it for a profit or conducting an IPO.</a:t>
            </a:r>
            <a:endParaRPr lang="en-GB">
              <a:ea typeface="Calibri" panose="020F0502020204030204"/>
              <a:cs typeface="Calibri" panose="020F0502020204030204"/>
            </a:endParaRPr>
          </a:p>
          <a:p>
            <a:r>
              <a:rPr lang="en-GB" b="1">
                <a:ea typeface="+mn-lt"/>
                <a:cs typeface="+mn-lt"/>
              </a:rPr>
              <a:t>Distressed funding</a:t>
            </a:r>
            <a:r>
              <a:rPr lang="en-GB">
                <a:ea typeface="+mn-lt"/>
                <a:cs typeface="+mn-lt"/>
              </a:rPr>
              <a:t> – Sometimes referred to as “vulture financing”, distressed funding refers to investment in troubled companies that have underperforming assets or business units. After making the necessary changes, the private equity firm will sell the business for a profit.</a:t>
            </a:r>
            <a:endParaRPr lang="en-GB"/>
          </a:p>
          <a:p>
            <a:r>
              <a:rPr lang="en-GB" b="1">
                <a:ea typeface="+mn-lt"/>
                <a:cs typeface="+mn-lt"/>
              </a:rPr>
              <a:t>Venture capital funding</a:t>
            </a:r>
            <a:r>
              <a:rPr lang="en-GB">
                <a:ea typeface="+mn-lt"/>
                <a:cs typeface="+mn-lt"/>
              </a:rPr>
              <a:t> – Venture capital is a type of private equity that is predominantly focused on early-stage investments with excellent financial potential.</a:t>
            </a:r>
            <a:endParaRPr lang="en-GB"/>
          </a:p>
          <a:p>
            <a:r>
              <a:rPr lang="en-GB" b="1">
                <a:ea typeface="+mn-lt"/>
                <a:cs typeface="+mn-lt"/>
              </a:rPr>
              <a:t>Growth capital</a:t>
            </a:r>
            <a:r>
              <a:rPr lang="en-GB">
                <a:ea typeface="+mn-lt"/>
                <a:cs typeface="+mn-lt"/>
              </a:rPr>
              <a:t> – Growth capital is usually focused on stable organisations that are undergoing a period of expansion, whether that’s developing new products or expanding into a new market.</a:t>
            </a:r>
            <a:endParaRPr lang="en-GB"/>
          </a:p>
          <a:p>
            <a:endParaRPr lang="en-GB">
              <a:ea typeface="Calibri"/>
              <a:cs typeface="Calibri"/>
            </a:endParaRPr>
          </a:p>
        </p:txBody>
      </p:sp>
    </p:spTree>
    <p:extLst>
      <p:ext uri="{BB962C8B-B14F-4D97-AF65-F5344CB8AC3E}">
        <p14:creationId xmlns:p14="http://schemas.microsoft.com/office/powerpoint/2010/main" val="376513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24EFB-A6FA-4181-967B-A67A08773223}"/>
              </a:ext>
            </a:extLst>
          </p:cNvPr>
          <p:cNvSpPr>
            <a:spLocks noGrp="1"/>
          </p:cNvSpPr>
          <p:nvPr>
            <p:ph type="title"/>
          </p:nvPr>
        </p:nvSpPr>
        <p:spPr/>
        <p:txBody>
          <a:bodyPr/>
          <a:lstStyle/>
          <a:p>
            <a:r>
              <a:rPr lang="de-DE"/>
              <a:t>Financial </a:t>
            </a:r>
            <a:r>
              <a:rPr lang="de-DE" err="1"/>
              <a:t>Planning</a:t>
            </a:r>
            <a:endParaRPr lang="de-DE"/>
          </a:p>
        </p:txBody>
      </p:sp>
      <p:sp>
        <p:nvSpPr>
          <p:cNvPr id="3" name="Inhaltsplatzhalter 2">
            <a:extLst>
              <a:ext uri="{FF2B5EF4-FFF2-40B4-BE49-F238E27FC236}">
                <a16:creationId xmlns:a16="http://schemas.microsoft.com/office/drawing/2014/main" id="{B5BDE615-1D8B-4A80-9B8D-44B002720C49}"/>
              </a:ext>
            </a:extLst>
          </p:cNvPr>
          <p:cNvSpPr>
            <a:spLocks noGrp="1"/>
          </p:cNvSpPr>
          <p:nvPr>
            <p:ph idx="1"/>
          </p:nvPr>
        </p:nvSpPr>
        <p:spPr/>
        <p:txBody>
          <a:bodyPr/>
          <a:lstStyle/>
          <a:p>
            <a:r>
              <a:rPr lang="de-DE">
                <a:cs typeface="Calibri"/>
              </a:rPr>
              <a:t>Financial Plan Templates: </a:t>
            </a:r>
            <a:r>
              <a:rPr lang="de-DE">
                <a:ea typeface="+mn-lt"/>
                <a:cs typeface="+mn-lt"/>
                <a:hlinkClick r:id="rId2"/>
              </a:rPr>
              <a:t>https://www.examples.com/business/business-financial-plan-template-examples.html</a:t>
            </a:r>
            <a:endParaRPr lang="de-DE">
              <a:ea typeface="+mn-lt"/>
              <a:cs typeface="+mn-lt"/>
            </a:endParaRPr>
          </a:p>
          <a:p>
            <a:r>
              <a:rPr lang="de-DE" err="1">
                <a:cs typeface="Calibri" panose="020F0502020204030204"/>
              </a:rPr>
              <a:t>Steps</a:t>
            </a:r>
            <a:r>
              <a:rPr lang="de-DE">
                <a:cs typeface="Calibri" panose="020F0502020204030204"/>
              </a:rPr>
              <a:t> </a:t>
            </a:r>
            <a:r>
              <a:rPr lang="de-DE" err="1">
                <a:cs typeface="Calibri" panose="020F0502020204030204"/>
              </a:rPr>
              <a:t>for</a:t>
            </a:r>
            <a:r>
              <a:rPr lang="de-DE">
                <a:cs typeface="Calibri" panose="020F0502020204030204"/>
              </a:rPr>
              <a:t> </a:t>
            </a:r>
            <a:r>
              <a:rPr lang="de-DE" err="1">
                <a:cs typeface="Calibri" panose="020F0502020204030204"/>
              </a:rPr>
              <a:t>writing</a:t>
            </a:r>
            <a:r>
              <a:rPr lang="de-DE">
                <a:cs typeface="Calibri" panose="020F0502020204030204"/>
              </a:rPr>
              <a:t> a </a:t>
            </a:r>
            <a:r>
              <a:rPr lang="de-DE" err="1">
                <a:cs typeface="Calibri" panose="020F0502020204030204"/>
              </a:rPr>
              <a:t>financial</a:t>
            </a:r>
            <a:r>
              <a:rPr lang="de-DE">
                <a:cs typeface="Calibri" panose="020F0502020204030204"/>
              </a:rPr>
              <a:t> plan: </a:t>
            </a:r>
            <a:r>
              <a:rPr lang="de-DE">
                <a:ea typeface="+mn-lt"/>
                <a:cs typeface="+mn-lt"/>
                <a:hlinkClick r:id="rId3"/>
              </a:rPr>
              <a:t>6 </a:t>
            </a:r>
            <a:r>
              <a:rPr lang="de-DE" err="1">
                <a:ea typeface="+mn-lt"/>
                <a:cs typeface="+mn-lt"/>
                <a:hlinkClick r:id="rId3"/>
              </a:rPr>
              <a:t>Steps</a:t>
            </a:r>
            <a:r>
              <a:rPr lang="de-DE">
                <a:ea typeface="+mn-lt"/>
                <a:cs typeface="+mn-lt"/>
                <a:hlinkClick r:id="rId3"/>
              </a:rPr>
              <a:t> </a:t>
            </a:r>
            <a:r>
              <a:rPr lang="de-DE" err="1">
                <a:ea typeface="+mn-lt"/>
                <a:cs typeface="+mn-lt"/>
                <a:hlinkClick r:id="rId3"/>
              </a:rPr>
              <a:t>to</a:t>
            </a:r>
            <a:r>
              <a:rPr lang="de-DE">
                <a:ea typeface="+mn-lt"/>
                <a:cs typeface="+mn-lt"/>
                <a:hlinkClick r:id="rId3"/>
              </a:rPr>
              <a:t> Write a </a:t>
            </a:r>
            <a:r>
              <a:rPr lang="de-DE" err="1">
                <a:ea typeface="+mn-lt"/>
                <a:cs typeface="+mn-lt"/>
                <a:hlinkClick r:id="rId3"/>
              </a:rPr>
              <a:t>Comprehensive</a:t>
            </a:r>
            <a:r>
              <a:rPr lang="de-DE">
                <a:ea typeface="+mn-lt"/>
                <a:cs typeface="+mn-lt"/>
                <a:hlinkClick r:id="rId3"/>
              </a:rPr>
              <a:t> Financial Plan </a:t>
            </a:r>
            <a:r>
              <a:rPr lang="de-DE" err="1">
                <a:ea typeface="+mn-lt"/>
                <a:cs typeface="+mn-lt"/>
                <a:hlinkClick r:id="rId3"/>
              </a:rPr>
              <a:t>for</a:t>
            </a:r>
            <a:r>
              <a:rPr lang="de-DE">
                <a:ea typeface="+mn-lt"/>
                <a:cs typeface="+mn-lt"/>
                <a:hlinkClick r:id="rId3"/>
              </a:rPr>
              <a:t> </a:t>
            </a:r>
            <a:r>
              <a:rPr lang="de-DE" err="1">
                <a:ea typeface="+mn-lt"/>
                <a:cs typeface="+mn-lt"/>
                <a:hlinkClick r:id="rId3"/>
              </a:rPr>
              <a:t>Your</a:t>
            </a:r>
            <a:r>
              <a:rPr lang="de-DE">
                <a:ea typeface="+mn-lt"/>
                <a:cs typeface="+mn-lt"/>
                <a:hlinkClick r:id="rId3"/>
              </a:rPr>
              <a:t> Small Business (bplans.com)</a:t>
            </a:r>
          </a:p>
          <a:p>
            <a:r>
              <a:rPr lang="en-US" i="0">
                <a:solidFill>
                  <a:srgbClr val="3D3E3F"/>
                </a:solidFill>
                <a:effectLst/>
                <a:latin typeface="sohne"/>
              </a:rPr>
              <a:t>5 Tips to build a solid Financial Strategy for your Startup: </a:t>
            </a:r>
            <a:r>
              <a:rPr lang="en-US">
                <a:hlinkClick r:id="rId4"/>
              </a:rPr>
              <a:t>5 Tips to build a solid Financial Strategy for your Startup | by IOOGO Inc. | Medium</a:t>
            </a:r>
            <a:endParaRPr lang="de-DE">
              <a:ea typeface="+mn-lt"/>
              <a:cs typeface="+mn-lt"/>
              <a:hlinkClick r:id="rId3"/>
            </a:endParaRPr>
          </a:p>
          <a:p>
            <a:endParaRPr lang="de-DE"/>
          </a:p>
        </p:txBody>
      </p:sp>
    </p:spTree>
    <p:extLst>
      <p:ext uri="{BB962C8B-B14F-4D97-AF65-F5344CB8AC3E}">
        <p14:creationId xmlns:p14="http://schemas.microsoft.com/office/powerpoint/2010/main" val="919025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507-94E3-A3D4-983A-54B932C67450}"/>
              </a:ext>
            </a:extLst>
          </p:cNvPr>
          <p:cNvSpPr>
            <a:spLocks noGrp="1"/>
          </p:cNvSpPr>
          <p:nvPr>
            <p:ph type="title"/>
          </p:nvPr>
        </p:nvSpPr>
        <p:spPr/>
        <p:txBody>
          <a:bodyPr/>
          <a:lstStyle/>
          <a:p>
            <a:r>
              <a:rPr lang="en-GB">
                <a:ea typeface="Calibri Light"/>
                <a:cs typeface="Calibri Light"/>
              </a:rPr>
              <a:t>How it works</a:t>
            </a:r>
            <a:endParaRPr lang="en-GB"/>
          </a:p>
        </p:txBody>
      </p:sp>
      <p:sp>
        <p:nvSpPr>
          <p:cNvPr id="3" name="Content Placeholder 2">
            <a:extLst>
              <a:ext uri="{FF2B5EF4-FFF2-40B4-BE49-F238E27FC236}">
                <a16:creationId xmlns:a16="http://schemas.microsoft.com/office/drawing/2014/main" id="{572095D2-920E-26EC-70C7-9A765230AD07}"/>
              </a:ext>
            </a:extLst>
          </p:cNvPr>
          <p:cNvSpPr>
            <a:spLocks noGrp="1"/>
          </p:cNvSpPr>
          <p:nvPr>
            <p:ph idx="1"/>
          </p:nvPr>
        </p:nvSpPr>
        <p:spPr/>
        <p:txBody>
          <a:bodyPr vert="horz" lIns="91440" tIns="45720" rIns="91440" bIns="45720" rtlCol="0" anchor="t">
            <a:normAutofit fontScale="92500" lnSpcReduction="10000"/>
          </a:bodyPr>
          <a:lstStyle/>
          <a:p>
            <a:r>
              <a:rPr lang="en-GB" b="1">
                <a:ea typeface="+mn-lt"/>
                <a:cs typeface="+mn-lt"/>
              </a:rPr>
              <a:t>Raising funds</a:t>
            </a:r>
            <a:r>
              <a:rPr lang="en-GB">
                <a:ea typeface="+mn-lt"/>
                <a:cs typeface="+mn-lt"/>
              </a:rPr>
              <a:t> – Private equity investors will raise capital to form a private equity fund. Once this money has been raised, the fund will be closed to new investors.</a:t>
            </a:r>
            <a:endParaRPr lang="en-GB">
              <a:ea typeface="Calibri" panose="020F0502020204030204"/>
              <a:cs typeface="Calibri" panose="020F0502020204030204"/>
            </a:endParaRPr>
          </a:p>
          <a:p>
            <a:r>
              <a:rPr lang="en-GB" b="1">
                <a:ea typeface="+mn-lt"/>
                <a:cs typeface="+mn-lt"/>
              </a:rPr>
              <a:t>Conducting research</a:t>
            </a:r>
            <a:r>
              <a:rPr lang="en-GB">
                <a:ea typeface="+mn-lt"/>
                <a:cs typeface="+mn-lt"/>
              </a:rPr>
              <a:t> – Next, the private equity fund manager will identify and research a portfolio of private companies that the fund will invest in, hoping to generate a capital profit from the sale of the investment.</a:t>
            </a:r>
            <a:endParaRPr lang="en-GB"/>
          </a:p>
          <a:p>
            <a:r>
              <a:rPr lang="en-GB" b="1">
                <a:ea typeface="+mn-lt"/>
                <a:cs typeface="+mn-lt"/>
              </a:rPr>
              <a:t>Improving operations</a:t>
            </a:r>
            <a:r>
              <a:rPr lang="en-GB">
                <a:ea typeface="+mn-lt"/>
                <a:cs typeface="+mn-lt"/>
              </a:rPr>
              <a:t> – This is the most important step in the process. The private equity firm will aim to improve efficiency, boost cash flow, reduce costs, and grow the business, taking a hands-on approach by advising on strategy and development, making introductions with potential customers, and acting as a general business partner.</a:t>
            </a:r>
            <a:endParaRPr lang="en-GB"/>
          </a:p>
          <a:p>
            <a:r>
              <a:rPr lang="en-GB" b="1">
                <a:ea typeface="+mn-lt"/>
                <a:cs typeface="+mn-lt"/>
              </a:rPr>
              <a:t>Selling the portfolio</a:t>
            </a:r>
            <a:r>
              <a:rPr lang="en-GB">
                <a:ea typeface="+mn-lt"/>
                <a:cs typeface="+mn-lt"/>
              </a:rPr>
              <a:t> – The final step is for the private equity firm to realise the increased value of their stake in the business by selling it</a:t>
            </a:r>
            <a:endParaRPr lang="en-GB"/>
          </a:p>
          <a:p>
            <a:endParaRPr lang="en-GB">
              <a:ea typeface="Calibri"/>
              <a:cs typeface="Calibri"/>
            </a:endParaRPr>
          </a:p>
        </p:txBody>
      </p:sp>
    </p:spTree>
    <p:extLst>
      <p:ext uri="{BB962C8B-B14F-4D97-AF65-F5344CB8AC3E}">
        <p14:creationId xmlns:p14="http://schemas.microsoft.com/office/powerpoint/2010/main" val="8305620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A7D2-2052-ED43-C281-7A46B8FB3728}"/>
              </a:ext>
            </a:extLst>
          </p:cNvPr>
          <p:cNvSpPr>
            <a:spLocks noGrp="1"/>
          </p:cNvSpPr>
          <p:nvPr>
            <p:ph type="title"/>
          </p:nvPr>
        </p:nvSpPr>
        <p:spPr/>
        <p:txBody>
          <a:bodyPr/>
          <a:lstStyle/>
          <a:p>
            <a:r>
              <a:rPr lang="en-GB">
                <a:cs typeface="Calibri Light"/>
              </a:rPr>
              <a:t>Credit Financing</a:t>
            </a:r>
            <a:endParaRPr lang="en-GB"/>
          </a:p>
        </p:txBody>
      </p:sp>
      <p:sp>
        <p:nvSpPr>
          <p:cNvPr id="3" name="Content Placeholder 2">
            <a:extLst>
              <a:ext uri="{FF2B5EF4-FFF2-40B4-BE49-F238E27FC236}">
                <a16:creationId xmlns:a16="http://schemas.microsoft.com/office/drawing/2014/main" id="{4DDC3CEC-ACB4-9885-D3E7-9FEB72659CCC}"/>
              </a:ext>
            </a:extLst>
          </p:cNvPr>
          <p:cNvSpPr>
            <a:spLocks noGrp="1"/>
          </p:cNvSpPr>
          <p:nvPr>
            <p:ph idx="1"/>
          </p:nvPr>
        </p:nvSpPr>
        <p:spPr/>
        <p:txBody>
          <a:bodyPr vert="horz" lIns="91440" tIns="45720" rIns="91440" bIns="45720" rtlCol="0" anchor="t">
            <a:normAutofit/>
          </a:bodyPr>
          <a:lstStyle/>
          <a:p>
            <a:r>
              <a:rPr lang="en-GB">
                <a:ea typeface="+mn-lt"/>
                <a:cs typeface="+mn-lt"/>
              </a:rPr>
              <a:t>Credit is generally defined as an agreement between a lender and a borrower.</a:t>
            </a:r>
            <a:endParaRPr lang="en-GB">
              <a:cs typeface="Calibri" panose="020F0502020204030204"/>
            </a:endParaRPr>
          </a:p>
          <a:p>
            <a:r>
              <a:rPr lang="en-GB">
                <a:ea typeface="+mn-lt"/>
                <a:cs typeface="+mn-lt"/>
              </a:rPr>
              <a:t>Credit also refers to an individual's or business's creditworthiness or credit history.</a:t>
            </a:r>
            <a:endParaRPr lang="en-GB"/>
          </a:p>
          <a:p>
            <a:r>
              <a:rPr lang="en-GB">
                <a:ea typeface="+mn-lt"/>
                <a:cs typeface="+mn-lt"/>
              </a:rPr>
              <a:t>In accounting, a credit may either decrease assets or increase liabilities as well as decrease expenses or increase revenue.</a:t>
            </a:r>
            <a:endParaRPr lang="en-GB"/>
          </a:p>
          <a:p>
            <a:endParaRPr lang="en-GB">
              <a:cs typeface="Calibri"/>
            </a:endParaRPr>
          </a:p>
        </p:txBody>
      </p:sp>
    </p:spTree>
    <p:extLst>
      <p:ext uri="{BB962C8B-B14F-4D97-AF65-F5344CB8AC3E}">
        <p14:creationId xmlns:p14="http://schemas.microsoft.com/office/powerpoint/2010/main" val="3139264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710F-60AD-6C13-9B1D-80832CF6B589}"/>
              </a:ext>
            </a:extLst>
          </p:cNvPr>
          <p:cNvSpPr>
            <a:spLocks noGrp="1"/>
          </p:cNvSpPr>
          <p:nvPr>
            <p:ph type="title"/>
          </p:nvPr>
        </p:nvSpPr>
        <p:spPr/>
        <p:txBody>
          <a:bodyPr/>
          <a:lstStyle/>
          <a:p>
            <a:r>
              <a:rPr lang="en-GB">
                <a:cs typeface="Calibri Light"/>
              </a:rPr>
              <a:t>How do Credit Cards work</a:t>
            </a:r>
            <a:endParaRPr lang="en-GB"/>
          </a:p>
        </p:txBody>
      </p:sp>
      <p:sp>
        <p:nvSpPr>
          <p:cNvPr id="3" name="Content Placeholder 2">
            <a:extLst>
              <a:ext uri="{FF2B5EF4-FFF2-40B4-BE49-F238E27FC236}">
                <a16:creationId xmlns:a16="http://schemas.microsoft.com/office/drawing/2014/main" id="{C7646434-F413-5FC7-793C-E70E0EAA2CDB}"/>
              </a:ext>
            </a:extLst>
          </p:cNvPr>
          <p:cNvSpPr>
            <a:spLocks noGrp="1"/>
          </p:cNvSpPr>
          <p:nvPr>
            <p:ph sz="half" idx="1"/>
          </p:nvPr>
        </p:nvSpPr>
        <p:spPr/>
        <p:txBody>
          <a:bodyPr vert="horz" lIns="91440" tIns="45720" rIns="91440" bIns="45720" rtlCol="0" anchor="t">
            <a:noAutofit/>
          </a:bodyPr>
          <a:lstStyle/>
          <a:p>
            <a:pPr marL="0" indent="0">
              <a:buNone/>
            </a:pPr>
            <a:r>
              <a:rPr lang="en-GB" sz="2200">
                <a:ea typeface="+mn-lt"/>
                <a:cs typeface="+mn-lt"/>
              </a:rPr>
              <a:t>A credit card is a physical card that can be used to make purchases, pay bills or depending on the card, withdraw cash. The simplest way to think of a credit card is as a type of short-term loan.</a:t>
            </a:r>
            <a:br>
              <a:rPr lang="en-GB" sz="2200">
                <a:ea typeface="+mn-lt"/>
                <a:cs typeface="+mn-lt"/>
              </a:rPr>
            </a:br>
            <a:r>
              <a:rPr lang="en-GB" sz="2200">
                <a:ea typeface="+mn-lt"/>
                <a:cs typeface="+mn-lt"/>
              </a:rPr>
              <a:t>When you open a credit card account, your credit card company gives you a set credit limit. This is essentially an amount of money the credit card company allows you to use to make purchases or pay bills.</a:t>
            </a:r>
            <a:endParaRPr lang="en-GB" sz="2200">
              <a:cs typeface="Calibri" panose="020F0502020204030204"/>
            </a:endParaRPr>
          </a:p>
        </p:txBody>
      </p:sp>
      <p:sp>
        <p:nvSpPr>
          <p:cNvPr id="4" name="Content Placeholder 3">
            <a:extLst>
              <a:ext uri="{FF2B5EF4-FFF2-40B4-BE49-F238E27FC236}">
                <a16:creationId xmlns:a16="http://schemas.microsoft.com/office/drawing/2014/main" id="{35CE62B3-0827-9092-8070-AF920AF407D7}"/>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en-GB">
                <a:ea typeface="+mn-lt"/>
                <a:cs typeface="+mn-lt"/>
              </a:rPr>
              <a:t>Credit cards, on the other hand, can impact your credit score directly. FICO credit scores, for instance, calculate your scores based on:</a:t>
            </a:r>
            <a:endParaRPr lang="en-GB">
              <a:cs typeface="Calibri" panose="020F0502020204030204"/>
            </a:endParaRPr>
          </a:p>
          <a:p>
            <a:r>
              <a:rPr lang="en-GB">
                <a:ea typeface="+mn-lt"/>
                <a:cs typeface="+mn-lt"/>
              </a:rPr>
              <a:t>Payment history</a:t>
            </a:r>
            <a:endParaRPr lang="en-GB"/>
          </a:p>
          <a:p>
            <a:r>
              <a:rPr lang="en-GB">
                <a:ea typeface="+mn-lt"/>
                <a:cs typeface="+mn-lt"/>
              </a:rPr>
              <a:t>Credit usage</a:t>
            </a:r>
            <a:endParaRPr lang="en-GB"/>
          </a:p>
          <a:p>
            <a:r>
              <a:rPr lang="en-GB">
                <a:ea typeface="+mn-lt"/>
                <a:cs typeface="+mn-lt"/>
              </a:rPr>
              <a:t>Credit age</a:t>
            </a:r>
            <a:endParaRPr lang="en-GB"/>
          </a:p>
          <a:p>
            <a:r>
              <a:rPr lang="en-GB">
                <a:ea typeface="+mn-lt"/>
                <a:cs typeface="+mn-lt"/>
              </a:rPr>
              <a:t>Credit mix</a:t>
            </a:r>
            <a:endParaRPr lang="en-GB"/>
          </a:p>
          <a:p>
            <a:r>
              <a:rPr lang="en-GB">
                <a:ea typeface="+mn-lt"/>
                <a:cs typeface="+mn-lt"/>
              </a:rPr>
              <a:t>Inquiries for new credit</a:t>
            </a:r>
            <a:endParaRPr lang="en-GB"/>
          </a:p>
          <a:p>
            <a:pPr marL="0" indent="0">
              <a:buNone/>
            </a:pPr>
            <a:r>
              <a:rPr lang="en-GB">
                <a:ea typeface="+mn-lt"/>
                <a:cs typeface="+mn-lt"/>
              </a:rPr>
              <a:t>Making credit card payments on time can help your score while paying late could hurt it. Similarly, keeping a low balance compared to your credit limit can have a positive impact while maxing out your card limits can detract from your score. </a:t>
            </a:r>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2826004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0F74-BFA5-FB15-6F5B-96BC6C2221AE}"/>
              </a:ext>
            </a:extLst>
          </p:cNvPr>
          <p:cNvSpPr>
            <a:spLocks noGrp="1"/>
          </p:cNvSpPr>
          <p:nvPr>
            <p:ph type="title"/>
          </p:nvPr>
        </p:nvSpPr>
        <p:spPr/>
        <p:txBody>
          <a:bodyPr/>
          <a:lstStyle/>
          <a:p>
            <a:r>
              <a:rPr lang="en-GB">
                <a:cs typeface="Calibri Light"/>
              </a:rPr>
              <a:t> Loans</a:t>
            </a:r>
            <a:endParaRPr lang="en-GB"/>
          </a:p>
        </p:txBody>
      </p:sp>
      <p:sp>
        <p:nvSpPr>
          <p:cNvPr id="3" name="Content Placeholder 2">
            <a:extLst>
              <a:ext uri="{FF2B5EF4-FFF2-40B4-BE49-F238E27FC236}">
                <a16:creationId xmlns:a16="http://schemas.microsoft.com/office/drawing/2014/main" id="{EC82658B-C076-F808-4A47-4492FB2F9ECB}"/>
              </a:ext>
            </a:extLst>
          </p:cNvPr>
          <p:cNvSpPr>
            <a:spLocks noGrp="1"/>
          </p:cNvSpPr>
          <p:nvPr>
            <p:ph idx="1"/>
          </p:nvPr>
        </p:nvSpPr>
        <p:spPr/>
        <p:txBody>
          <a:bodyPr vert="horz" lIns="91440" tIns="45720" rIns="91440" bIns="45720" rtlCol="0" anchor="t">
            <a:normAutofit/>
          </a:bodyPr>
          <a:lstStyle/>
          <a:p>
            <a:r>
              <a:rPr lang="en-GB">
                <a:ea typeface="+mn-lt"/>
                <a:cs typeface="+mn-lt"/>
              </a:rPr>
              <a:t>A loan is when money is given to another party in exchange for repayment of the loan principal amount plus interest.</a:t>
            </a:r>
            <a:endParaRPr lang="en-GB">
              <a:cs typeface="Calibri"/>
            </a:endParaRPr>
          </a:p>
          <a:p>
            <a:r>
              <a:rPr lang="en-GB">
                <a:ea typeface="+mn-lt"/>
                <a:cs typeface="+mn-lt"/>
              </a:rPr>
              <a:t>Loan terms are agreed to by each party before any money is advanced.</a:t>
            </a:r>
            <a:endParaRPr lang="en-GB"/>
          </a:p>
          <a:p>
            <a:r>
              <a:rPr lang="en-GB">
                <a:ea typeface="+mn-lt"/>
                <a:cs typeface="+mn-lt"/>
              </a:rPr>
              <a:t>A loan may be secured by collateral such as a mortgage or it may be unsecured such as a credit card.</a:t>
            </a:r>
          </a:p>
          <a:p>
            <a:r>
              <a:rPr lang="en-GB">
                <a:ea typeface="+mn-lt"/>
                <a:cs typeface="+mn-lt"/>
              </a:rPr>
              <a:t>Revolving loans or lines can be spent, repaid, and spent again, while term loans are fixed-rate, fixed-payment loans.</a:t>
            </a:r>
            <a:endParaRPr lang="en-GB"/>
          </a:p>
          <a:p>
            <a:endParaRPr lang="en-GB">
              <a:cs typeface="Calibri"/>
            </a:endParaRPr>
          </a:p>
        </p:txBody>
      </p:sp>
    </p:spTree>
    <p:extLst>
      <p:ext uri="{BB962C8B-B14F-4D97-AF65-F5344CB8AC3E}">
        <p14:creationId xmlns:p14="http://schemas.microsoft.com/office/powerpoint/2010/main" val="30778621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97CB7-85B8-1092-C9C3-4C8E056EB4BE}"/>
              </a:ext>
            </a:extLst>
          </p:cNvPr>
          <p:cNvSpPr>
            <a:spLocks noGrp="1"/>
          </p:cNvSpPr>
          <p:nvPr>
            <p:ph type="title"/>
          </p:nvPr>
        </p:nvSpPr>
        <p:spPr>
          <a:xfrm>
            <a:off x="838200" y="556995"/>
            <a:ext cx="10515600" cy="1133693"/>
          </a:xfrm>
        </p:spPr>
        <p:txBody>
          <a:bodyPr>
            <a:normAutofit/>
          </a:bodyPr>
          <a:lstStyle/>
          <a:p>
            <a:r>
              <a:rPr lang="en-GB" sz="5200">
                <a:cs typeface="Calibri Light"/>
              </a:rPr>
              <a:t>Selected examples of loan options</a:t>
            </a:r>
            <a:endParaRPr lang="en-GB" sz="5200"/>
          </a:p>
        </p:txBody>
      </p:sp>
      <p:sp>
        <p:nvSpPr>
          <p:cNvPr id="6" name="TextBox 5">
            <a:extLst>
              <a:ext uri="{FF2B5EF4-FFF2-40B4-BE49-F238E27FC236}">
                <a16:creationId xmlns:a16="http://schemas.microsoft.com/office/drawing/2014/main" id="{93B1E22D-5911-38BD-937F-1592CD0239C1}"/>
              </a:ext>
            </a:extLst>
          </p:cNvPr>
          <p:cNvSpPr txBox="1"/>
          <p:nvPr/>
        </p:nvSpPr>
        <p:spPr>
          <a:xfrm>
            <a:off x="4724400" y="3200400"/>
            <a:ext cx="274320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latin typeface="Nunito Sans"/>
            </a:endParaRPr>
          </a:p>
          <a:p>
            <a:pPr>
              <a:spcAft>
                <a:spcPts val="600"/>
              </a:spcAft>
            </a:pPr>
            <a:endParaRPr lang="en-US">
              <a:latin typeface="Nunito Sans"/>
            </a:endParaRPr>
          </a:p>
        </p:txBody>
      </p:sp>
      <p:graphicFrame>
        <p:nvGraphicFramePr>
          <p:cNvPr id="5" name="Content Placeholder 4">
            <a:extLst>
              <a:ext uri="{FF2B5EF4-FFF2-40B4-BE49-F238E27FC236}">
                <a16:creationId xmlns:a16="http://schemas.microsoft.com/office/drawing/2014/main" id="{A77FE513-8BB7-223B-93FD-E34D033B14D1}"/>
              </a:ext>
            </a:extLst>
          </p:cNvPr>
          <p:cNvGraphicFramePr>
            <a:graphicFrameLocks noGrp="1"/>
          </p:cNvGraphicFramePr>
          <p:nvPr>
            <p:ph idx="1"/>
          </p:nvPr>
        </p:nvGraphicFramePr>
        <p:xfrm>
          <a:off x="838200" y="2056706"/>
          <a:ext cx="10515602" cy="3889180"/>
        </p:xfrm>
        <a:graphic>
          <a:graphicData uri="http://schemas.openxmlformats.org/drawingml/2006/table">
            <a:tbl>
              <a:tblPr firstRow="1" bandRow="1">
                <a:tableStyleId>{5C22544A-7EE6-4342-B048-85BDC9FD1C3A}</a:tableStyleId>
              </a:tblPr>
              <a:tblGrid>
                <a:gridCol w="2973616">
                  <a:extLst>
                    <a:ext uri="{9D8B030D-6E8A-4147-A177-3AD203B41FA5}">
                      <a16:colId xmlns:a16="http://schemas.microsoft.com/office/drawing/2014/main" val="404514469"/>
                    </a:ext>
                  </a:extLst>
                </a:gridCol>
                <a:gridCol w="3697297">
                  <a:extLst>
                    <a:ext uri="{9D8B030D-6E8A-4147-A177-3AD203B41FA5}">
                      <a16:colId xmlns:a16="http://schemas.microsoft.com/office/drawing/2014/main" val="2958351909"/>
                    </a:ext>
                  </a:extLst>
                </a:gridCol>
                <a:gridCol w="3844689">
                  <a:extLst>
                    <a:ext uri="{9D8B030D-6E8A-4147-A177-3AD203B41FA5}">
                      <a16:colId xmlns:a16="http://schemas.microsoft.com/office/drawing/2014/main" val="3062022303"/>
                    </a:ext>
                  </a:extLst>
                </a:gridCol>
              </a:tblGrid>
              <a:tr h="231249">
                <a:tc>
                  <a:txBody>
                    <a:bodyPr/>
                    <a:lstStyle/>
                    <a:p>
                      <a:pPr algn="ctr" latinLnBrk="0"/>
                      <a:r>
                        <a:rPr lang="en-GB" sz="1000" cap="all">
                          <a:effectLst/>
                        </a:rPr>
                        <a:t>LOAN TYPE</a:t>
                      </a:r>
                      <a:endParaRPr lang="en-GB" sz="1000" cap="all">
                        <a:solidFill>
                          <a:srgbClr val="233D4F"/>
                        </a:solidFill>
                        <a:effectLst/>
                      </a:endParaRPr>
                    </a:p>
                  </a:txBody>
                  <a:tcPr marL="52556" marR="52556" marT="26278" marB="26278" anchor="ctr"/>
                </a:tc>
                <a:tc>
                  <a:txBody>
                    <a:bodyPr/>
                    <a:lstStyle/>
                    <a:p>
                      <a:pPr algn="ctr" latinLnBrk="0"/>
                      <a:r>
                        <a:rPr lang="en-GB" sz="1000" cap="all">
                          <a:effectLst/>
                        </a:rPr>
                        <a:t>TYPICAL AMOUNTS, TERMS, AND RATES</a:t>
                      </a:r>
                      <a:endParaRPr lang="en-GB" sz="1000" cap="all">
                        <a:solidFill>
                          <a:srgbClr val="233D4F"/>
                        </a:solidFill>
                        <a:effectLst/>
                      </a:endParaRPr>
                    </a:p>
                  </a:txBody>
                  <a:tcPr marL="52556" marR="52556" marT="26278" marB="26278" anchor="ctr"/>
                </a:tc>
                <a:tc>
                  <a:txBody>
                    <a:bodyPr/>
                    <a:lstStyle/>
                    <a:p>
                      <a:pPr algn="ctr" latinLnBrk="0"/>
                      <a:r>
                        <a:rPr lang="en-GB" sz="1000" cap="all">
                          <a:effectLst/>
                        </a:rPr>
                        <a:t>BEST FOR</a:t>
                      </a:r>
                      <a:endParaRPr lang="en-GB" sz="1000" cap="all">
                        <a:solidFill>
                          <a:srgbClr val="233D4F"/>
                        </a:solidFill>
                        <a:effectLst/>
                      </a:endParaRPr>
                    </a:p>
                  </a:txBody>
                  <a:tcPr marL="52556" marR="52556" marT="26278" marB="26278" anchor="ctr"/>
                </a:tc>
                <a:extLst>
                  <a:ext uri="{0D108BD9-81ED-4DB2-BD59-A6C34878D82A}">
                    <a16:rowId xmlns:a16="http://schemas.microsoft.com/office/drawing/2014/main" val="3666768662"/>
                  </a:ext>
                </a:extLst>
              </a:tr>
              <a:tr h="388918">
                <a:tc>
                  <a:txBody>
                    <a:bodyPr/>
                    <a:lstStyle/>
                    <a:p>
                      <a:r>
                        <a:rPr lang="en-GB" sz="1000">
                          <a:effectLst/>
                        </a:rPr>
                        <a:t>Term loans</a:t>
                      </a:r>
                      <a:endParaRPr lang="en-GB" sz="1000" b="0">
                        <a:solidFill>
                          <a:srgbClr val="485C65"/>
                        </a:solidFill>
                        <a:effectLst/>
                      </a:endParaRPr>
                    </a:p>
                  </a:txBody>
                  <a:tcPr marL="52556" marR="52556" marT="26278" marB="26278" anchor="ctr"/>
                </a:tc>
                <a:tc>
                  <a:txBody>
                    <a:bodyPr/>
                    <a:lstStyle/>
                    <a:p>
                      <a:r>
                        <a:rPr lang="en-GB" sz="1000">
                          <a:effectLst/>
                        </a:rPr>
                        <a:t>Up to $600,000; about 1 – 5 years; 7% – 30%</a:t>
                      </a:r>
                      <a:endParaRPr lang="en-GB" sz="1000">
                        <a:solidFill>
                          <a:srgbClr val="555555"/>
                        </a:solidFill>
                        <a:effectLst/>
                      </a:endParaRPr>
                    </a:p>
                  </a:txBody>
                  <a:tcPr marL="52556" marR="52556" marT="26278" marB="26278" anchor="ctr"/>
                </a:tc>
                <a:tc>
                  <a:txBody>
                    <a:bodyPr/>
                    <a:lstStyle/>
                    <a:p>
                      <a:r>
                        <a:rPr lang="en-GB" sz="1000">
                          <a:effectLst/>
                        </a:rPr>
                        <a:t>Variety of business owners across different purposes; faster processes and fewer requirements than traditional bank loans</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790491127"/>
                  </a:ext>
                </a:extLst>
              </a:tr>
              <a:tr h="388918">
                <a:tc>
                  <a:txBody>
                    <a:bodyPr/>
                    <a:lstStyle/>
                    <a:p>
                      <a:r>
                        <a:rPr lang="en-GB" sz="1000">
                          <a:effectLst/>
                        </a:rPr>
                        <a:t>Business lines of credit</a:t>
                      </a:r>
                      <a:endParaRPr lang="en-GB" sz="1000" b="0">
                        <a:solidFill>
                          <a:srgbClr val="485C65"/>
                        </a:solidFill>
                        <a:effectLst/>
                      </a:endParaRPr>
                    </a:p>
                  </a:txBody>
                  <a:tcPr marL="52556" marR="52556" marT="26278" marB="26278" anchor="ctr"/>
                </a:tc>
                <a:tc>
                  <a:txBody>
                    <a:bodyPr/>
                    <a:lstStyle/>
                    <a:p>
                      <a:r>
                        <a:rPr lang="en-GB" sz="1000">
                          <a:effectLst/>
                        </a:rPr>
                        <a:t>Up to $250,000; up to 2 years; 7% – 25%</a:t>
                      </a:r>
                      <a:endParaRPr lang="en-GB" sz="1000">
                        <a:solidFill>
                          <a:srgbClr val="555555"/>
                        </a:solidFill>
                        <a:effectLst/>
                      </a:endParaRPr>
                    </a:p>
                  </a:txBody>
                  <a:tcPr marL="52556" marR="52556" marT="26278" marB="26278" anchor="ctr"/>
                </a:tc>
                <a:tc>
                  <a:txBody>
                    <a:bodyPr/>
                    <a:lstStyle/>
                    <a:p>
                      <a:r>
                        <a:rPr lang="en-GB" sz="1000">
                          <a:effectLst/>
                        </a:rPr>
                        <a:t>Business owners who want a flexible form of financing to cover more immediate funding needs</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1944686241"/>
                  </a:ext>
                </a:extLst>
              </a:tr>
              <a:tr h="388918">
                <a:tc>
                  <a:txBody>
                    <a:bodyPr/>
                    <a:lstStyle/>
                    <a:p>
                      <a:r>
                        <a:rPr lang="en-GB" sz="1000">
                          <a:effectLst/>
                        </a:rPr>
                        <a:t>SBA loans</a:t>
                      </a:r>
                      <a:endParaRPr lang="en-GB" sz="1000" b="0">
                        <a:solidFill>
                          <a:srgbClr val="485C65"/>
                        </a:solidFill>
                        <a:effectLst/>
                      </a:endParaRPr>
                    </a:p>
                  </a:txBody>
                  <a:tcPr marL="52556" marR="52556" marT="26278" marB="26278" anchor="ctr"/>
                </a:tc>
                <a:tc>
                  <a:txBody>
                    <a:bodyPr/>
                    <a:lstStyle/>
                    <a:p>
                      <a:r>
                        <a:rPr lang="en-GB" sz="1000">
                          <a:effectLst/>
                        </a:rPr>
                        <a:t>Up to $5 million; 5 – 25 years; variable based on the prime rate</a:t>
                      </a:r>
                      <a:endParaRPr lang="en-GB" sz="1000">
                        <a:solidFill>
                          <a:srgbClr val="555555"/>
                        </a:solidFill>
                        <a:effectLst/>
                      </a:endParaRPr>
                    </a:p>
                  </a:txBody>
                  <a:tcPr marL="52556" marR="52556" marT="26278" marB="26278" anchor="ctr"/>
                </a:tc>
                <a:tc>
                  <a:txBody>
                    <a:bodyPr/>
                    <a:lstStyle/>
                    <a:p>
                      <a:r>
                        <a:rPr lang="en-GB" sz="1000">
                          <a:effectLst/>
                        </a:rPr>
                        <a:t>Established businesses with strong financials who need funding for a variety of purposes</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2156401424"/>
                  </a:ext>
                </a:extLst>
              </a:tr>
              <a:tr h="388918">
                <a:tc>
                  <a:txBody>
                    <a:bodyPr/>
                    <a:lstStyle/>
                    <a:p>
                      <a:r>
                        <a:rPr lang="en-GB" sz="1000">
                          <a:effectLst/>
                        </a:rPr>
                        <a:t>Equipment financing</a:t>
                      </a:r>
                      <a:endParaRPr lang="en-GB" sz="1000" b="0">
                        <a:solidFill>
                          <a:srgbClr val="485C65"/>
                        </a:solidFill>
                        <a:effectLst/>
                      </a:endParaRPr>
                    </a:p>
                  </a:txBody>
                  <a:tcPr marL="52556" marR="52556" marT="26278" marB="26278" anchor="ctr"/>
                </a:tc>
                <a:tc>
                  <a:txBody>
                    <a:bodyPr/>
                    <a:lstStyle/>
                    <a:p>
                      <a:r>
                        <a:rPr lang="en-GB" sz="1000">
                          <a:effectLst/>
                        </a:rPr>
                        <a:t>Up to the amount of the equipment; 5 – 6 years; 4% – 40%</a:t>
                      </a:r>
                      <a:endParaRPr lang="en-GB" sz="1000">
                        <a:solidFill>
                          <a:srgbClr val="555555"/>
                        </a:solidFill>
                        <a:effectLst/>
                      </a:endParaRPr>
                    </a:p>
                  </a:txBody>
                  <a:tcPr marL="52556" marR="52556" marT="26278" marB="26278" anchor="ctr"/>
                </a:tc>
                <a:tc>
                  <a:txBody>
                    <a:bodyPr/>
                    <a:lstStyle/>
                    <a:p>
                      <a:r>
                        <a:rPr lang="en-GB" sz="1000">
                          <a:effectLst/>
                        </a:rPr>
                        <a:t>Business owners looking for funding specifically to purchase physical equipment</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1676645108"/>
                  </a:ext>
                </a:extLst>
              </a:tr>
              <a:tr h="546587">
                <a:tc>
                  <a:txBody>
                    <a:bodyPr/>
                    <a:lstStyle/>
                    <a:p>
                      <a:r>
                        <a:rPr lang="en-GB" sz="1000">
                          <a:effectLst/>
                        </a:rPr>
                        <a:t>Invoice financing</a:t>
                      </a:r>
                      <a:endParaRPr lang="en-GB" sz="1000" b="0">
                        <a:solidFill>
                          <a:srgbClr val="485C65"/>
                        </a:solidFill>
                        <a:effectLst/>
                      </a:endParaRPr>
                    </a:p>
                  </a:txBody>
                  <a:tcPr marL="52556" marR="52556" marT="26278" marB="26278" anchor="ctr"/>
                </a:tc>
                <a:tc>
                  <a:txBody>
                    <a:bodyPr/>
                    <a:lstStyle/>
                    <a:p>
                      <a:r>
                        <a:rPr lang="en-GB" sz="1000">
                          <a:effectLst/>
                        </a:rPr>
                        <a:t>Up to 100% of the invoice value; until the customer pays the invoice; about 3% processing fee, plus factor fee (~1%) each week until the invoice is paid</a:t>
                      </a:r>
                      <a:endParaRPr lang="en-GB" sz="1000">
                        <a:solidFill>
                          <a:srgbClr val="555555"/>
                        </a:solidFill>
                        <a:effectLst/>
                      </a:endParaRPr>
                    </a:p>
                  </a:txBody>
                  <a:tcPr marL="52556" marR="52556" marT="26278" marB="26278" anchor="ctr"/>
                </a:tc>
                <a:tc>
                  <a:txBody>
                    <a:bodyPr/>
                    <a:lstStyle/>
                    <a:p>
                      <a:r>
                        <a:rPr lang="en-GB" sz="1000">
                          <a:effectLst/>
                        </a:rPr>
                        <a:t>Business owners with unpaid invoices who need an advance of capital to cover cash flow or other short-term financing needs</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73915866"/>
                  </a:ext>
                </a:extLst>
              </a:tr>
              <a:tr h="388918">
                <a:tc>
                  <a:txBody>
                    <a:bodyPr/>
                    <a:lstStyle/>
                    <a:p>
                      <a:r>
                        <a:rPr lang="en-GB" sz="1000">
                          <a:effectLst/>
                        </a:rPr>
                        <a:t>Commercial real estate loans</a:t>
                      </a:r>
                      <a:endParaRPr lang="en-GB" sz="1000" b="0">
                        <a:solidFill>
                          <a:srgbClr val="485C65"/>
                        </a:solidFill>
                        <a:effectLst/>
                      </a:endParaRPr>
                    </a:p>
                  </a:txBody>
                  <a:tcPr marL="52556" marR="52556" marT="26278" marB="26278" anchor="ctr"/>
                </a:tc>
                <a:tc>
                  <a:txBody>
                    <a:bodyPr/>
                    <a:lstStyle/>
                    <a:p>
                      <a:r>
                        <a:rPr lang="en-GB" sz="1000">
                          <a:effectLst/>
                        </a:rPr>
                        <a:t>Up to the amount of the property; up to 25 years; 5% – 30%</a:t>
                      </a:r>
                      <a:endParaRPr lang="en-GB" sz="1000">
                        <a:solidFill>
                          <a:srgbClr val="555555"/>
                        </a:solidFill>
                        <a:effectLst/>
                      </a:endParaRPr>
                    </a:p>
                  </a:txBody>
                  <a:tcPr marL="52556" marR="52556" marT="26278" marB="26278" anchor="ctr"/>
                </a:tc>
                <a:tc>
                  <a:txBody>
                    <a:bodyPr/>
                    <a:lstStyle/>
                    <a:p>
                      <a:r>
                        <a:rPr lang="en-GB" sz="1000">
                          <a:effectLst/>
                        </a:rPr>
                        <a:t>Business owners looking to finance purchasing new or existing commercial property or renovating commercial space</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3782618320"/>
                  </a:ext>
                </a:extLst>
              </a:tr>
              <a:tr h="388918">
                <a:tc>
                  <a:txBody>
                    <a:bodyPr/>
                    <a:lstStyle/>
                    <a:p>
                      <a:r>
                        <a:rPr lang="en-GB" sz="1000">
                          <a:effectLst/>
                        </a:rPr>
                        <a:t>Microloans</a:t>
                      </a:r>
                      <a:endParaRPr lang="en-GB" sz="1000" b="0">
                        <a:solidFill>
                          <a:srgbClr val="485C65"/>
                        </a:solidFill>
                        <a:effectLst/>
                      </a:endParaRPr>
                    </a:p>
                  </a:txBody>
                  <a:tcPr marL="52556" marR="52556" marT="26278" marB="26278" anchor="ctr"/>
                </a:tc>
                <a:tc>
                  <a:txBody>
                    <a:bodyPr/>
                    <a:lstStyle/>
                    <a:p>
                      <a:r>
                        <a:rPr lang="en-GB" sz="1000">
                          <a:effectLst/>
                        </a:rPr>
                        <a:t>Up to $50,000; up to 6 years; starting at around 7%</a:t>
                      </a:r>
                      <a:endParaRPr lang="en-GB" sz="1000">
                        <a:solidFill>
                          <a:srgbClr val="555555"/>
                        </a:solidFill>
                        <a:effectLst/>
                      </a:endParaRPr>
                    </a:p>
                  </a:txBody>
                  <a:tcPr marL="52556" marR="52556" marT="26278" marB="26278" anchor="ctr"/>
                </a:tc>
                <a:tc>
                  <a:txBody>
                    <a:bodyPr/>
                    <a:lstStyle/>
                    <a:p>
                      <a:r>
                        <a:rPr lang="en-GB" sz="1000">
                          <a:effectLst/>
                        </a:rPr>
                        <a:t>New or established businesses looking for a small amount of capital</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17893018"/>
                  </a:ext>
                </a:extLst>
              </a:tr>
              <a:tr h="388918">
                <a:tc>
                  <a:txBody>
                    <a:bodyPr/>
                    <a:lstStyle/>
                    <a:p>
                      <a:r>
                        <a:rPr lang="en-GB" sz="1000">
                          <a:effectLst/>
                        </a:rPr>
                        <a:t>Personal loans for business use</a:t>
                      </a:r>
                      <a:endParaRPr lang="en-GB" sz="1000" b="0">
                        <a:solidFill>
                          <a:srgbClr val="485C65"/>
                        </a:solidFill>
                        <a:effectLst/>
                      </a:endParaRPr>
                    </a:p>
                  </a:txBody>
                  <a:tcPr marL="52556" marR="52556" marT="26278" marB="26278" anchor="ctr"/>
                </a:tc>
                <a:tc>
                  <a:txBody>
                    <a:bodyPr/>
                    <a:lstStyle/>
                    <a:p>
                      <a:r>
                        <a:rPr lang="en-GB" sz="1000">
                          <a:effectLst/>
                        </a:rPr>
                        <a:t>Up to $35,000; 3 – 5 years; 5.99% – 35% APR</a:t>
                      </a:r>
                      <a:endParaRPr lang="en-GB" sz="1000">
                        <a:solidFill>
                          <a:srgbClr val="555555"/>
                        </a:solidFill>
                        <a:effectLst/>
                      </a:endParaRPr>
                    </a:p>
                  </a:txBody>
                  <a:tcPr marL="52556" marR="52556" marT="26278" marB="26278" anchor="ctr"/>
                </a:tc>
                <a:tc>
                  <a:txBody>
                    <a:bodyPr/>
                    <a:lstStyle/>
                    <a:p>
                      <a:r>
                        <a:rPr lang="en-GB" sz="1000">
                          <a:effectLst/>
                        </a:rPr>
                        <a:t>Newer businesses who are just starting out and need access to affordable financing</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3761103459"/>
                  </a:ext>
                </a:extLst>
              </a:tr>
              <a:tr h="388918">
                <a:tc>
                  <a:txBody>
                    <a:bodyPr/>
                    <a:lstStyle/>
                    <a:p>
                      <a:r>
                        <a:rPr lang="en-GB" sz="1000">
                          <a:effectLst/>
                        </a:rPr>
                        <a:t>Merchant cash advances</a:t>
                      </a:r>
                      <a:endParaRPr lang="en-GB" sz="1000" b="0">
                        <a:solidFill>
                          <a:srgbClr val="485C65"/>
                        </a:solidFill>
                        <a:effectLst/>
                      </a:endParaRPr>
                    </a:p>
                  </a:txBody>
                  <a:tcPr marL="52556" marR="52556" marT="26278" marB="26278" anchor="ctr"/>
                </a:tc>
                <a:tc>
                  <a:txBody>
                    <a:bodyPr/>
                    <a:lstStyle/>
                    <a:p>
                      <a:r>
                        <a:rPr lang="en-GB" sz="1000">
                          <a:effectLst/>
                        </a:rPr>
                        <a:t>Up to $250,000; paid daily via your merchant account; factor fee of 1.14 – 1.18</a:t>
                      </a:r>
                      <a:endParaRPr lang="en-GB" sz="1000">
                        <a:solidFill>
                          <a:srgbClr val="555555"/>
                        </a:solidFill>
                        <a:effectLst/>
                      </a:endParaRPr>
                    </a:p>
                  </a:txBody>
                  <a:tcPr marL="52556" marR="52556" marT="26278" marB="26278" anchor="ctr"/>
                </a:tc>
                <a:tc>
                  <a:txBody>
                    <a:bodyPr/>
                    <a:lstStyle/>
                    <a:p>
                      <a:r>
                        <a:rPr lang="en-GB" sz="1000">
                          <a:effectLst/>
                        </a:rPr>
                        <a:t>Businesses that can’t qualify for other types of financing; access to fast (but expensive) capital</a:t>
                      </a:r>
                      <a:endParaRPr lang="en-GB" sz="1000">
                        <a:solidFill>
                          <a:srgbClr val="555555"/>
                        </a:solidFill>
                        <a:effectLst/>
                      </a:endParaRPr>
                    </a:p>
                  </a:txBody>
                  <a:tcPr marL="52556" marR="52556" marT="26278" marB="26278" anchor="ctr"/>
                </a:tc>
                <a:extLst>
                  <a:ext uri="{0D108BD9-81ED-4DB2-BD59-A6C34878D82A}">
                    <a16:rowId xmlns:a16="http://schemas.microsoft.com/office/drawing/2014/main" val="356273965"/>
                  </a:ext>
                </a:extLst>
              </a:tr>
            </a:tbl>
          </a:graphicData>
        </a:graphic>
      </p:graphicFrame>
      <p:sp>
        <p:nvSpPr>
          <p:cNvPr id="3" name="TextBox 2">
            <a:extLst>
              <a:ext uri="{FF2B5EF4-FFF2-40B4-BE49-F238E27FC236}">
                <a16:creationId xmlns:a16="http://schemas.microsoft.com/office/drawing/2014/main" id="{C0159BCF-3FAC-D8BA-6E4D-75D59470BE6C}"/>
              </a:ext>
            </a:extLst>
          </p:cNvPr>
          <p:cNvSpPr txBox="1"/>
          <p:nvPr/>
        </p:nvSpPr>
        <p:spPr>
          <a:xfrm>
            <a:off x="651641" y="6130159"/>
            <a:ext cx="8287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ea typeface="+mn-lt"/>
                <a:cs typeface="+mn-lt"/>
              </a:rPr>
              <a:t>https://www.fundera.com/business-loans/guides/types-of-business-loans</a:t>
            </a:r>
            <a:endParaRPr lang="en-US"/>
          </a:p>
        </p:txBody>
      </p:sp>
    </p:spTree>
    <p:extLst>
      <p:ext uri="{BB962C8B-B14F-4D97-AF65-F5344CB8AC3E}">
        <p14:creationId xmlns:p14="http://schemas.microsoft.com/office/powerpoint/2010/main" val="23086381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CD17-0892-0F98-F5B1-24C865F3BCBC}"/>
              </a:ext>
            </a:extLst>
          </p:cNvPr>
          <p:cNvSpPr>
            <a:spLocks noGrp="1"/>
          </p:cNvSpPr>
          <p:nvPr>
            <p:ph type="title"/>
          </p:nvPr>
        </p:nvSpPr>
        <p:spPr/>
        <p:txBody>
          <a:bodyPr/>
          <a:lstStyle/>
          <a:p>
            <a:r>
              <a:rPr lang="en-GB">
                <a:cs typeface="Calibri Light"/>
              </a:rPr>
              <a:t>Assessment</a:t>
            </a:r>
            <a:endParaRPr lang="en-GB"/>
          </a:p>
        </p:txBody>
      </p:sp>
      <p:sp>
        <p:nvSpPr>
          <p:cNvPr id="3" name="Content Placeholder 2">
            <a:extLst>
              <a:ext uri="{FF2B5EF4-FFF2-40B4-BE49-F238E27FC236}">
                <a16:creationId xmlns:a16="http://schemas.microsoft.com/office/drawing/2014/main" id="{62E624E5-213B-184E-7FF0-34AE4AAF529F}"/>
              </a:ext>
            </a:extLst>
          </p:cNvPr>
          <p:cNvSpPr>
            <a:spLocks noGrp="1"/>
          </p:cNvSpPr>
          <p:nvPr>
            <p:ph idx="1"/>
          </p:nvPr>
        </p:nvSpPr>
        <p:spPr/>
        <p:txBody>
          <a:bodyPr vert="horz" lIns="91440" tIns="45720" rIns="91440" bIns="45720" rtlCol="0" anchor="t">
            <a:normAutofit/>
          </a:bodyPr>
          <a:lstStyle/>
          <a:p>
            <a:r>
              <a:rPr lang="en-GB">
                <a:cs typeface="Calibri"/>
              </a:rPr>
              <a:t>Explain how credit and credit cards are working. And what risks you could run into. </a:t>
            </a:r>
          </a:p>
          <a:p>
            <a:r>
              <a:rPr lang="en-GB">
                <a:cs typeface="Calibri"/>
              </a:rPr>
              <a:t>Give three examples of different types of loans and explain them. </a:t>
            </a:r>
          </a:p>
          <a:p>
            <a:r>
              <a:rPr lang="en-GB">
                <a:cs typeface="Calibri"/>
              </a:rPr>
              <a:t>In which three levels can a company find public financing? </a:t>
            </a:r>
          </a:p>
          <a:p>
            <a:endParaRPr lang="en-GB">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322978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2251-1CB6-8A1C-B547-3E6D55FA1C3E}"/>
              </a:ext>
            </a:extLst>
          </p:cNvPr>
          <p:cNvSpPr>
            <a:spLocks noGrp="1"/>
          </p:cNvSpPr>
          <p:nvPr>
            <p:ph type="title"/>
          </p:nvPr>
        </p:nvSpPr>
        <p:spPr/>
        <p:txBody>
          <a:bodyPr/>
          <a:lstStyle/>
          <a:p>
            <a:r>
              <a:rPr lang="en-GB">
                <a:ea typeface="Calibri Light"/>
                <a:cs typeface="Calibri Light"/>
              </a:rPr>
              <a:t>What is a financial strategy?</a:t>
            </a:r>
            <a:endParaRPr lang="en-GB"/>
          </a:p>
        </p:txBody>
      </p:sp>
      <p:sp>
        <p:nvSpPr>
          <p:cNvPr id="3" name="Content Placeholder 2">
            <a:extLst>
              <a:ext uri="{FF2B5EF4-FFF2-40B4-BE49-F238E27FC236}">
                <a16:creationId xmlns:a16="http://schemas.microsoft.com/office/drawing/2014/main" id="{BCC76259-9B5F-3DB8-863F-853907CB94DF}"/>
              </a:ext>
            </a:extLst>
          </p:cNvPr>
          <p:cNvSpPr>
            <a:spLocks noGrp="1"/>
          </p:cNvSpPr>
          <p:nvPr>
            <p:ph idx="1"/>
          </p:nvPr>
        </p:nvSpPr>
        <p:spPr>
          <a:xfrm>
            <a:off x="395925" y="2045615"/>
            <a:ext cx="4873305" cy="4447259"/>
          </a:xfrm>
        </p:spPr>
        <p:txBody>
          <a:bodyPr vert="horz" lIns="91440" tIns="45720" rIns="91440" bIns="45720" rtlCol="0" anchor="t">
            <a:normAutofit/>
          </a:bodyPr>
          <a:lstStyle/>
          <a:p>
            <a:pPr marL="0" indent="0">
              <a:buNone/>
            </a:pPr>
            <a:r>
              <a:rPr lang="en-GB">
                <a:ea typeface="Calibri"/>
                <a:cs typeface="Calibri"/>
              </a:rPr>
              <a:t>A good financial strategy combines financial planning and strategic planning, promoting achievement of goals through careful, planned investment.</a:t>
            </a:r>
          </a:p>
          <a:p>
            <a:pPr marL="0" indent="0">
              <a:buNone/>
            </a:pPr>
            <a:endParaRPr lang="en-GB">
              <a:ea typeface="Calibri"/>
              <a:cs typeface="Calibri"/>
            </a:endParaRPr>
          </a:p>
          <a:p>
            <a:endParaRPr lang="en-GB"/>
          </a:p>
        </p:txBody>
      </p:sp>
      <p:pic>
        <p:nvPicPr>
          <p:cNvPr id="5" name="Picture 2" descr="How to Write Mission, Vision, and Values Statements - 100 Examples to Help  Guide You Through the Process — Bâton Global">
            <a:extLst>
              <a:ext uri="{FF2B5EF4-FFF2-40B4-BE49-F238E27FC236}">
                <a16:creationId xmlns:a16="http://schemas.microsoft.com/office/drawing/2014/main" id="{447ADABC-971A-4CFC-8575-00FA65839F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98852" y="2444234"/>
            <a:ext cx="6069053" cy="3385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04C4CE74-0060-418E-85B2-335EFBEE760B}"/>
              </a:ext>
            </a:extLst>
          </p:cNvPr>
          <p:cNvSpPr txBox="1"/>
          <p:nvPr/>
        </p:nvSpPr>
        <p:spPr>
          <a:xfrm>
            <a:off x="389642" y="6228852"/>
            <a:ext cx="94043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100">
                <a:ea typeface="+mn-lt"/>
                <a:cs typeface="+mn-lt"/>
              </a:rPr>
              <a:t>https://www.batonglobal.com/post/how-to-write-mission-vision-and-values-statements-with-examples#:~:text=The%20mission%20statement%20communicates%20the,organization's%20core%20principles%20and%20ethics.</a:t>
            </a:r>
            <a:endParaRPr lang="en-US" sz="1100"/>
          </a:p>
        </p:txBody>
      </p:sp>
    </p:spTree>
    <p:extLst>
      <p:ext uri="{BB962C8B-B14F-4D97-AF65-F5344CB8AC3E}">
        <p14:creationId xmlns:p14="http://schemas.microsoft.com/office/powerpoint/2010/main" val="830038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8F58D61BE2DC4BB542988C613576CC" ma:contentTypeVersion="10" ma:contentTypeDescription="Ein neues Dokument erstellen." ma:contentTypeScope="" ma:versionID="a4a990f1899e4d6c1ce12c07eb09756c">
  <xsd:schema xmlns:xsd="http://www.w3.org/2001/XMLSchema" xmlns:xs="http://www.w3.org/2001/XMLSchema" xmlns:p="http://schemas.microsoft.com/office/2006/metadata/properties" xmlns:ns2="21c27c47-e029-443e-bf45-37e2376a86e5" xmlns:ns3="f15a5afc-1e60-46e9-992f-6014bc9c7826" targetNamespace="http://schemas.microsoft.com/office/2006/metadata/properties" ma:root="true" ma:fieldsID="fa4518b11352d3cbae87440880f0814e" ns2:_="" ns3:_="">
    <xsd:import namespace="21c27c47-e029-443e-bf45-37e2376a86e5"/>
    <xsd:import namespace="f15a5afc-1e60-46e9-992f-6014bc9c7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27c47-e029-443e-bf45-37e2376a86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5a5afc-1e60-46e9-992f-6014bc9c7826"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C69098-A90D-454A-9AB4-D59C91D1C4F3}">
  <ds:schemaRefs>
    <ds:schemaRef ds:uri="21c27c47-e029-443e-bf45-37e2376a86e5"/>
    <ds:schemaRef ds:uri="f15a5afc-1e60-46e9-992f-6014bc9c78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5B08EC-1265-4AE4-96AE-BB077705DA48}">
  <ds:schemaRefs>
    <ds:schemaRef ds:uri="http://purl.org/dc/elements/1.1/"/>
    <ds:schemaRef ds:uri="http://schemas.microsoft.com/office/2006/metadata/properties"/>
    <ds:schemaRef ds:uri="http://schemas.openxmlformats.org/package/2006/metadata/core-properties"/>
    <ds:schemaRef ds:uri="http://purl.org/dc/terms/"/>
    <ds:schemaRef ds:uri="f15a5afc-1e60-46e9-992f-6014bc9c7826"/>
    <ds:schemaRef ds:uri="http://purl.org/dc/dcmitype/"/>
    <ds:schemaRef ds:uri="21c27c47-e029-443e-bf45-37e2376a86e5"/>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7DD21B5-15FF-42B3-8FA8-BDE356E5BC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5229</Words>
  <Application>Microsoft Office PowerPoint</Application>
  <PresentationFormat>Widescreen</PresentationFormat>
  <Paragraphs>695</Paragraphs>
  <Slides>85</Slides>
  <Notes>27</Notes>
  <HiddenSlides>10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85</vt:i4>
      </vt:variant>
    </vt:vector>
  </HeadingPairs>
  <TitlesOfParts>
    <vt:vector size="98" baseType="lpstr">
      <vt:lpstr>Arial</vt:lpstr>
      <vt:lpstr>Calibri</vt:lpstr>
      <vt:lpstr>Calibri Light</vt:lpstr>
      <vt:lpstr>Mulish</vt:lpstr>
      <vt:lpstr>Nunito Sans</vt:lpstr>
      <vt:lpstr>Open Sans</vt:lpstr>
      <vt:lpstr>Roboto</vt:lpstr>
      <vt:lpstr>Segoe UI</vt:lpstr>
      <vt:lpstr>Symbol</vt:lpstr>
      <vt:lpstr>sohne</vt:lpstr>
      <vt:lpstr>Times New Roman</vt:lpstr>
      <vt:lpstr>Wingdings</vt:lpstr>
      <vt:lpstr>Office Theme</vt:lpstr>
      <vt:lpstr>Finance for Social Business</vt:lpstr>
      <vt:lpstr>Learning Unit Content Overview</vt:lpstr>
      <vt:lpstr>Learning Unit Goals &amp; Objectives</vt:lpstr>
      <vt:lpstr>Topic 1: Financial Planning </vt:lpstr>
      <vt:lpstr>Topic 1: Goals &amp; Objectives</vt:lpstr>
      <vt:lpstr>What is a financial plan?</vt:lpstr>
      <vt:lpstr>Why is a financial plan important?</vt:lpstr>
      <vt:lpstr>Financial Planning</vt:lpstr>
      <vt:lpstr>What is a financial strategy?</vt:lpstr>
      <vt:lpstr>What is an investment?</vt:lpstr>
      <vt:lpstr>Available for Investment</vt:lpstr>
      <vt:lpstr>How to spend your startup‘s initial investment </vt:lpstr>
      <vt:lpstr>Material </vt:lpstr>
      <vt:lpstr>How an investment works</vt:lpstr>
      <vt:lpstr>Types of Investmenters</vt:lpstr>
      <vt:lpstr>1.2 Value proposition &amp; Social Impact Investment </vt:lpstr>
      <vt:lpstr>Value Proposition</vt:lpstr>
      <vt:lpstr>Value Proposition Canvas</vt:lpstr>
      <vt:lpstr>Impact Investment</vt:lpstr>
      <vt:lpstr>Social Impact Investment</vt:lpstr>
      <vt:lpstr>1.3 Marketing Strategy</vt:lpstr>
      <vt:lpstr>Would crowdfunding be a good marketing option?</vt:lpstr>
      <vt:lpstr>Investment Pitch - Checklist</vt:lpstr>
      <vt:lpstr>Elevator Pitch</vt:lpstr>
      <vt:lpstr>4 Ps of Marketing</vt:lpstr>
      <vt:lpstr>Online vs Offline marketing </vt:lpstr>
      <vt:lpstr>Social Media Marketing  and the different channels </vt:lpstr>
      <vt:lpstr>2 types of Social Media Communication</vt:lpstr>
      <vt:lpstr>Assessment</vt:lpstr>
      <vt:lpstr>Topic 2: Choosing the Right Financial Path</vt:lpstr>
      <vt:lpstr>Topic 2: Goals &amp; Ojectives</vt:lpstr>
      <vt:lpstr>Overview of Options &amp; Opportunities</vt:lpstr>
      <vt:lpstr>Ask the right questions</vt:lpstr>
      <vt:lpstr>What funding path best suits your business growth strategy?</vt:lpstr>
      <vt:lpstr>How much capital do you need?</vt:lpstr>
      <vt:lpstr>How much equity are you willing to give up?</vt:lpstr>
      <vt:lpstr>What are you willing to risk to fund your business?</vt:lpstr>
      <vt:lpstr>How do you want to repay the money?</vt:lpstr>
      <vt:lpstr>Do you want guidance in growing your business?</vt:lpstr>
      <vt:lpstr>How long can you spend raising funds?</vt:lpstr>
      <vt:lpstr>Advantages of External Financial Support</vt:lpstr>
      <vt:lpstr>Challenges of External Financial Support</vt:lpstr>
      <vt:lpstr>Assessment</vt:lpstr>
      <vt:lpstr>Individual &amp; Group Evaluation </vt:lpstr>
      <vt:lpstr>Next Steps</vt:lpstr>
      <vt:lpstr>Topic 3: Digital Fundraising</vt:lpstr>
      <vt:lpstr>Topic 3: Goals &amp; Objectives</vt:lpstr>
      <vt:lpstr>Methodology</vt:lpstr>
      <vt:lpstr>Benefits of Digital Fundraising</vt:lpstr>
      <vt:lpstr>Examples of Digital Fundraising</vt:lpstr>
      <vt:lpstr>Did you know…</vt:lpstr>
      <vt:lpstr>5 Fundraising Trends in 2022</vt:lpstr>
      <vt:lpstr>Trend 1: Flexible Giving Options</vt:lpstr>
      <vt:lpstr>Trend 2: Personalized Donor xperiences</vt:lpstr>
      <vt:lpstr>Trend 3: Tech-driven Events</vt:lpstr>
      <vt:lpstr>Trend 4: Evolved Recurring Giving </vt:lpstr>
      <vt:lpstr>Trend 5: Community through Workplace Giving  </vt:lpstr>
      <vt:lpstr>Spotlight: Crowdfunding </vt:lpstr>
      <vt:lpstr>What is crowdfunding?</vt:lpstr>
      <vt:lpstr>How does crowdfunding work?</vt:lpstr>
      <vt:lpstr>Types of Crowdfunding</vt:lpstr>
      <vt:lpstr>Crowdfunding Cons </vt:lpstr>
      <vt:lpstr>Getting Started: Success Stories to Inspire</vt:lpstr>
      <vt:lpstr>Quick Starts</vt:lpstr>
      <vt:lpstr>Online Tools for Fundraising</vt:lpstr>
      <vt:lpstr>Keep in mind…</vt:lpstr>
      <vt:lpstr>Dig Deeper</vt:lpstr>
      <vt:lpstr>Assessment</vt:lpstr>
      <vt:lpstr>Individual &amp; Group Evaluation</vt:lpstr>
      <vt:lpstr>Topic 4: Offline Financing</vt:lpstr>
      <vt:lpstr>Topic Goals &amp; Objectives</vt:lpstr>
      <vt:lpstr>What is a Grant</vt:lpstr>
      <vt:lpstr>Public funding (grants, etc.)</vt:lpstr>
      <vt:lpstr>EU funding programmes</vt:lpstr>
      <vt:lpstr>EU funding programmes</vt:lpstr>
      <vt:lpstr>EU funding programmes</vt:lpstr>
      <vt:lpstr>Funding Sources</vt:lpstr>
      <vt:lpstr>Private Funding/ Acquisition of Private Investors</vt:lpstr>
      <vt:lpstr>Types of Private Equity</vt:lpstr>
      <vt:lpstr>How it works</vt:lpstr>
      <vt:lpstr>Credit Financing</vt:lpstr>
      <vt:lpstr>How do Credit Cards work</vt:lpstr>
      <vt:lpstr> Loans</vt:lpstr>
      <vt:lpstr>Selected examples of loan options</vt:lpstr>
      <vt:lpstr>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Vida Davidavičienė</dc:creator>
  <cp:lastModifiedBy>Vida Davidavičienė</cp:lastModifiedBy>
  <cp:revision>6</cp:revision>
  <dcterms:created xsi:type="dcterms:W3CDTF">2022-02-21T07:31:55Z</dcterms:created>
  <dcterms:modified xsi:type="dcterms:W3CDTF">2022-05-24T10:42:52Z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0x010100968F58D61BE2DC4BB542988C613576CC</vt:lpwstr>
  </property>
</Properties>
</file>