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61" r:id="rId2"/>
    <p:sldId id="301" r:id="rId3"/>
    <p:sldId id="329" r:id="rId4"/>
    <p:sldId id="315" r:id="rId5"/>
    <p:sldId id="330" r:id="rId6"/>
    <p:sldId id="332" r:id="rId7"/>
    <p:sldId id="331" r:id="rId8"/>
    <p:sldId id="333" r:id="rId9"/>
    <p:sldId id="334" r:id="rId10"/>
    <p:sldId id="335" r:id="rId11"/>
    <p:sldId id="336" r:id="rId12"/>
    <p:sldId id="337" r:id="rId13"/>
    <p:sldId id="338" r:id="rId14"/>
    <p:sldId id="339" r:id="rId15"/>
    <p:sldId id="340" r:id="rId16"/>
    <p:sldId id="341" r:id="rId17"/>
    <p:sldId id="342" r:id="rId18"/>
    <p:sldId id="343" r:id="rId19"/>
    <p:sldId id="344" r:id="rId20"/>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114" d="100"/>
          <a:sy n="114" d="100"/>
        </p:scale>
        <p:origin x="35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74F84D-EB9D-4085-9E03-24C8763FC27B}" type="doc">
      <dgm:prSet loTypeId="urn:microsoft.com/office/officeart/2005/8/layout/hProcess9" loCatId="process" qsTypeId="urn:microsoft.com/office/officeart/2005/8/quickstyle/simple1" qsCatId="simple" csTypeId="urn:microsoft.com/office/officeart/2005/8/colors/accent2_5" csCatId="accent2" phldr="1"/>
      <dgm:spPr/>
    </dgm:pt>
    <dgm:pt modelId="{C2ECF60F-2822-4CF3-8D3B-A564ED7E80A2}">
      <dgm:prSet phldrT="[Text]" custT="1"/>
      <dgm:spPr/>
      <dgm:t>
        <a:bodyPr/>
        <a:lstStyle/>
        <a:p>
          <a:r>
            <a:rPr lang="en-GB" sz="1000" b="1" dirty="0">
              <a:solidFill>
                <a:schemeClr val="tx1"/>
              </a:solidFill>
            </a:rPr>
            <a:t>Input:</a:t>
          </a:r>
        </a:p>
        <a:p>
          <a:r>
            <a:rPr lang="en-GB" sz="1200" dirty="0"/>
            <a:t>Project charter </a:t>
          </a:r>
        </a:p>
        <a:p>
          <a:r>
            <a:rPr lang="en-GB" sz="1200" dirty="0"/>
            <a:t>Project management plan </a:t>
          </a:r>
        </a:p>
        <a:p>
          <a:r>
            <a:rPr lang="en-GB" sz="1200" dirty="0"/>
            <a:t>Project documents</a:t>
          </a:r>
        </a:p>
        <a:p>
          <a:r>
            <a:rPr lang="en-GB" sz="1200" dirty="0"/>
            <a:t>Business documents (Business case)</a:t>
          </a:r>
        </a:p>
        <a:p>
          <a:r>
            <a:rPr lang="en-GB" sz="1200" dirty="0"/>
            <a:t>Agreements</a:t>
          </a:r>
        </a:p>
        <a:p>
          <a:r>
            <a:rPr lang="en-GB" sz="1200" dirty="0"/>
            <a:t>Organisation environmental factors</a:t>
          </a:r>
        </a:p>
        <a:p>
          <a:r>
            <a:rPr lang="en-GB" sz="1200" dirty="0"/>
            <a:t>Organisational process assets</a:t>
          </a:r>
        </a:p>
        <a:p>
          <a:endParaRPr lang="en-GB" sz="800" dirty="0"/>
        </a:p>
      </dgm:t>
    </dgm:pt>
    <dgm:pt modelId="{F56E0536-D12B-487F-8C76-4383211F675C}" type="parTrans" cxnId="{0CE92A58-3B42-4C98-9E1E-26D13127CF08}">
      <dgm:prSet/>
      <dgm:spPr/>
      <dgm:t>
        <a:bodyPr/>
        <a:lstStyle/>
        <a:p>
          <a:endParaRPr lang="en-GB"/>
        </a:p>
      </dgm:t>
    </dgm:pt>
    <dgm:pt modelId="{79F26533-553E-47FD-AF30-D8C277F49455}" type="sibTrans" cxnId="{0CE92A58-3B42-4C98-9E1E-26D13127CF08}">
      <dgm:prSet/>
      <dgm:spPr/>
      <dgm:t>
        <a:bodyPr/>
        <a:lstStyle/>
        <a:p>
          <a:endParaRPr lang="en-GB"/>
        </a:p>
      </dgm:t>
    </dgm:pt>
    <dgm:pt modelId="{F7BE423F-8FA2-4496-ACFA-CA2C5967DA7B}">
      <dgm:prSet phldrT="[Text]" custT="1"/>
      <dgm:spPr/>
      <dgm:t>
        <a:bodyPr/>
        <a:lstStyle/>
        <a:p>
          <a:r>
            <a:rPr lang="en-GB" sz="1000" b="1" dirty="0">
              <a:solidFill>
                <a:schemeClr val="tx1"/>
              </a:solidFill>
            </a:rPr>
            <a:t>Tools &amp; Techniques:</a:t>
          </a:r>
        </a:p>
        <a:p>
          <a:r>
            <a:rPr lang="en-GB" sz="1200" dirty="0"/>
            <a:t>Expert gathering</a:t>
          </a:r>
        </a:p>
        <a:p>
          <a:r>
            <a:rPr lang="en-GB" sz="1200" dirty="0"/>
            <a:t>Data gathering</a:t>
          </a:r>
        </a:p>
        <a:p>
          <a:r>
            <a:rPr lang="en-GB" sz="1200" dirty="0"/>
            <a:t>Data analysis</a:t>
          </a:r>
        </a:p>
        <a:p>
          <a:r>
            <a:rPr lang="en-GB" sz="1200" dirty="0"/>
            <a:t>Decision making</a:t>
          </a:r>
        </a:p>
        <a:p>
          <a:r>
            <a:rPr lang="en-GB" sz="1200" dirty="0"/>
            <a:t>Data representation</a:t>
          </a:r>
        </a:p>
        <a:p>
          <a:r>
            <a:rPr lang="en-GB" sz="1200" dirty="0"/>
            <a:t>Interpersonal and team competencies</a:t>
          </a:r>
        </a:p>
        <a:p>
          <a:r>
            <a:rPr lang="en-GB" sz="1200" dirty="0"/>
            <a:t>Context diagram</a:t>
          </a:r>
        </a:p>
        <a:p>
          <a:r>
            <a:rPr lang="en-GB" sz="1200" dirty="0"/>
            <a:t>Prototypes  </a:t>
          </a:r>
        </a:p>
      </dgm:t>
    </dgm:pt>
    <dgm:pt modelId="{1B11E033-F952-4E35-866D-9BF8A9B16B1C}" type="parTrans" cxnId="{8AB177D3-51B3-46CE-AFDC-B8E4B722B6BF}">
      <dgm:prSet/>
      <dgm:spPr/>
      <dgm:t>
        <a:bodyPr/>
        <a:lstStyle/>
        <a:p>
          <a:endParaRPr lang="en-GB"/>
        </a:p>
      </dgm:t>
    </dgm:pt>
    <dgm:pt modelId="{4F44FA52-1604-45E3-A849-277450F2223C}" type="sibTrans" cxnId="{8AB177D3-51B3-46CE-AFDC-B8E4B722B6BF}">
      <dgm:prSet/>
      <dgm:spPr/>
      <dgm:t>
        <a:bodyPr/>
        <a:lstStyle/>
        <a:p>
          <a:endParaRPr lang="en-GB"/>
        </a:p>
      </dgm:t>
    </dgm:pt>
    <dgm:pt modelId="{E8C2E30C-8AEB-4D88-A462-9D31D54C50A3}">
      <dgm:prSet phldrT="[Text]" custT="1"/>
      <dgm:spPr/>
      <dgm:t>
        <a:bodyPr/>
        <a:lstStyle/>
        <a:p>
          <a:r>
            <a:rPr lang="en-GB" sz="1200" dirty="0">
              <a:solidFill>
                <a:schemeClr val="tx1"/>
              </a:solidFill>
            </a:rPr>
            <a:t>Outputs:</a:t>
          </a:r>
        </a:p>
        <a:p>
          <a:r>
            <a:rPr lang="en-GB" sz="1200" dirty="0"/>
            <a:t>Requirements documentation</a:t>
          </a:r>
        </a:p>
        <a:p>
          <a:r>
            <a:rPr lang="en-GB" sz="1200" dirty="0"/>
            <a:t>Requirements traceability matrix</a:t>
          </a:r>
        </a:p>
        <a:p>
          <a:r>
            <a:rPr lang="en-GB" sz="1800" dirty="0"/>
            <a:t> </a:t>
          </a:r>
        </a:p>
      </dgm:t>
    </dgm:pt>
    <dgm:pt modelId="{833AB983-65A4-4A2E-8194-48624660EE42}" type="parTrans" cxnId="{2E0A4B6B-6307-490C-A163-4BB28A97D1E9}">
      <dgm:prSet/>
      <dgm:spPr/>
      <dgm:t>
        <a:bodyPr/>
        <a:lstStyle/>
        <a:p>
          <a:endParaRPr lang="en-GB"/>
        </a:p>
      </dgm:t>
    </dgm:pt>
    <dgm:pt modelId="{7DBEC438-92FA-4DE4-A5CC-FDC0857EE11A}" type="sibTrans" cxnId="{2E0A4B6B-6307-490C-A163-4BB28A97D1E9}">
      <dgm:prSet/>
      <dgm:spPr/>
      <dgm:t>
        <a:bodyPr/>
        <a:lstStyle/>
        <a:p>
          <a:endParaRPr lang="en-GB"/>
        </a:p>
      </dgm:t>
    </dgm:pt>
    <dgm:pt modelId="{D7CFB20D-5994-4494-898B-B9E72F60F13E}" type="pres">
      <dgm:prSet presAssocID="{5E74F84D-EB9D-4085-9E03-24C8763FC27B}" presName="CompostProcess" presStyleCnt="0">
        <dgm:presLayoutVars>
          <dgm:dir/>
          <dgm:resizeHandles val="exact"/>
        </dgm:presLayoutVars>
      </dgm:prSet>
      <dgm:spPr/>
    </dgm:pt>
    <dgm:pt modelId="{CB8BA04F-F72C-486B-8FB8-F05F80D43BA0}" type="pres">
      <dgm:prSet presAssocID="{5E74F84D-EB9D-4085-9E03-24C8763FC27B}" presName="arrow" presStyleLbl="bgShp" presStyleIdx="0" presStyleCnt="1"/>
      <dgm:spPr/>
    </dgm:pt>
    <dgm:pt modelId="{938AFD54-91A0-4DEA-8750-C7A1674008A0}" type="pres">
      <dgm:prSet presAssocID="{5E74F84D-EB9D-4085-9E03-24C8763FC27B}" presName="linearProcess" presStyleCnt="0"/>
      <dgm:spPr/>
    </dgm:pt>
    <dgm:pt modelId="{699CAFEA-5347-465F-9EBE-D19E09880A6D}" type="pres">
      <dgm:prSet presAssocID="{C2ECF60F-2822-4CF3-8D3B-A564ED7E80A2}" presName="textNode" presStyleLbl="node1" presStyleIdx="0" presStyleCnt="3" custScaleY="120822">
        <dgm:presLayoutVars>
          <dgm:bulletEnabled val="1"/>
        </dgm:presLayoutVars>
      </dgm:prSet>
      <dgm:spPr/>
    </dgm:pt>
    <dgm:pt modelId="{C842869D-6B73-4544-827C-2A3E208D55B1}" type="pres">
      <dgm:prSet presAssocID="{79F26533-553E-47FD-AF30-D8C277F49455}" presName="sibTrans" presStyleCnt="0"/>
      <dgm:spPr/>
    </dgm:pt>
    <dgm:pt modelId="{7B4670E5-96EB-4528-AE99-2E6AE8F06368}" type="pres">
      <dgm:prSet presAssocID="{F7BE423F-8FA2-4496-ACFA-CA2C5967DA7B}" presName="textNode" presStyleLbl="node1" presStyleIdx="1" presStyleCnt="3" custScaleY="124837">
        <dgm:presLayoutVars>
          <dgm:bulletEnabled val="1"/>
        </dgm:presLayoutVars>
      </dgm:prSet>
      <dgm:spPr/>
    </dgm:pt>
    <dgm:pt modelId="{543C0427-2922-4B01-9454-E57A3882F138}" type="pres">
      <dgm:prSet presAssocID="{4F44FA52-1604-45E3-A849-277450F2223C}" presName="sibTrans" presStyleCnt="0"/>
      <dgm:spPr/>
    </dgm:pt>
    <dgm:pt modelId="{896C2179-8C21-444B-AF0A-CF8A9CEC2883}" type="pres">
      <dgm:prSet presAssocID="{E8C2E30C-8AEB-4D88-A462-9D31D54C50A3}" presName="textNode" presStyleLbl="node1" presStyleIdx="2" presStyleCnt="3">
        <dgm:presLayoutVars>
          <dgm:bulletEnabled val="1"/>
        </dgm:presLayoutVars>
      </dgm:prSet>
      <dgm:spPr/>
    </dgm:pt>
  </dgm:ptLst>
  <dgm:cxnLst>
    <dgm:cxn modelId="{E9F5D630-AF63-4A9A-BE55-471F46BA4209}" type="presOf" srcId="{5E74F84D-EB9D-4085-9E03-24C8763FC27B}" destId="{D7CFB20D-5994-4494-898B-B9E72F60F13E}" srcOrd="0" destOrd="0" presId="urn:microsoft.com/office/officeart/2005/8/layout/hProcess9"/>
    <dgm:cxn modelId="{2E0A4B6B-6307-490C-A163-4BB28A97D1E9}" srcId="{5E74F84D-EB9D-4085-9E03-24C8763FC27B}" destId="{E8C2E30C-8AEB-4D88-A462-9D31D54C50A3}" srcOrd="2" destOrd="0" parTransId="{833AB983-65A4-4A2E-8194-48624660EE42}" sibTransId="{7DBEC438-92FA-4DE4-A5CC-FDC0857EE11A}"/>
    <dgm:cxn modelId="{7C56B074-EF85-495D-8857-BE8840205FDC}" type="presOf" srcId="{F7BE423F-8FA2-4496-ACFA-CA2C5967DA7B}" destId="{7B4670E5-96EB-4528-AE99-2E6AE8F06368}" srcOrd="0" destOrd="0" presId="urn:microsoft.com/office/officeart/2005/8/layout/hProcess9"/>
    <dgm:cxn modelId="{0CE92A58-3B42-4C98-9E1E-26D13127CF08}" srcId="{5E74F84D-EB9D-4085-9E03-24C8763FC27B}" destId="{C2ECF60F-2822-4CF3-8D3B-A564ED7E80A2}" srcOrd="0" destOrd="0" parTransId="{F56E0536-D12B-487F-8C76-4383211F675C}" sibTransId="{79F26533-553E-47FD-AF30-D8C277F49455}"/>
    <dgm:cxn modelId="{DF86EC95-98B6-4C71-907F-DE73E1409574}" type="presOf" srcId="{C2ECF60F-2822-4CF3-8D3B-A564ED7E80A2}" destId="{699CAFEA-5347-465F-9EBE-D19E09880A6D}" srcOrd="0" destOrd="0" presId="urn:microsoft.com/office/officeart/2005/8/layout/hProcess9"/>
    <dgm:cxn modelId="{8AB177D3-51B3-46CE-AFDC-B8E4B722B6BF}" srcId="{5E74F84D-EB9D-4085-9E03-24C8763FC27B}" destId="{F7BE423F-8FA2-4496-ACFA-CA2C5967DA7B}" srcOrd="1" destOrd="0" parTransId="{1B11E033-F952-4E35-866D-9BF8A9B16B1C}" sibTransId="{4F44FA52-1604-45E3-A849-277450F2223C}"/>
    <dgm:cxn modelId="{A2CA14FD-5159-4FCF-B6F4-DC5ED168A3B7}" type="presOf" srcId="{E8C2E30C-8AEB-4D88-A462-9D31D54C50A3}" destId="{896C2179-8C21-444B-AF0A-CF8A9CEC2883}" srcOrd="0" destOrd="0" presId="urn:microsoft.com/office/officeart/2005/8/layout/hProcess9"/>
    <dgm:cxn modelId="{02CE2EF4-EBB4-4C89-846B-D978FE5E269D}" type="presParOf" srcId="{D7CFB20D-5994-4494-898B-B9E72F60F13E}" destId="{CB8BA04F-F72C-486B-8FB8-F05F80D43BA0}" srcOrd="0" destOrd="0" presId="urn:microsoft.com/office/officeart/2005/8/layout/hProcess9"/>
    <dgm:cxn modelId="{66E7179F-2360-4819-9CF6-9ABEBBE076F0}" type="presParOf" srcId="{D7CFB20D-5994-4494-898B-B9E72F60F13E}" destId="{938AFD54-91A0-4DEA-8750-C7A1674008A0}" srcOrd="1" destOrd="0" presId="urn:microsoft.com/office/officeart/2005/8/layout/hProcess9"/>
    <dgm:cxn modelId="{5EF406B9-3FF2-4A24-A286-91D3DA5A4575}" type="presParOf" srcId="{938AFD54-91A0-4DEA-8750-C7A1674008A0}" destId="{699CAFEA-5347-465F-9EBE-D19E09880A6D}" srcOrd="0" destOrd="0" presId="urn:microsoft.com/office/officeart/2005/8/layout/hProcess9"/>
    <dgm:cxn modelId="{8392C4E3-B7A0-4499-A4BB-C46A5AD17BC2}" type="presParOf" srcId="{938AFD54-91A0-4DEA-8750-C7A1674008A0}" destId="{C842869D-6B73-4544-827C-2A3E208D55B1}" srcOrd="1" destOrd="0" presId="urn:microsoft.com/office/officeart/2005/8/layout/hProcess9"/>
    <dgm:cxn modelId="{F05D365A-DA2C-4196-98E4-4A4569712F03}" type="presParOf" srcId="{938AFD54-91A0-4DEA-8750-C7A1674008A0}" destId="{7B4670E5-96EB-4528-AE99-2E6AE8F06368}" srcOrd="2" destOrd="0" presId="urn:microsoft.com/office/officeart/2005/8/layout/hProcess9"/>
    <dgm:cxn modelId="{DCD3A14B-2ACE-4347-ADF3-86502DCAED2D}" type="presParOf" srcId="{938AFD54-91A0-4DEA-8750-C7A1674008A0}" destId="{543C0427-2922-4B01-9454-E57A3882F138}" srcOrd="3" destOrd="0" presId="urn:microsoft.com/office/officeart/2005/8/layout/hProcess9"/>
    <dgm:cxn modelId="{97705E53-7A8E-4953-B860-378E1AECB6B0}" type="presParOf" srcId="{938AFD54-91A0-4DEA-8750-C7A1674008A0}" destId="{896C2179-8C21-444B-AF0A-CF8A9CEC2883}"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8BA04F-F72C-486B-8FB8-F05F80D43BA0}">
      <dsp:nvSpPr>
        <dsp:cNvPr id="0" name=""/>
        <dsp:cNvSpPr/>
      </dsp:nvSpPr>
      <dsp:spPr>
        <a:xfrm>
          <a:off x="809203" y="0"/>
          <a:ext cx="9170973" cy="3300959"/>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9CAFEA-5347-465F-9EBE-D19E09880A6D}">
      <dsp:nvSpPr>
        <dsp:cNvPr id="0" name=""/>
        <dsp:cNvSpPr/>
      </dsp:nvSpPr>
      <dsp:spPr>
        <a:xfrm>
          <a:off x="0" y="852822"/>
          <a:ext cx="3236814" cy="1595314"/>
        </a:xfrm>
        <a:prstGeom prst="roundRect">
          <a:avLst/>
        </a:prstGeom>
        <a:solidFill>
          <a:schemeClr val="accent2">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b="1" kern="1200" dirty="0">
              <a:solidFill>
                <a:schemeClr val="tx1"/>
              </a:solidFill>
            </a:rPr>
            <a:t>Input:</a:t>
          </a:r>
        </a:p>
        <a:p>
          <a:pPr marL="0" lvl="0" indent="0" algn="ctr" defTabSz="444500">
            <a:lnSpc>
              <a:spcPct val="90000"/>
            </a:lnSpc>
            <a:spcBef>
              <a:spcPct val="0"/>
            </a:spcBef>
            <a:spcAft>
              <a:spcPct val="35000"/>
            </a:spcAft>
            <a:buNone/>
          </a:pPr>
          <a:r>
            <a:rPr lang="en-GB" sz="1200" kern="1200" dirty="0"/>
            <a:t>Project charter </a:t>
          </a:r>
        </a:p>
        <a:p>
          <a:pPr marL="0" lvl="0" indent="0" algn="ctr" defTabSz="444500">
            <a:lnSpc>
              <a:spcPct val="90000"/>
            </a:lnSpc>
            <a:spcBef>
              <a:spcPct val="0"/>
            </a:spcBef>
            <a:spcAft>
              <a:spcPct val="35000"/>
            </a:spcAft>
            <a:buNone/>
          </a:pPr>
          <a:r>
            <a:rPr lang="en-GB" sz="1200" kern="1200" dirty="0"/>
            <a:t>Project management plan </a:t>
          </a:r>
        </a:p>
        <a:p>
          <a:pPr marL="0" lvl="0" indent="0" algn="ctr" defTabSz="444500">
            <a:lnSpc>
              <a:spcPct val="90000"/>
            </a:lnSpc>
            <a:spcBef>
              <a:spcPct val="0"/>
            </a:spcBef>
            <a:spcAft>
              <a:spcPct val="35000"/>
            </a:spcAft>
            <a:buNone/>
          </a:pPr>
          <a:r>
            <a:rPr lang="en-GB" sz="1200" kern="1200" dirty="0"/>
            <a:t>Project documents</a:t>
          </a:r>
        </a:p>
        <a:p>
          <a:pPr marL="0" lvl="0" indent="0" algn="ctr" defTabSz="444500">
            <a:lnSpc>
              <a:spcPct val="90000"/>
            </a:lnSpc>
            <a:spcBef>
              <a:spcPct val="0"/>
            </a:spcBef>
            <a:spcAft>
              <a:spcPct val="35000"/>
            </a:spcAft>
            <a:buNone/>
          </a:pPr>
          <a:r>
            <a:rPr lang="en-GB" sz="1200" kern="1200" dirty="0"/>
            <a:t>Business documents (Business case)</a:t>
          </a:r>
        </a:p>
        <a:p>
          <a:pPr marL="0" lvl="0" indent="0" algn="ctr" defTabSz="444500">
            <a:lnSpc>
              <a:spcPct val="90000"/>
            </a:lnSpc>
            <a:spcBef>
              <a:spcPct val="0"/>
            </a:spcBef>
            <a:spcAft>
              <a:spcPct val="35000"/>
            </a:spcAft>
            <a:buNone/>
          </a:pPr>
          <a:r>
            <a:rPr lang="en-GB" sz="1200" kern="1200" dirty="0"/>
            <a:t>Agreements</a:t>
          </a:r>
        </a:p>
        <a:p>
          <a:pPr marL="0" lvl="0" indent="0" algn="ctr" defTabSz="444500">
            <a:lnSpc>
              <a:spcPct val="90000"/>
            </a:lnSpc>
            <a:spcBef>
              <a:spcPct val="0"/>
            </a:spcBef>
            <a:spcAft>
              <a:spcPct val="35000"/>
            </a:spcAft>
            <a:buNone/>
          </a:pPr>
          <a:r>
            <a:rPr lang="en-GB" sz="1200" kern="1200" dirty="0"/>
            <a:t>Organisation environmental factors</a:t>
          </a:r>
        </a:p>
        <a:p>
          <a:pPr marL="0" lvl="0" indent="0" algn="ctr" defTabSz="444500">
            <a:lnSpc>
              <a:spcPct val="90000"/>
            </a:lnSpc>
            <a:spcBef>
              <a:spcPct val="0"/>
            </a:spcBef>
            <a:spcAft>
              <a:spcPct val="35000"/>
            </a:spcAft>
            <a:buNone/>
          </a:pPr>
          <a:r>
            <a:rPr lang="en-GB" sz="1200" kern="1200" dirty="0"/>
            <a:t>Organisational process assets</a:t>
          </a:r>
        </a:p>
        <a:p>
          <a:pPr marL="0" lvl="0" indent="0" algn="ctr" defTabSz="444500">
            <a:lnSpc>
              <a:spcPct val="90000"/>
            </a:lnSpc>
            <a:spcBef>
              <a:spcPct val="0"/>
            </a:spcBef>
            <a:spcAft>
              <a:spcPct val="35000"/>
            </a:spcAft>
            <a:buNone/>
          </a:pPr>
          <a:endParaRPr lang="en-GB" sz="800" kern="1200" dirty="0"/>
        </a:p>
      </dsp:txBody>
      <dsp:txXfrm>
        <a:off x="77877" y="930699"/>
        <a:ext cx="3081060" cy="1439560"/>
      </dsp:txXfrm>
    </dsp:sp>
    <dsp:sp modelId="{7B4670E5-96EB-4528-AE99-2E6AE8F06368}">
      <dsp:nvSpPr>
        <dsp:cNvPr id="0" name=""/>
        <dsp:cNvSpPr/>
      </dsp:nvSpPr>
      <dsp:spPr>
        <a:xfrm>
          <a:off x="3776282" y="826316"/>
          <a:ext cx="3236814" cy="1648327"/>
        </a:xfrm>
        <a:prstGeom prst="roundRect">
          <a:avLst/>
        </a:prstGeom>
        <a:solidFill>
          <a:schemeClr val="accent2">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b="1" kern="1200" dirty="0">
              <a:solidFill>
                <a:schemeClr val="tx1"/>
              </a:solidFill>
            </a:rPr>
            <a:t>Tools &amp; Techniques:</a:t>
          </a:r>
        </a:p>
        <a:p>
          <a:pPr marL="0" lvl="0" indent="0" algn="ctr" defTabSz="444500">
            <a:lnSpc>
              <a:spcPct val="90000"/>
            </a:lnSpc>
            <a:spcBef>
              <a:spcPct val="0"/>
            </a:spcBef>
            <a:spcAft>
              <a:spcPct val="35000"/>
            </a:spcAft>
            <a:buNone/>
          </a:pPr>
          <a:r>
            <a:rPr lang="en-GB" sz="1200" kern="1200" dirty="0"/>
            <a:t>Expert gathering</a:t>
          </a:r>
        </a:p>
        <a:p>
          <a:pPr marL="0" lvl="0" indent="0" algn="ctr" defTabSz="444500">
            <a:lnSpc>
              <a:spcPct val="90000"/>
            </a:lnSpc>
            <a:spcBef>
              <a:spcPct val="0"/>
            </a:spcBef>
            <a:spcAft>
              <a:spcPct val="35000"/>
            </a:spcAft>
            <a:buNone/>
          </a:pPr>
          <a:r>
            <a:rPr lang="en-GB" sz="1200" kern="1200" dirty="0"/>
            <a:t>Data gathering</a:t>
          </a:r>
        </a:p>
        <a:p>
          <a:pPr marL="0" lvl="0" indent="0" algn="ctr" defTabSz="444500">
            <a:lnSpc>
              <a:spcPct val="90000"/>
            </a:lnSpc>
            <a:spcBef>
              <a:spcPct val="0"/>
            </a:spcBef>
            <a:spcAft>
              <a:spcPct val="35000"/>
            </a:spcAft>
            <a:buNone/>
          </a:pPr>
          <a:r>
            <a:rPr lang="en-GB" sz="1200" kern="1200" dirty="0"/>
            <a:t>Data analysis</a:t>
          </a:r>
        </a:p>
        <a:p>
          <a:pPr marL="0" lvl="0" indent="0" algn="ctr" defTabSz="444500">
            <a:lnSpc>
              <a:spcPct val="90000"/>
            </a:lnSpc>
            <a:spcBef>
              <a:spcPct val="0"/>
            </a:spcBef>
            <a:spcAft>
              <a:spcPct val="35000"/>
            </a:spcAft>
            <a:buNone/>
          </a:pPr>
          <a:r>
            <a:rPr lang="en-GB" sz="1200" kern="1200" dirty="0"/>
            <a:t>Decision making</a:t>
          </a:r>
        </a:p>
        <a:p>
          <a:pPr marL="0" lvl="0" indent="0" algn="ctr" defTabSz="444500">
            <a:lnSpc>
              <a:spcPct val="90000"/>
            </a:lnSpc>
            <a:spcBef>
              <a:spcPct val="0"/>
            </a:spcBef>
            <a:spcAft>
              <a:spcPct val="35000"/>
            </a:spcAft>
            <a:buNone/>
          </a:pPr>
          <a:r>
            <a:rPr lang="en-GB" sz="1200" kern="1200" dirty="0"/>
            <a:t>Data representation</a:t>
          </a:r>
        </a:p>
        <a:p>
          <a:pPr marL="0" lvl="0" indent="0" algn="ctr" defTabSz="444500">
            <a:lnSpc>
              <a:spcPct val="90000"/>
            </a:lnSpc>
            <a:spcBef>
              <a:spcPct val="0"/>
            </a:spcBef>
            <a:spcAft>
              <a:spcPct val="35000"/>
            </a:spcAft>
            <a:buNone/>
          </a:pPr>
          <a:r>
            <a:rPr lang="en-GB" sz="1200" kern="1200" dirty="0"/>
            <a:t>Interpersonal and team competencies</a:t>
          </a:r>
        </a:p>
        <a:p>
          <a:pPr marL="0" lvl="0" indent="0" algn="ctr" defTabSz="444500">
            <a:lnSpc>
              <a:spcPct val="90000"/>
            </a:lnSpc>
            <a:spcBef>
              <a:spcPct val="0"/>
            </a:spcBef>
            <a:spcAft>
              <a:spcPct val="35000"/>
            </a:spcAft>
            <a:buNone/>
          </a:pPr>
          <a:r>
            <a:rPr lang="en-GB" sz="1200" kern="1200" dirty="0"/>
            <a:t>Context diagram</a:t>
          </a:r>
        </a:p>
        <a:p>
          <a:pPr marL="0" lvl="0" indent="0" algn="ctr" defTabSz="444500">
            <a:lnSpc>
              <a:spcPct val="90000"/>
            </a:lnSpc>
            <a:spcBef>
              <a:spcPct val="0"/>
            </a:spcBef>
            <a:spcAft>
              <a:spcPct val="35000"/>
            </a:spcAft>
            <a:buNone/>
          </a:pPr>
          <a:r>
            <a:rPr lang="en-GB" sz="1200" kern="1200" dirty="0"/>
            <a:t>Prototypes  </a:t>
          </a:r>
        </a:p>
      </dsp:txBody>
      <dsp:txXfrm>
        <a:off x="3856747" y="906781"/>
        <a:ext cx="3075884" cy="1487397"/>
      </dsp:txXfrm>
    </dsp:sp>
    <dsp:sp modelId="{896C2179-8C21-444B-AF0A-CF8A9CEC2883}">
      <dsp:nvSpPr>
        <dsp:cNvPr id="0" name=""/>
        <dsp:cNvSpPr/>
      </dsp:nvSpPr>
      <dsp:spPr>
        <a:xfrm>
          <a:off x="7552566" y="990288"/>
          <a:ext cx="3236814" cy="1320383"/>
        </a:xfrm>
        <a:prstGeom prst="roundRect">
          <a:avLst/>
        </a:prstGeom>
        <a:solidFill>
          <a:schemeClr val="accent2">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solidFill>
                <a:schemeClr val="tx1"/>
              </a:solidFill>
            </a:rPr>
            <a:t>Outputs:</a:t>
          </a:r>
        </a:p>
        <a:p>
          <a:pPr marL="0" lvl="0" indent="0" algn="ctr" defTabSz="533400">
            <a:lnSpc>
              <a:spcPct val="90000"/>
            </a:lnSpc>
            <a:spcBef>
              <a:spcPct val="0"/>
            </a:spcBef>
            <a:spcAft>
              <a:spcPct val="35000"/>
            </a:spcAft>
            <a:buNone/>
          </a:pPr>
          <a:r>
            <a:rPr lang="en-GB" sz="1200" kern="1200" dirty="0"/>
            <a:t>Requirements documentation</a:t>
          </a:r>
        </a:p>
        <a:p>
          <a:pPr marL="0" lvl="0" indent="0" algn="ctr" defTabSz="533400">
            <a:lnSpc>
              <a:spcPct val="90000"/>
            </a:lnSpc>
            <a:spcBef>
              <a:spcPct val="0"/>
            </a:spcBef>
            <a:spcAft>
              <a:spcPct val="35000"/>
            </a:spcAft>
            <a:buNone/>
          </a:pPr>
          <a:r>
            <a:rPr lang="en-GB" sz="1200" kern="1200" dirty="0"/>
            <a:t>Requirements traceability matrix</a:t>
          </a:r>
        </a:p>
        <a:p>
          <a:pPr marL="0" lvl="0" indent="0" algn="ctr" defTabSz="533400">
            <a:lnSpc>
              <a:spcPct val="90000"/>
            </a:lnSpc>
            <a:spcBef>
              <a:spcPct val="0"/>
            </a:spcBef>
            <a:spcAft>
              <a:spcPct val="35000"/>
            </a:spcAft>
            <a:buNone/>
          </a:pPr>
          <a:r>
            <a:rPr lang="en-GB" sz="1800" kern="1200" dirty="0"/>
            <a:t> </a:t>
          </a:r>
        </a:p>
      </dsp:txBody>
      <dsp:txXfrm>
        <a:off x="7617022" y="1054744"/>
        <a:ext cx="3107902" cy="119147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728EB3-0D2C-44C3-B645-2505E08B45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1DBC996-A8E3-40E7-A3F1-F56A940475D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41A5417-04B1-475A-94FA-1E70134D5F3E}" type="datetimeFigureOut">
              <a:rPr lang="en-GB" smtClean="0"/>
              <a:t>07/04/2022</a:t>
            </a:fld>
            <a:endParaRPr lang="en-GB"/>
          </a:p>
        </p:txBody>
      </p:sp>
      <p:sp>
        <p:nvSpPr>
          <p:cNvPr id="4" name="Footer Placeholder 3">
            <a:extLst>
              <a:ext uri="{FF2B5EF4-FFF2-40B4-BE49-F238E27FC236}">
                <a16:creationId xmlns:a16="http://schemas.microsoft.com/office/drawing/2014/main" id="{9E3D9C78-09CF-4AFD-8507-EB5EF5620C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GB"/>
              <a:t>2</a:t>
            </a:r>
          </a:p>
        </p:txBody>
      </p:sp>
      <p:sp>
        <p:nvSpPr>
          <p:cNvPr id="5" name="Slide Number Placeholder 4">
            <a:extLst>
              <a:ext uri="{FF2B5EF4-FFF2-40B4-BE49-F238E27FC236}">
                <a16:creationId xmlns:a16="http://schemas.microsoft.com/office/drawing/2014/main" id="{FDD30BA7-5661-4991-8A6E-8E644B53535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024C3-346B-4078-BE96-59A064554926}" type="slidenum">
              <a:rPr lang="en-GB" smtClean="0"/>
              <a:t>‹#›</a:t>
            </a:fld>
            <a:endParaRPr lang="en-GB"/>
          </a:p>
        </p:txBody>
      </p:sp>
    </p:spTree>
    <p:extLst>
      <p:ext uri="{BB962C8B-B14F-4D97-AF65-F5344CB8AC3E}">
        <p14:creationId xmlns:p14="http://schemas.microsoft.com/office/powerpoint/2010/main" val="100857544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52072A-C8DE-439B-9FB3-7F178ACFA6B2}" type="datetimeFigureOut">
              <a:rPr lang="en-GB" smtClean="0"/>
              <a:t>07/04/2022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GB"/>
              <a:t>2</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C71ED7-E95B-4711-9C3C-596A82B1A17E}" type="slidenum">
              <a:rPr lang="en-GB" smtClean="0"/>
              <a:t>‹#›</a:t>
            </a:fld>
            <a:endParaRPr lang="en-GB"/>
          </a:p>
        </p:txBody>
      </p:sp>
    </p:spTree>
    <p:extLst>
      <p:ext uri="{BB962C8B-B14F-4D97-AF65-F5344CB8AC3E}">
        <p14:creationId xmlns:p14="http://schemas.microsoft.com/office/powerpoint/2010/main" val="75085872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t-L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t-LT"/>
          </a:p>
        </p:txBody>
      </p:sp>
      <p:sp>
        <p:nvSpPr>
          <p:cNvPr id="4" name="Date Placeholder 3"/>
          <p:cNvSpPr>
            <a:spLocks noGrp="1"/>
          </p:cNvSpPr>
          <p:nvPr>
            <p:ph type="dt" sz="half" idx="10"/>
          </p:nvPr>
        </p:nvSpPr>
        <p:spPr/>
        <p:txBody>
          <a:bodyPr/>
          <a:lstStyle/>
          <a:p>
            <a:endParaRPr lang="lt-LT"/>
          </a:p>
        </p:txBody>
      </p:sp>
      <p:sp>
        <p:nvSpPr>
          <p:cNvPr id="5" name="Footer Placeholder 4"/>
          <p:cNvSpPr>
            <a:spLocks noGrp="1"/>
          </p:cNvSpPr>
          <p:nvPr>
            <p:ph type="ftr" sz="quarter" idx="11"/>
          </p:nvPr>
        </p:nvSpPr>
        <p:spPr/>
        <p:txBody>
          <a:bodyPr/>
          <a:lstStyle/>
          <a:p>
            <a:r>
              <a:rPr lang="lt-LT"/>
              <a:t>2</a:t>
            </a:r>
          </a:p>
        </p:txBody>
      </p:sp>
      <p:sp>
        <p:nvSpPr>
          <p:cNvPr id="6" name="Slide Number Placeholder 5"/>
          <p:cNvSpPr>
            <a:spLocks noGrp="1"/>
          </p:cNvSpPr>
          <p:nvPr>
            <p:ph type="sldNum" sz="quarter" idx="12"/>
          </p:nvPr>
        </p:nvSpPr>
        <p:spPr/>
        <p:txBody>
          <a:bodyPr/>
          <a:lstStyle/>
          <a:p>
            <a:fld id="{139759B5-0371-4F46-85FC-D42C332D98C7}" type="slidenum">
              <a:rPr lang="lt-LT" smtClean="0"/>
              <a:t>‹#›</a:t>
            </a:fld>
            <a:endParaRPr lang="lt-LT"/>
          </a:p>
        </p:txBody>
      </p:sp>
    </p:spTree>
    <p:extLst>
      <p:ext uri="{BB962C8B-B14F-4D97-AF65-F5344CB8AC3E}">
        <p14:creationId xmlns:p14="http://schemas.microsoft.com/office/powerpoint/2010/main" val="4107112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7010" y="365125"/>
            <a:ext cx="10718277" cy="1325563"/>
          </a:xfrm>
        </p:spPr>
        <p:txBody>
          <a:bodyPr/>
          <a:lstStyle/>
          <a:p>
            <a:r>
              <a:rPr lang="en-US"/>
              <a:t>Click to edit Master title style</a:t>
            </a:r>
            <a:endParaRPr lang="lt-LT"/>
          </a:p>
        </p:txBody>
      </p:sp>
      <p:sp>
        <p:nvSpPr>
          <p:cNvPr id="3" name="Content Placeholder 2"/>
          <p:cNvSpPr>
            <a:spLocks noGrp="1"/>
          </p:cNvSpPr>
          <p:nvPr>
            <p:ph idx="1"/>
          </p:nvPr>
        </p:nvSpPr>
        <p:spPr>
          <a:xfrm>
            <a:off x="395925" y="2045615"/>
            <a:ext cx="11406433" cy="444725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t-LT" dirty="0"/>
          </a:p>
        </p:txBody>
      </p:sp>
    </p:spTree>
    <p:extLst>
      <p:ext uri="{BB962C8B-B14F-4D97-AF65-F5344CB8AC3E}">
        <p14:creationId xmlns:p14="http://schemas.microsoft.com/office/powerpoint/2010/main" val="3121253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vigubas teks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sz="half" idx="1"/>
          </p:nvPr>
        </p:nvSpPr>
        <p:spPr>
          <a:xfrm>
            <a:off x="405353" y="2055043"/>
            <a:ext cx="5614447" cy="45531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6172200" y="2055043"/>
            <a:ext cx="5614446" cy="45531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Tree>
    <p:extLst>
      <p:ext uri="{BB962C8B-B14F-4D97-AF65-F5344CB8AC3E}">
        <p14:creationId xmlns:p14="http://schemas.microsoft.com/office/powerpoint/2010/main" val="129366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ui">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6" name="Text Placeholder 3">
            <a:extLst>
              <a:ext uri="{FF2B5EF4-FFF2-40B4-BE49-F238E27FC236}">
                <a16:creationId xmlns:a16="http://schemas.microsoft.com/office/drawing/2014/main" id="{0E97DC43-FBE2-45E4-BD9A-17461F09A149}"/>
              </a:ext>
            </a:extLst>
          </p:cNvPr>
          <p:cNvSpPr>
            <a:spLocks noGrp="1"/>
          </p:cNvSpPr>
          <p:nvPr>
            <p:ph type="body" sz="half" idx="2" hasCustomPrompt="1"/>
          </p:nvPr>
        </p:nvSpPr>
        <p:spPr>
          <a:xfrm>
            <a:off x="395925" y="1998482"/>
            <a:ext cx="11397007" cy="4581426"/>
          </a:xfrm>
        </p:spPr>
        <p:txBody>
          <a:bodyPr>
            <a:normAutofit/>
          </a:bodyPr>
          <a:lstStyle>
            <a:lvl1pPr marL="0" indent="0">
              <a:buNone/>
              <a:defRPr sz="2800"/>
            </a:lvl1pPr>
            <a:lvl2pPr marL="742950" indent="-285750">
              <a:buFont typeface="Arial" panose="020B0604020202020204" pitchFamily="34" charset="0"/>
              <a:buChar char="•"/>
              <a:defRPr sz="1800"/>
            </a:lvl2pPr>
            <a:lvl3pPr marL="1085850" indent="-171450">
              <a:buFont typeface="Arial" panose="020B0604020202020204" pitchFamily="34" charset="0"/>
              <a:buChar char="•"/>
              <a:defRPr sz="1600"/>
            </a:lvl3pPr>
            <a:lvl4pPr marL="1657350" indent="-285750">
              <a:buFont typeface="Arial" panose="020B0604020202020204" pitchFamily="34" charset="0"/>
              <a:buChar char="•"/>
              <a:defRPr sz="14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4263177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Foto skaidrėj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5670" y="457200"/>
            <a:ext cx="4845377" cy="956821"/>
          </a:xfrm>
        </p:spPr>
        <p:txBody>
          <a:bodyPr anchor="b"/>
          <a:lstStyle>
            <a:lvl1pPr>
              <a:defRPr sz="3200"/>
            </a:lvl1pPr>
          </a:lstStyle>
          <a:p>
            <a:r>
              <a:rPr lang="en-US"/>
              <a:t>Click to edit Master title style</a:t>
            </a:r>
            <a:endParaRPr lang="lt-LT"/>
          </a:p>
        </p:txBody>
      </p:sp>
      <p:sp>
        <p:nvSpPr>
          <p:cNvPr id="3" name="Content Placeholder 2"/>
          <p:cNvSpPr>
            <a:spLocks noGrp="1"/>
          </p:cNvSpPr>
          <p:nvPr>
            <p:ph idx="1"/>
          </p:nvPr>
        </p:nvSpPr>
        <p:spPr>
          <a:xfrm>
            <a:off x="6297104" y="282804"/>
            <a:ext cx="5659226" cy="6353665"/>
          </a:xfrm>
        </p:spPr>
        <p:txBody>
          <a:bodyPr/>
          <a:lstStyle>
            <a:lvl1pPr marL="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lt-LT" dirty="0"/>
          </a:p>
        </p:txBody>
      </p:sp>
      <p:sp>
        <p:nvSpPr>
          <p:cNvPr id="4" name="Text Placeholder 3"/>
          <p:cNvSpPr>
            <a:spLocks noGrp="1"/>
          </p:cNvSpPr>
          <p:nvPr>
            <p:ph type="body" sz="half" idx="2" hasCustomPrompt="1"/>
          </p:nvPr>
        </p:nvSpPr>
        <p:spPr>
          <a:xfrm>
            <a:off x="235670" y="1649691"/>
            <a:ext cx="5005633" cy="4986778"/>
          </a:xfrm>
        </p:spPr>
        <p:txBody>
          <a:bodyPr>
            <a:normAutofit/>
          </a:bodyPr>
          <a:lstStyle>
            <a:lvl1pPr marL="285750" indent="-285750">
              <a:buFont typeface="Arial" panose="020B0604020202020204" pitchFamily="34" charset="0"/>
              <a:buChar char="•"/>
              <a:defRPr sz="2400"/>
            </a:lvl1pPr>
            <a:lvl2pPr marL="742950" indent="-285750">
              <a:buFont typeface="Arial" panose="020B0604020202020204" pitchFamily="34" charset="0"/>
              <a:buChar char="•"/>
              <a:defRPr sz="2000"/>
            </a:lvl2pPr>
            <a:lvl3pPr marL="1085850" indent="-171450">
              <a:buFont typeface="Arial" panose="020B0604020202020204" pitchFamily="34" charset="0"/>
              <a:buChar char="•"/>
              <a:defRPr sz="1800"/>
            </a:lvl3pPr>
            <a:lvl4pPr marL="1543050" indent="-171450">
              <a:buFont typeface="Arial" panose="020B0604020202020204" pitchFamily="34" charset="0"/>
              <a:buChar char="•"/>
              <a:defRPr sz="16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8183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 logo fo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358219" y="1875933"/>
            <a:ext cx="6080288" cy="4703975"/>
          </a:xfrm>
        </p:spPr>
        <p:txBody>
          <a:bodyPr>
            <a:normAutofit/>
          </a:bodyPr>
          <a:lstStyle>
            <a:lvl1pPr marL="0" indent="0">
              <a:buNone/>
              <a:defRPr sz="2800"/>
            </a:lvl1pPr>
            <a:lvl2pPr marL="742950" indent="-285750">
              <a:buFont typeface="Arial" panose="020B0604020202020204" pitchFamily="34" charset="0"/>
              <a:buChar char="•"/>
              <a:defRPr sz="1800"/>
            </a:lvl2pPr>
            <a:lvl3pPr marL="1085850" indent="-171450">
              <a:buFont typeface="Arial" panose="020B0604020202020204" pitchFamily="34" charset="0"/>
              <a:buChar char="•"/>
              <a:defRPr sz="1600"/>
            </a:lvl3pPr>
            <a:lvl4pPr marL="1657350" indent="-285750">
              <a:buFont typeface="Arial" panose="020B0604020202020204" pitchFamily="34" charset="0"/>
              <a:buChar char="•"/>
              <a:defRPr sz="14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Title 1">
            <a:extLst>
              <a:ext uri="{FF2B5EF4-FFF2-40B4-BE49-F238E27FC236}">
                <a16:creationId xmlns:a16="http://schemas.microsoft.com/office/drawing/2014/main" id="{A4452D47-15E9-4FC9-B5D0-7E4DE369E89E}"/>
              </a:ext>
            </a:extLst>
          </p:cNvPr>
          <p:cNvSpPr>
            <a:spLocks noGrp="1"/>
          </p:cNvSpPr>
          <p:nvPr>
            <p:ph type="title"/>
          </p:nvPr>
        </p:nvSpPr>
        <p:spPr>
          <a:xfrm>
            <a:off x="358219" y="365125"/>
            <a:ext cx="11415859" cy="1325563"/>
          </a:xfrm>
        </p:spPr>
        <p:txBody>
          <a:bodyPr/>
          <a:lstStyle>
            <a:lvl1pPr>
              <a:defRPr>
                <a:solidFill>
                  <a:srgbClr val="FF9900"/>
                </a:solidFill>
              </a:defRPr>
            </a:lvl1pPr>
          </a:lstStyle>
          <a:p>
            <a:r>
              <a:rPr lang="en-US" dirty="0"/>
              <a:t>Click to edit Master title style</a:t>
            </a:r>
            <a:endParaRPr lang="lt-LT" dirty="0"/>
          </a:p>
        </p:txBody>
      </p:sp>
    </p:spTree>
    <p:extLst>
      <p:ext uri="{BB962C8B-B14F-4D97-AF65-F5344CB8AC3E}">
        <p14:creationId xmlns:p14="http://schemas.microsoft.com/office/powerpoint/2010/main" val="26219417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lt-L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t-LT"/>
              <a:t>2</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759B5-0371-4F46-85FC-D42C332D98C7}" type="slidenum">
              <a:rPr lang="lt-LT" smtClean="0"/>
              <a:t>‹#›</a:t>
            </a:fld>
            <a:endParaRPr lang="lt-LT"/>
          </a:p>
        </p:txBody>
      </p:sp>
    </p:spTree>
    <p:extLst>
      <p:ext uri="{BB962C8B-B14F-4D97-AF65-F5344CB8AC3E}">
        <p14:creationId xmlns:p14="http://schemas.microsoft.com/office/powerpoint/2010/main" val="302068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6" r:id="rId5"/>
    <p:sldLayoutId id="2147483657" r:id="rId6"/>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marketsplash.com/social-entrepreneurship/" TargetMode="Externa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4421" y="3825379"/>
            <a:ext cx="6493079" cy="1235084"/>
          </a:xfrm>
        </p:spPr>
        <p:txBody>
          <a:bodyPr>
            <a:noAutofit/>
          </a:bodyPr>
          <a:lstStyle/>
          <a:p>
            <a:r>
              <a:rPr lang="lt-LT" sz="3600" b="1" dirty="0"/>
              <a:t>Corporate Social Entrepreneurship</a:t>
            </a:r>
            <a:r>
              <a:rPr lang="en-GB" sz="3600" b="1" dirty="0"/>
              <a:t> and </a:t>
            </a:r>
            <a:r>
              <a:rPr lang="lt-LT" sz="3600" b="1" dirty="0"/>
              <a:t>Project </a:t>
            </a:r>
            <a:r>
              <a:rPr lang="en-GB" sz="3600" b="1" dirty="0"/>
              <a:t>M</a:t>
            </a:r>
            <a:r>
              <a:rPr lang="lt-LT" sz="3600" b="1" dirty="0"/>
              <a:t>anagement</a:t>
            </a:r>
            <a:br>
              <a:rPr lang="lt-LT" sz="3600" b="1" dirty="0"/>
            </a:br>
            <a:r>
              <a:rPr lang="lt-LT" sz="3600" b="1" dirty="0">
                <a:solidFill>
                  <a:srgbClr val="FF6600"/>
                </a:solidFill>
              </a:rPr>
              <a:t>III Part</a:t>
            </a:r>
          </a:p>
        </p:txBody>
      </p:sp>
      <p:sp>
        <p:nvSpPr>
          <p:cNvPr id="6" name="Rectangle 5"/>
          <p:cNvSpPr/>
          <p:nvPr/>
        </p:nvSpPr>
        <p:spPr>
          <a:xfrm>
            <a:off x="0" y="2865685"/>
            <a:ext cx="6260647" cy="369332"/>
          </a:xfrm>
          <a:prstGeom prst="rect">
            <a:avLst/>
          </a:prstGeom>
        </p:spPr>
        <p:txBody>
          <a:bodyPr wrap="square">
            <a:spAutoFit/>
          </a:bodyPr>
          <a:lstStyle/>
          <a:p>
            <a:pPr algn="ctr"/>
            <a:r>
              <a:rPr lang="en-GB" sz="900" dirty="0">
                <a:ea typeface="Times New Roman" panose="02020603050405020304" pitchFamily="18" charset="0"/>
              </a:rPr>
              <a:t>This programme has been funded with support from the European Commission.</a:t>
            </a:r>
            <a:endParaRPr lang="lt-LT" sz="900" dirty="0">
              <a:ea typeface="Times New Roman" panose="02020603050405020304" pitchFamily="18" charset="0"/>
            </a:endParaRPr>
          </a:p>
          <a:p>
            <a:pPr algn="ctr"/>
            <a:r>
              <a:rPr lang="en-GB" sz="900" dirty="0">
                <a:ea typeface="Times New Roman" panose="02020603050405020304" pitchFamily="18" charset="0"/>
              </a:rPr>
              <a:t> Project No: </a:t>
            </a:r>
            <a:r>
              <a:rPr lang="es-ES" sz="900" dirty="0">
                <a:ea typeface="Times New Roman" panose="02020603050405020304" pitchFamily="18" charset="0"/>
              </a:rPr>
              <a:t>612464-EPP-1-2019-1-IE-EPPKA2-KA</a:t>
            </a:r>
            <a:endParaRPr lang="lt-LT" sz="900" dirty="0"/>
          </a:p>
        </p:txBody>
      </p:sp>
      <p:grpSp>
        <p:nvGrpSpPr>
          <p:cNvPr id="7" name="Group 6">
            <a:extLst>
              <a:ext uri="{FF2B5EF4-FFF2-40B4-BE49-F238E27FC236}">
                <a16:creationId xmlns:a16="http://schemas.microsoft.com/office/drawing/2014/main" id="{296C2FFC-6215-41A0-AEC5-C326A33B3458}"/>
              </a:ext>
            </a:extLst>
          </p:cNvPr>
          <p:cNvGrpSpPr/>
          <p:nvPr/>
        </p:nvGrpSpPr>
        <p:grpSpPr>
          <a:xfrm>
            <a:off x="10499962" y="5733568"/>
            <a:ext cx="1567711" cy="1031509"/>
            <a:chOff x="705712" y="589342"/>
            <a:chExt cx="2103302" cy="1383913"/>
          </a:xfrm>
        </p:grpSpPr>
        <p:pic>
          <p:nvPicPr>
            <p:cNvPr id="8" name="Picture 7">
              <a:extLst>
                <a:ext uri="{FF2B5EF4-FFF2-40B4-BE49-F238E27FC236}">
                  <a16:creationId xmlns:a16="http://schemas.microsoft.com/office/drawing/2014/main" id="{FC18848F-9D32-4630-B8CB-66DD8A29407B}"/>
                </a:ext>
              </a:extLst>
            </p:cNvPr>
            <p:cNvPicPr>
              <a:picLocks noChangeAspect="1"/>
            </p:cNvPicPr>
            <p:nvPr/>
          </p:nvPicPr>
          <p:blipFill>
            <a:blip r:embed="rId3"/>
            <a:stretch>
              <a:fillRect/>
            </a:stretch>
          </p:blipFill>
          <p:spPr>
            <a:xfrm>
              <a:off x="705712" y="589342"/>
              <a:ext cx="2103302" cy="603556"/>
            </a:xfrm>
            <a:prstGeom prst="rect">
              <a:avLst/>
            </a:prstGeom>
          </p:spPr>
        </p:pic>
        <p:pic>
          <p:nvPicPr>
            <p:cNvPr id="9" name="Picture 8">
              <a:extLst>
                <a:ext uri="{FF2B5EF4-FFF2-40B4-BE49-F238E27FC236}">
                  <a16:creationId xmlns:a16="http://schemas.microsoft.com/office/drawing/2014/main" id="{54E2107C-CB23-4C41-9180-1D3437BCFC5D}"/>
                </a:ext>
              </a:extLst>
            </p:cNvPr>
            <p:cNvPicPr>
              <a:picLocks noChangeAspect="1"/>
            </p:cNvPicPr>
            <p:nvPr/>
          </p:nvPicPr>
          <p:blipFill>
            <a:blip r:embed="rId4"/>
            <a:stretch>
              <a:fillRect/>
            </a:stretch>
          </p:blipFill>
          <p:spPr>
            <a:xfrm>
              <a:off x="705712" y="1192899"/>
              <a:ext cx="2103302" cy="780356"/>
            </a:xfrm>
            <a:prstGeom prst="rect">
              <a:avLst/>
            </a:prstGeom>
          </p:spPr>
        </p:pic>
      </p:grpSp>
      <p:sp>
        <p:nvSpPr>
          <p:cNvPr id="3" name="Subtitle 2"/>
          <p:cNvSpPr>
            <a:spLocks noGrp="1"/>
          </p:cNvSpPr>
          <p:nvPr>
            <p:ph type="subTitle" idx="1"/>
          </p:nvPr>
        </p:nvSpPr>
        <p:spPr>
          <a:xfrm>
            <a:off x="74419" y="5060463"/>
            <a:ext cx="6344239" cy="410285"/>
          </a:xfrm>
        </p:spPr>
        <p:txBody>
          <a:bodyPr>
            <a:normAutofit lnSpcReduction="10000"/>
          </a:bodyPr>
          <a:lstStyle/>
          <a:p>
            <a:r>
              <a:rPr lang="lt-LT" dirty="0"/>
              <a:t>VilniusTech team, 2022</a:t>
            </a:r>
          </a:p>
          <a:p>
            <a:endParaRPr lang="lt-LT" dirty="0"/>
          </a:p>
        </p:txBody>
      </p:sp>
    </p:spTree>
    <p:extLst>
      <p:ext uri="{BB962C8B-B14F-4D97-AF65-F5344CB8AC3E}">
        <p14:creationId xmlns:p14="http://schemas.microsoft.com/office/powerpoint/2010/main" val="2405037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545" y="382047"/>
            <a:ext cx="11666910" cy="164636"/>
          </a:xfrm>
        </p:spPr>
        <p:txBody>
          <a:bodyPr>
            <a:noAutofit/>
          </a:bodyPr>
          <a:lstStyle/>
          <a:p>
            <a:r>
              <a:rPr lang="en-GB" sz="2000" dirty="0">
                <a:solidFill>
                  <a:schemeClr val="accent2">
                    <a:lumMod val="40000"/>
                    <a:lumOff val="60000"/>
                  </a:schemeClr>
                </a:solidFill>
              </a:rPr>
              <a:t>3</a:t>
            </a:r>
            <a:r>
              <a:rPr lang="en-US" sz="2000" dirty="0">
                <a:solidFill>
                  <a:schemeClr val="accent2">
                    <a:lumMod val="40000"/>
                    <a:lumOff val="60000"/>
                  </a:schemeClr>
                </a:solidFill>
              </a:rPr>
              <a:t> PART </a:t>
            </a:r>
            <a:r>
              <a:rPr lang="en-US" sz="2000" dirty="0"/>
              <a:t>Project scope management</a:t>
            </a:r>
            <a:br>
              <a:rPr lang="en-US" sz="2000" dirty="0"/>
            </a:br>
            <a:r>
              <a:rPr lang="en-GB" sz="2000" dirty="0">
                <a:solidFill>
                  <a:srgbClr val="FF6600"/>
                </a:solidFill>
              </a:rPr>
              <a:t>Observation: </a:t>
            </a:r>
            <a:r>
              <a:rPr lang="en-US" sz="2000" dirty="0">
                <a:solidFill>
                  <a:srgbClr val="FF6600"/>
                </a:solidFill>
              </a:rPr>
              <a:t>4 types of participant observation </a:t>
            </a:r>
            <a:endParaRPr lang="lt-LT" sz="2000" dirty="0">
              <a:solidFill>
                <a:srgbClr val="FF6600"/>
              </a:solidFill>
            </a:endParaRPr>
          </a:p>
        </p:txBody>
      </p:sp>
      <p:sp>
        <p:nvSpPr>
          <p:cNvPr id="5" name="TextBox 4">
            <a:extLst>
              <a:ext uri="{FF2B5EF4-FFF2-40B4-BE49-F238E27FC236}">
                <a16:creationId xmlns:a16="http://schemas.microsoft.com/office/drawing/2014/main" id="{373C4A10-48C3-4C8C-B88F-CA531750C1FF}"/>
              </a:ext>
            </a:extLst>
          </p:cNvPr>
          <p:cNvSpPr txBox="1"/>
          <p:nvPr/>
        </p:nvSpPr>
        <p:spPr>
          <a:xfrm>
            <a:off x="262545" y="6197655"/>
            <a:ext cx="11458222" cy="461665"/>
          </a:xfrm>
          <a:prstGeom prst="rect">
            <a:avLst/>
          </a:prstGeom>
          <a:noFill/>
        </p:spPr>
        <p:txBody>
          <a:bodyPr wrap="square">
            <a:spAutoFit/>
          </a:bodyPr>
          <a:lstStyle/>
          <a:p>
            <a:r>
              <a:rPr lang="en-GB" sz="1200" b="1" dirty="0"/>
              <a:t>More about:</a:t>
            </a:r>
            <a:endParaRPr lang="lt-LT" sz="1200" b="1" dirty="0"/>
          </a:p>
          <a:p>
            <a:r>
              <a:rPr lang="lt-LT" sz="1200" dirty="0"/>
              <a:t>Davidavičienė</a:t>
            </a:r>
            <a:r>
              <a:rPr lang="en-GB" sz="1200" dirty="0"/>
              <a:t>,</a:t>
            </a:r>
            <a:r>
              <a:rPr lang="lt-LT" sz="1200" dirty="0"/>
              <a:t> V</a:t>
            </a:r>
            <a:r>
              <a:rPr lang="en-GB" sz="1200" dirty="0"/>
              <a:t>. et al. (2018).</a:t>
            </a:r>
            <a:r>
              <a:rPr lang="lt-LT" sz="1200" dirty="0"/>
              <a:t> Modernizing the academic teaching and research environment: methodologies and cases in business research. Cham: Springer International Publishing.</a:t>
            </a:r>
            <a:endParaRPr lang="en-GB" sz="1200" dirty="0"/>
          </a:p>
        </p:txBody>
      </p:sp>
      <p:sp>
        <p:nvSpPr>
          <p:cNvPr id="8" name="Oval 7">
            <a:extLst>
              <a:ext uri="{FF2B5EF4-FFF2-40B4-BE49-F238E27FC236}">
                <a16:creationId xmlns:a16="http://schemas.microsoft.com/office/drawing/2014/main" id="{054817DF-EE3C-47D0-91C6-16123257C703}"/>
              </a:ext>
            </a:extLst>
          </p:cNvPr>
          <p:cNvSpPr/>
          <p:nvPr/>
        </p:nvSpPr>
        <p:spPr>
          <a:xfrm>
            <a:off x="578841" y="1038299"/>
            <a:ext cx="3548543" cy="2304207"/>
          </a:xfrm>
          <a:prstGeom prst="ellipse">
            <a:avLst/>
          </a:prstGeom>
          <a:solidFill>
            <a:schemeClr val="accent2">
              <a:lumMod val="5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lnSpc>
                <a:spcPct val="115000"/>
              </a:lnSpc>
              <a:spcAft>
                <a:spcPts val="600"/>
              </a:spcAft>
              <a:tabLst>
                <a:tab pos="252095" algn="l"/>
                <a:tab pos="504190" algn="l"/>
                <a:tab pos="5581015" algn="r"/>
                <a:tab pos="270510" algn="l"/>
                <a:tab pos="5581015" algn="r"/>
              </a:tabLst>
            </a:pPr>
            <a:r>
              <a:rPr lang="en-GB" sz="1200" b="1" dirty="0">
                <a:solidFill>
                  <a:schemeClr val="tx1"/>
                </a:solidFill>
                <a:effectLst/>
                <a:latin typeface="+mj-lt"/>
                <a:ea typeface="Calibri" panose="020F0502020204030204" pitchFamily="34" charset="0"/>
              </a:rPr>
              <a:t>Complete participant: </a:t>
            </a:r>
            <a:r>
              <a:rPr lang="en-GB" sz="1200" dirty="0">
                <a:effectLst/>
                <a:latin typeface="+mj-lt"/>
                <a:ea typeface="Calibri" panose="020F0502020204030204" pitchFamily="34" charset="0"/>
              </a:rPr>
              <a:t>role sees you as the researcher attempting to become a member of the group in which you are performing research, who operates covertly, concealing any intention to observe the setting.</a:t>
            </a:r>
          </a:p>
        </p:txBody>
      </p:sp>
      <p:sp>
        <p:nvSpPr>
          <p:cNvPr id="9" name="Oval 8">
            <a:extLst>
              <a:ext uri="{FF2B5EF4-FFF2-40B4-BE49-F238E27FC236}">
                <a16:creationId xmlns:a16="http://schemas.microsoft.com/office/drawing/2014/main" id="{55AB8C99-430B-4F03-8605-7F2F9DFB6213}"/>
              </a:ext>
            </a:extLst>
          </p:cNvPr>
          <p:cNvSpPr/>
          <p:nvPr/>
        </p:nvSpPr>
        <p:spPr>
          <a:xfrm>
            <a:off x="2842817" y="3401832"/>
            <a:ext cx="3454167" cy="2516343"/>
          </a:xfrm>
          <a:prstGeom prst="ellipse">
            <a:avLst/>
          </a:prstGeom>
          <a:solidFill>
            <a:schemeClr val="accent4">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0DE86B5D-E173-4385-A43A-8301826C3C61}"/>
              </a:ext>
            </a:extLst>
          </p:cNvPr>
          <p:cNvSpPr/>
          <p:nvPr/>
        </p:nvSpPr>
        <p:spPr>
          <a:xfrm>
            <a:off x="7296492" y="3500423"/>
            <a:ext cx="3516917" cy="241775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47DD1E90-D200-45E6-A4DC-D48DD30956FD}"/>
              </a:ext>
            </a:extLst>
          </p:cNvPr>
          <p:cNvSpPr/>
          <p:nvPr/>
        </p:nvSpPr>
        <p:spPr>
          <a:xfrm>
            <a:off x="5175694" y="826163"/>
            <a:ext cx="3733413" cy="2516343"/>
          </a:xfrm>
          <a:prstGeom prst="ellipse">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362C813D-9D56-4EA0-A06D-4D1653F26A57}"/>
              </a:ext>
            </a:extLst>
          </p:cNvPr>
          <p:cNvSpPr txBox="1"/>
          <p:nvPr/>
        </p:nvSpPr>
        <p:spPr>
          <a:xfrm>
            <a:off x="5384851" y="1689418"/>
            <a:ext cx="3454167" cy="1141723"/>
          </a:xfrm>
          <a:prstGeom prst="rect">
            <a:avLst/>
          </a:prstGeom>
          <a:noFill/>
        </p:spPr>
        <p:txBody>
          <a:bodyPr wrap="square">
            <a:spAutoFit/>
          </a:bodyPr>
          <a:lstStyle/>
          <a:p>
            <a:pPr algn="ctr">
              <a:lnSpc>
                <a:spcPct val="115000"/>
              </a:lnSpc>
              <a:spcAft>
                <a:spcPts val="600"/>
              </a:spcAft>
              <a:tabLst>
                <a:tab pos="252095" algn="l"/>
                <a:tab pos="504190" algn="l"/>
                <a:tab pos="5581015" algn="r"/>
              </a:tabLst>
            </a:pPr>
            <a:r>
              <a:rPr lang="en-US" sz="1200" b="1" dirty="0">
                <a:latin typeface="+mj-lt"/>
                <a:ea typeface="Calibri" panose="020F0502020204030204" pitchFamily="34" charset="0"/>
              </a:rPr>
              <a:t>P</a:t>
            </a:r>
            <a:r>
              <a:rPr lang="en-US" sz="1200" b="1" dirty="0">
                <a:effectLst/>
                <a:latin typeface="+mj-lt"/>
                <a:ea typeface="Calibri" panose="020F0502020204030204" pitchFamily="34" charset="0"/>
              </a:rPr>
              <a:t>articipant-as-observer: </a:t>
            </a:r>
            <a:r>
              <a:rPr lang="en-US" sz="1200" b="1" dirty="0">
                <a:solidFill>
                  <a:schemeClr val="bg1"/>
                </a:solidFill>
                <a:effectLst/>
                <a:latin typeface="+mj-lt"/>
                <a:ea typeface="Calibri" panose="020F0502020204030204" pitchFamily="34" charset="0"/>
              </a:rPr>
              <a:t>the researcher would both take part and reveal the purpose as a researcher; participant-as-observer forms relationships and participates in activities but makes no secret of an intention to observe events.</a:t>
            </a:r>
            <a:endParaRPr lang="en-GB" sz="1200" dirty="0">
              <a:solidFill>
                <a:schemeClr val="bg1"/>
              </a:solidFill>
              <a:effectLst/>
              <a:latin typeface="+mj-lt"/>
              <a:ea typeface="Calibri" panose="020F0502020204030204" pitchFamily="34" charset="0"/>
            </a:endParaRPr>
          </a:p>
        </p:txBody>
      </p:sp>
      <p:sp>
        <p:nvSpPr>
          <p:cNvPr id="15" name="TextBox 14">
            <a:extLst>
              <a:ext uri="{FF2B5EF4-FFF2-40B4-BE49-F238E27FC236}">
                <a16:creationId xmlns:a16="http://schemas.microsoft.com/office/drawing/2014/main" id="{40923E1E-DC75-4E81-A03C-CBD5FDBEDC9F}"/>
              </a:ext>
            </a:extLst>
          </p:cNvPr>
          <p:cNvSpPr txBox="1"/>
          <p:nvPr/>
        </p:nvSpPr>
        <p:spPr>
          <a:xfrm>
            <a:off x="3319760" y="3982958"/>
            <a:ext cx="2638341" cy="1354089"/>
          </a:xfrm>
          <a:prstGeom prst="rect">
            <a:avLst/>
          </a:prstGeom>
          <a:noFill/>
        </p:spPr>
        <p:txBody>
          <a:bodyPr wrap="square">
            <a:spAutoFit/>
          </a:bodyPr>
          <a:lstStyle/>
          <a:p>
            <a:pPr algn="ctr">
              <a:lnSpc>
                <a:spcPct val="115000"/>
              </a:lnSpc>
              <a:spcAft>
                <a:spcPts val="600"/>
              </a:spcAft>
              <a:tabLst>
                <a:tab pos="252095" algn="l"/>
                <a:tab pos="504190" algn="l"/>
                <a:tab pos="5581015" algn="r"/>
              </a:tabLst>
            </a:pPr>
            <a:r>
              <a:rPr lang="en-US" sz="1200" b="1" dirty="0">
                <a:effectLst/>
                <a:latin typeface="+mj-lt"/>
                <a:ea typeface="Calibri" panose="020F0502020204030204" pitchFamily="34" charset="0"/>
              </a:rPr>
              <a:t>Observer-as-participant:</a:t>
            </a:r>
            <a:r>
              <a:rPr lang="en-US" sz="1200" dirty="0">
                <a:effectLst/>
                <a:latin typeface="+mj-lt"/>
                <a:ea typeface="Calibri" panose="020F0502020204030204" pitchFamily="34" charset="0"/>
              </a:rPr>
              <a:t> an identity as a researcher would be clear to all concerned and they would know the purpose of research; observer-as-participant maintains superficial contacts with the people being studied.</a:t>
            </a:r>
            <a:endParaRPr lang="en-GB" sz="1200" dirty="0">
              <a:effectLst/>
              <a:latin typeface="+mj-lt"/>
              <a:ea typeface="Calibri" panose="020F0502020204030204" pitchFamily="34" charset="0"/>
            </a:endParaRPr>
          </a:p>
        </p:txBody>
      </p:sp>
      <p:sp>
        <p:nvSpPr>
          <p:cNvPr id="17" name="TextBox 16">
            <a:extLst>
              <a:ext uri="{FF2B5EF4-FFF2-40B4-BE49-F238E27FC236}">
                <a16:creationId xmlns:a16="http://schemas.microsoft.com/office/drawing/2014/main" id="{04D73F29-9667-4FF5-BD7A-092C07E2634D}"/>
              </a:ext>
            </a:extLst>
          </p:cNvPr>
          <p:cNvSpPr txBox="1"/>
          <p:nvPr/>
        </p:nvSpPr>
        <p:spPr>
          <a:xfrm>
            <a:off x="7689159" y="4353573"/>
            <a:ext cx="2731581" cy="929357"/>
          </a:xfrm>
          <a:prstGeom prst="rect">
            <a:avLst/>
          </a:prstGeom>
          <a:noFill/>
        </p:spPr>
        <p:txBody>
          <a:bodyPr wrap="square">
            <a:spAutoFit/>
          </a:bodyPr>
          <a:lstStyle/>
          <a:p>
            <a:pPr algn="ctr">
              <a:lnSpc>
                <a:spcPct val="115000"/>
              </a:lnSpc>
              <a:spcAft>
                <a:spcPts val="600"/>
              </a:spcAft>
              <a:tabLst>
                <a:tab pos="252095" algn="l"/>
                <a:tab pos="504190" algn="l"/>
                <a:tab pos="5581015" algn="r"/>
              </a:tabLst>
            </a:pPr>
            <a:r>
              <a:rPr lang="en-US" sz="1200" b="1" dirty="0">
                <a:latin typeface="+mj-lt"/>
                <a:ea typeface="Calibri" panose="020F0502020204030204" pitchFamily="34" charset="0"/>
              </a:rPr>
              <a:t>C</a:t>
            </a:r>
            <a:r>
              <a:rPr lang="en-US" sz="1200" b="1" dirty="0">
                <a:effectLst/>
                <a:latin typeface="+mj-lt"/>
                <a:ea typeface="Calibri" panose="020F0502020204030204" pitchFamily="34" charset="0"/>
              </a:rPr>
              <a:t>omplete observer: </a:t>
            </a:r>
            <a:r>
              <a:rPr lang="en-US" sz="1200" b="1" dirty="0">
                <a:solidFill>
                  <a:schemeClr val="bg1"/>
                </a:solidFill>
                <a:effectLst/>
                <a:latin typeface="+mj-lt"/>
                <a:ea typeface="Calibri" panose="020F0502020204030204" pitchFamily="34" charset="0"/>
              </a:rPr>
              <a:t>researcher wouldn’t take part in the activities of the group, merely stands back and eavesdrops on the proceedings.</a:t>
            </a:r>
            <a:endParaRPr lang="en-GB" sz="1200" dirty="0">
              <a:solidFill>
                <a:schemeClr val="bg1"/>
              </a:solidFill>
              <a:effectLst/>
              <a:latin typeface="+mj-lt"/>
              <a:ea typeface="Calibri" panose="020F0502020204030204" pitchFamily="34" charset="0"/>
            </a:endParaRPr>
          </a:p>
        </p:txBody>
      </p:sp>
      <p:sp>
        <p:nvSpPr>
          <p:cNvPr id="14" name="TextBox 13">
            <a:extLst>
              <a:ext uri="{FF2B5EF4-FFF2-40B4-BE49-F238E27FC236}">
                <a16:creationId xmlns:a16="http://schemas.microsoft.com/office/drawing/2014/main" id="{AFB2B8F8-4E52-42BF-BB8A-1C04E42B25F1}"/>
              </a:ext>
            </a:extLst>
          </p:cNvPr>
          <p:cNvSpPr txBox="1"/>
          <p:nvPr/>
        </p:nvSpPr>
        <p:spPr>
          <a:xfrm>
            <a:off x="11720767" y="6488668"/>
            <a:ext cx="418722" cy="369332"/>
          </a:xfrm>
          <a:prstGeom prst="rect">
            <a:avLst/>
          </a:prstGeom>
          <a:noFill/>
        </p:spPr>
        <p:txBody>
          <a:bodyPr wrap="square" rtlCol="0">
            <a:spAutoFit/>
          </a:bodyPr>
          <a:lstStyle/>
          <a:p>
            <a:r>
              <a:rPr lang="lt-LT" dirty="0"/>
              <a:t>10</a:t>
            </a:r>
            <a:endParaRPr lang="en-GB" dirty="0"/>
          </a:p>
        </p:txBody>
      </p:sp>
    </p:spTree>
    <p:extLst>
      <p:ext uri="{BB962C8B-B14F-4D97-AF65-F5344CB8AC3E}">
        <p14:creationId xmlns:p14="http://schemas.microsoft.com/office/powerpoint/2010/main" val="2657707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545" y="382047"/>
            <a:ext cx="11666910" cy="164636"/>
          </a:xfrm>
        </p:spPr>
        <p:txBody>
          <a:bodyPr>
            <a:noAutofit/>
          </a:bodyPr>
          <a:lstStyle/>
          <a:p>
            <a:r>
              <a:rPr lang="en-GB" sz="2000" dirty="0">
                <a:solidFill>
                  <a:schemeClr val="accent2">
                    <a:lumMod val="40000"/>
                    <a:lumOff val="60000"/>
                  </a:schemeClr>
                </a:solidFill>
              </a:rPr>
              <a:t>3</a:t>
            </a:r>
            <a:r>
              <a:rPr lang="en-US" sz="2000" dirty="0">
                <a:solidFill>
                  <a:schemeClr val="accent2">
                    <a:lumMod val="40000"/>
                    <a:lumOff val="60000"/>
                  </a:schemeClr>
                </a:solidFill>
              </a:rPr>
              <a:t> PART </a:t>
            </a:r>
            <a:r>
              <a:rPr lang="en-US" sz="2000" dirty="0"/>
              <a:t>Project scope management</a:t>
            </a:r>
            <a:br>
              <a:rPr lang="en-US" sz="2000" dirty="0"/>
            </a:br>
            <a:r>
              <a:rPr lang="en-GB" sz="2000" dirty="0">
                <a:solidFill>
                  <a:srgbClr val="FF6600"/>
                </a:solidFill>
              </a:rPr>
              <a:t>Observation: </a:t>
            </a:r>
            <a:r>
              <a:rPr lang="en-US" sz="2000" dirty="0">
                <a:solidFill>
                  <a:srgbClr val="FF6600"/>
                </a:solidFill>
              </a:rPr>
              <a:t>main dimensions</a:t>
            </a:r>
            <a:endParaRPr lang="lt-LT" sz="2000" dirty="0">
              <a:solidFill>
                <a:srgbClr val="FF6600"/>
              </a:solidFill>
            </a:endParaRPr>
          </a:p>
        </p:txBody>
      </p:sp>
      <p:sp>
        <p:nvSpPr>
          <p:cNvPr id="5" name="TextBox 4">
            <a:extLst>
              <a:ext uri="{FF2B5EF4-FFF2-40B4-BE49-F238E27FC236}">
                <a16:creationId xmlns:a16="http://schemas.microsoft.com/office/drawing/2014/main" id="{373C4A10-48C3-4C8C-B88F-CA531750C1FF}"/>
              </a:ext>
            </a:extLst>
          </p:cNvPr>
          <p:cNvSpPr txBox="1"/>
          <p:nvPr/>
        </p:nvSpPr>
        <p:spPr>
          <a:xfrm>
            <a:off x="262545" y="5955172"/>
            <a:ext cx="11458222" cy="646331"/>
          </a:xfrm>
          <a:prstGeom prst="rect">
            <a:avLst/>
          </a:prstGeom>
          <a:noFill/>
        </p:spPr>
        <p:txBody>
          <a:bodyPr wrap="square">
            <a:spAutoFit/>
          </a:bodyPr>
          <a:lstStyle/>
          <a:p>
            <a:r>
              <a:rPr lang="en-GB" sz="1200" b="1" dirty="0"/>
              <a:t>More about:</a:t>
            </a:r>
          </a:p>
          <a:p>
            <a:r>
              <a:rPr lang="en-US" sz="1200" dirty="0"/>
              <a:t>Stokes, P., Wall, T. (2014). Research methods, London: Palgrave Macmillan, 284 p.</a:t>
            </a:r>
            <a:endParaRPr lang="lt-LT" sz="1200" dirty="0"/>
          </a:p>
          <a:p>
            <a:r>
              <a:rPr lang="lt-LT" sz="1200" dirty="0"/>
              <a:t>Davidavičienė</a:t>
            </a:r>
            <a:r>
              <a:rPr lang="en-GB" sz="1200" dirty="0"/>
              <a:t>,</a:t>
            </a:r>
            <a:r>
              <a:rPr lang="lt-LT" sz="1200" dirty="0"/>
              <a:t> V</a:t>
            </a:r>
            <a:r>
              <a:rPr lang="en-GB" sz="1200" dirty="0"/>
              <a:t>. et al. (2018).</a:t>
            </a:r>
            <a:r>
              <a:rPr lang="lt-LT" sz="1200" dirty="0"/>
              <a:t> Modernizing the academic teaching and research environment: methodologies and cases in business research. Cham: Springer International Publishing.</a:t>
            </a:r>
            <a:endParaRPr lang="en-GB" sz="1200" dirty="0"/>
          </a:p>
        </p:txBody>
      </p:sp>
      <p:sp>
        <p:nvSpPr>
          <p:cNvPr id="14" name="TextBox 13">
            <a:extLst>
              <a:ext uri="{FF2B5EF4-FFF2-40B4-BE49-F238E27FC236}">
                <a16:creationId xmlns:a16="http://schemas.microsoft.com/office/drawing/2014/main" id="{7C8B00C6-D264-4819-A8B9-6DEA2205DBB4}"/>
              </a:ext>
            </a:extLst>
          </p:cNvPr>
          <p:cNvSpPr txBox="1"/>
          <p:nvPr/>
        </p:nvSpPr>
        <p:spPr>
          <a:xfrm>
            <a:off x="338046" y="998891"/>
            <a:ext cx="6750651" cy="4746556"/>
          </a:xfrm>
          <a:prstGeom prst="rect">
            <a:avLst/>
          </a:prstGeom>
          <a:noFill/>
        </p:spPr>
        <p:txBody>
          <a:bodyPr wrap="square">
            <a:spAutoFit/>
          </a:bodyPr>
          <a:lstStyle/>
          <a:p>
            <a:pPr algn="just">
              <a:lnSpc>
                <a:spcPct val="115000"/>
              </a:lnSpc>
              <a:spcAft>
                <a:spcPts val="600"/>
              </a:spcAft>
              <a:tabLst>
                <a:tab pos="252095" algn="l"/>
                <a:tab pos="504190" algn="l"/>
                <a:tab pos="5581015" algn="r"/>
              </a:tabLst>
            </a:pPr>
            <a:r>
              <a:rPr lang="en-GB" dirty="0">
                <a:solidFill>
                  <a:srgbClr val="FF6600"/>
                </a:solidFill>
                <a:latin typeface="+mj-lt"/>
                <a:ea typeface="Calibri" panose="020F0502020204030204" pitchFamily="34" charset="0"/>
              </a:rPr>
              <a:t>M</a:t>
            </a:r>
            <a:r>
              <a:rPr lang="en-GB" sz="1800" dirty="0">
                <a:solidFill>
                  <a:srgbClr val="FF6600"/>
                </a:solidFill>
                <a:effectLst/>
                <a:latin typeface="+mj-lt"/>
                <a:ea typeface="Calibri" panose="020F0502020204030204" pitchFamily="34" charset="0"/>
              </a:rPr>
              <a:t>ain dimensions in relation to which data can be gathered:</a:t>
            </a:r>
          </a:p>
          <a:p>
            <a:pPr marL="342900" lvl="0" indent="-342900" algn="just">
              <a:lnSpc>
                <a:spcPct val="115000"/>
              </a:lnSpc>
              <a:spcAft>
                <a:spcPts val="600"/>
              </a:spcAft>
              <a:buFont typeface="Wingdings" panose="05000000000000000000" pitchFamily="2" charset="2"/>
              <a:buChar char=""/>
              <a:tabLst>
                <a:tab pos="252095" algn="l"/>
                <a:tab pos="504190" algn="l"/>
                <a:tab pos="5581015" algn="r"/>
                <a:tab pos="270510" algn="l"/>
                <a:tab pos="5581015" algn="r"/>
              </a:tabLst>
            </a:pPr>
            <a:r>
              <a:rPr lang="en-GB" b="1" dirty="0">
                <a:solidFill>
                  <a:srgbClr val="FF6600"/>
                </a:solidFill>
                <a:latin typeface="+mj-lt"/>
                <a:ea typeface="Calibri" panose="020F0502020204030204" pitchFamily="34" charset="0"/>
              </a:rPr>
              <a:t>S</a:t>
            </a:r>
            <a:r>
              <a:rPr lang="en-GB" sz="1800" b="1" dirty="0">
                <a:solidFill>
                  <a:srgbClr val="FF6600"/>
                </a:solidFill>
                <a:effectLst/>
                <a:latin typeface="+mj-lt"/>
                <a:ea typeface="Calibri" panose="020F0502020204030204" pitchFamily="34" charset="0"/>
              </a:rPr>
              <a:t>pace</a:t>
            </a:r>
            <a:r>
              <a:rPr lang="en-GB" sz="1800" dirty="0">
                <a:solidFill>
                  <a:srgbClr val="FF6600"/>
                </a:solidFill>
                <a:effectLst/>
                <a:latin typeface="+mj-lt"/>
                <a:ea typeface="Calibri" panose="020F0502020204030204" pitchFamily="34" charset="0"/>
              </a:rPr>
              <a:t> – the researcher has to describe the physical place in which operating (what does it look like, feel like);</a:t>
            </a:r>
          </a:p>
          <a:p>
            <a:pPr marL="342900" lvl="0" indent="-342900" algn="just">
              <a:lnSpc>
                <a:spcPct val="115000"/>
              </a:lnSpc>
              <a:spcAft>
                <a:spcPts val="600"/>
              </a:spcAft>
              <a:buFont typeface="Wingdings" panose="05000000000000000000" pitchFamily="2" charset="2"/>
              <a:buChar char=""/>
              <a:tabLst>
                <a:tab pos="252095" algn="l"/>
                <a:tab pos="504190" algn="l"/>
                <a:tab pos="5581015" algn="r"/>
                <a:tab pos="270510" algn="l"/>
                <a:tab pos="5581015" algn="r"/>
              </a:tabLst>
            </a:pPr>
            <a:r>
              <a:rPr lang="en-GB" b="1" dirty="0">
                <a:solidFill>
                  <a:srgbClr val="FF6600"/>
                </a:solidFill>
                <a:latin typeface="+mj-lt"/>
                <a:ea typeface="Calibri" panose="020F0502020204030204" pitchFamily="34" charset="0"/>
              </a:rPr>
              <a:t>A</a:t>
            </a:r>
            <a:r>
              <a:rPr lang="en-GB" sz="1800" b="1" dirty="0">
                <a:solidFill>
                  <a:srgbClr val="FF6600"/>
                </a:solidFill>
                <a:effectLst/>
                <a:latin typeface="+mj-lt"/>
                <a:ea typeface="Calibri" panose="020F0502020204030204" pitchFamily="34" charset="0"/>
              </a:rPr>
              <a:t>ctors</a:t>
            </a:r>
            <a:r>
              <a:rPr lang="en-GB" sz="1800" dirty="0">
                <a:solidFill>
                  <a:srgbClr val="FF6600"/>
                </a:solidFill>
                <a:effectLst/>
                <a:latin typeface="+mj-lt"/>
                <a:ea typeface="Calibri" panose="020F0502020204030204" pitchFamily="34" charset="0"/>
              </a:rPr>
              <a:t> – who is the researcher observing, what are their personalities and profiles, what relationships exist between actors;</a:t>
            </a:r>
          </a:p>
          <a:p>
            <a:pPr marL="342900" lvl="0" indent="-342900" algn="just">
              <a:lnSpc>
                <a:spcPct val="115000"/>
              </a:lnSpc>
              <a:spcAft>
                <a:spcPts val="600"/>
              </a:spcAft>
              <a:buFont typeface="Wingdings" panose="05000000000000000000" pitchFamily="2" charset="2"/>
              <a:buChar char=""/>
              <a:tabLst>
                <a:tab pos="252095" algn="l"/>
                <a:tab pos="504190" algn="l"/>
                <a:tab pos="5581015" algn="r"/>
                <a:tab pos="270510" algn="l"/>
                <a:tab pos="5581015" algn="r"/>
              </a:tabLst>
            </a:pPr>
            <a:r>
              <a:rPr lang="en-GB" b="1" dirty="0">
                <a:solidFill>
                  <a:srgbClr val="FF6600"/>
                </a:solidFill>
                <a:latin typeface="+mj-lt"/>
                <a:ea typeface="Calibri" panose="020F0502020204030204" pitchFamily="34" charset="0"/>
              </a:rPr>
              <a:t>A</a:t>
            </a:r>
            <a:r>
              <a:rPr lang="en-GB" sz="1800" b="1" dirty="0">
                <a:solidFill>
                  <a:srgbClr val="FF6600"/>
                </a:solidFill>
                <a:effectLst/>
                <a:latin typeface="+mj-lt"/>
                <a:ea typeface="Calibri" panose="020F0502020204030204" pitchFamily="34" charset="0"/>
              </a:rPr>
              <a:t>ctivities</a:t>
            </a:r>
            <a:r>
              <a:rPr lang="en-GB" sz="1800" dirty="0">
                <a:solidFill>
                  <a:srgbClr val="FF6600"/>
                </a:solidFill>
                <a:effectLst/>
                <a:latin typeface="+mj-lt"/>
                <a:ea typeface="Calibri" panose="020F0502020204030204" pitchFamily="34" charset="0"/>
              </a:rPr>
              <a:t> – what is taking place in the setting, who is doing what with whom;</a:t>
            </a:r>
          </a:p>
          <a:p>
            <a:pPr marL="342900" lvl="0" indent="-342900" algn="just">
              <a:lnSpc>
                <a:spcPct val="115000"/>
              </a:lnSpc>
              <a:spcAft>
                <a:spcPts val="600"/>
              </a:spcAft>
              <a:buFont typeface="Wingdings" panose="05000000000000000000" pitchFamily="2" charset="2"/>
              <a:buChar char=""/>
              <a:tabLst>
                <a:tab pos="252095" algn="l"/>
                <a:tab pos="504190" algn="l"/>
                <a:tab pos="5581015" algn="r"/>
                <a:tab pos="270510" algn="l"/>
                <a:tab pos="5581015" algn="r"/>
              </a:tabLst>
            </a:pPr>
            <a:r>
              <a:rPr lang="en-GB" b="1" dirty="0">
                <a:solidFill>
                  <a:srgbClr val="FF6600"/>
                </a:solidFill>
                <a:latin typeface="+mj-lt"/>
                <a:ea typeface="Calibri" panose="020F0502020204030204" pitchFamily="34" charset="0"/>
              </a:rPr>
              <a:t>O</a:t>
            </a:r>
            <a:r>
              <a:rPr lang="en-GB" sz="1800" b="1" dirty="0">
                <a:solidFill>
                  <a:srgbClr val="FF6600"/>
                </a:solidFill>
                <a:effectLst/>
                <a:latin typeface="+mj-lt"/>
                <a:ea typeface="Calibri" panose="020F0502020204030204" pitchFamily="34" charset="0"/>
              </a:rPr>
              <a:t>bjects</a:t>
            </a:r>
            <a:r>
              <a:rPr lang="en-GB" sz="1800" dirty="0">
                <a:solidFill>
                  <a:srgbClr val="FF6600"/>
                </a:solidFill>
                <a:effectLst/>
                <a:latin typeface="+mj-lt"/>
                <a:ea typeface="Calibri" panose="020F0502020204030204" pitchFamily="34" charset="0"/>
              </a:rPr>
              <a:t> – what objects are present in the research setting and what role do they play in relation to the actors;</a:t>
            </a:r>
          </a:p>
          <a:p>
            <a:pPr marL="342900" lvl="0" indent="-342900" algn="just">
              <a:lnSpc>
                <a:spcPct val="115000"/>
              </a:lnSpc>
              <a:spcAft>
                <a:spcPts val="600"/>
              </a:spcAft>
              <a:buFont typeface="Wingdings" panose="05000000000000000000" pitchFamily="2" charset="2"/>
              <a:buChar char=""/>
              <a:tabLst>
                <a:tab pos="252095" algn="l"/>
                <a:tab pos="504190" algn="l"/>
                <a:tab pos="5581015" algn="r"/>
                <a:tab pos="270510" algn="l"/>
                <a:tab pos="5581015" algn="r"/>
              </a:tabLst>
            </a:pPr>
            <a:r>
              <a:rPr lang="en-GB" b="1" dirty="0">
                <a:solidFill>
                  <a:srgbClr val="FF6600"/>
                </a:solidFill>
                <a:latin typeface="+mj-lt"/>
                <a:ea typeface="Calibri" panose="020F0502020204030204" pitchFamily="34" charset="0"/>
              </a:rPr>
              <a:t>M</a:t>
            </a:r>
            <a:r>
              <a:rPr lang="en-GB" sz="1800" b="1" dirty="0">
                <a:solidFill>
                  <a:srgbClr val="FF6600"/>
                </a:solidFill>
                <a:effectLst/>
                <a:latin typeface="+mj-lt"/>
                <a:ea typeface="Calibri" panose="020F0502020204030204" pitchFamily="34" charset="0"/>
              </a:rPr>
              <a:t>otivation and goals</a:t>
            </a:r>
            <a:r>
              <a:rPr lang="en-GB" sz="1800" dirty="0">
                <a:solidFill>
                  <a:srgbClr val="FF6600"/>
                </a:solidFill>
                <a:effectLst/>
                <a:latin typeface="+mj-lt"/>
                <a:ea typeface="Calibri" panose="020F0502020204030204" pitchFamily="34" charset="0"/>
              </a:rPr>
              <a:t> – what are the actors moving towards, what is motivating them;</a:t>
            </a:r>
          </a:p>
          <a:p>
            <a:pPr marL="342900" lvl="0" indent="-342900" algn="just">
              <a:lnSpc>
                <a:spcPct val="115000"/>
              </a:lnSpc>
              <a:spcAft>
                <a:spcPts val="600"/>
              </a:spcAft>
              <a:buFont typeface="Wingdings" panose="05000000000000000000" pitchFamily="2" charset="2"/>
              <a:buChar char=""/>
              <a:tabLst>
                <a:tab pos="252095" algn="l"/>
                <a:tab pos="504190" algn="l"/>
                <a:tab pos="5581015" algn="r"/>
                <a:tab pos="270510" algn="l"/>
                <a:tab pos="5581015" algn="r"/>
              </a:tabLst>
            </a:pPr>
            <a:r>
              <a:rPr lang="en-GB" b="1" dirty="0">
                <a:solidFill>
                  <a:srgbClr val="FF6600"/>
                </a:solidFill>
                <a:latin typeface="+mj-lt"/>
                <a:ea typeface="Calibri" panose="020F0502020204030204" pitchFamily="34" charset="0"/>
              </a:rPr>
              <a:t>F</a:t>
            </a:r>
            <a:r>
              <a:rPr lang="en-GB" sz="1800" b="1" dirty="0">
                <a:solidFill>
                  <a:srgbClr val="FF6600"/>
                </a:solidFill>
                <a:effectLst/>
                <a:latin typeface="+mj-lt"/>
                <a:ea typeface="Calibri" panose="020F0502020204030204" pitchFamily="34" charset="0"/>
              </a:rPr>
              <a:t>eelings</a:t>
            </a:r>
            <a:r>
              <a:rPr lang="en-GB" sz="1800" dirty="0">
                <a:solidFill>
                  <a:srgbClr val="FF6600"/>
                </a:solidFill>
                <a:effectLst/>
                <a:latin typeface="+mj-lt"/>
                <a:ea typeface="Calibri" panose="020F0502020204030204" pitchFamily="34" charset="0"/>
              </a:rPr>
              <a:t> – how do actors behave, what are emotions.</a:t>
            </a:r>
          </a:p>
          <a:p>
            <a:pPr algn="just">
              <a:lnSpc>
                <a:spcPct val="115000"/>
              </a:lnSpc>
              <a:spcAft>
                <a:spcPts val="600"/>
              </a:spcAft>
              <a:tabLst>
                <a:tab pos="252095" algn="l"/>
                <a:tab pos="504190" algn="l"/>
                <a:tab pos="5581015" algn="r"/>
              </a:tabLst>
            </a:pPr>
            <a:endParaRPr lang="en-GB" sz="1800" dirty="0">
              <a:solidFill>
                <a:srgbClr val="FF6600"/>
              </a:solidFill>
              <a:effectLst/>
              <a:latin typeface="+mj-lt"/>
              <a:ea typeface="Calibri" panose="020F0502020204030204" pitchFamily="34" charset="0"/>
            </a:endParaRPr>
          </a:p>
        </p:txBody>
      </p:sp>
      <p:sp>
        <p:nvSpPr>
          <p:cNvPr id="16" name="TextBox 15">
            <a:extLst>
              <a:ext uri="{FF2B5EF4-FFF2-40B4-BE49-F238E27FC236}">
                <a16:creationId xmlns:a16="http://schemas.microsoft.com/office/drawing/2014/main" id="{9A92AC28-3754-4F79-8F44-FBF0FA692E89}"/>
              </a:ext>
            </a:extLst>
          </p:cNvPr>
          <p:cNvSpPr txBox="1"/>
          <p:nvPr/>
        </p:nvSpPr>
        <p:spPr>
          <a:xfrm>
            <a:off x="11720767" y="6488668"/>
            <a:ext cx="418722" cy="369332"/>
          </a:xfrm>
          <a:prstGeom prst="rect">
            <a:avLst/>
          </a:prstGeom>
          <a:noFill/>
        </p:spPr>
        <p:txBody>
          <a:bodyPr wrap="square" rtlCol="0">
            <a:spAutoFit/>
          </a:bodyPr>
          <a:lstStyle/>
          <a:p>
            <a:r>
              <a:rPr lang="lt-LT" dirty="0"/>
              <a:t>11</a:t>
            </a:r>
            <a:endParaRPr lang="en-GB" dirty="0"/>
          </a:p>
        </p:txBody>
      </p:sp>
    </p:spTree>
    <p:extLst>
      <p:ext uri="{BB962C8B-B14F-4D97-AF65-F5344CB8AC3E}">
        <p14:creationId xmlns:p14="http://schemas.microsoft.com/office/powerpoint/2010/main" val="2844152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545" y="382047"/>
            <a:ext cx="11666910" cy="164636"/>
          </a:xfrm>
        </p:spPr>
        <p:txBody>
          <a:bodyPr>
            <a:noAutofit/>
          </a:bodyPr>
          <a:lstStyle/>
          <a:p>
            <a:r>
              <a:rPr lang="en-GB" sz="2000" dirty="0">
                <a:solidFill>
                  <a:schemeClr val="accent2">
                    <a:lumMod val="40000"/>
                    <a:lumOff val="60000"/>
                  </a:schemeClr>
                </a:solidFill>
              </a:rPr>
              <a:t>3</a:t>
            </a:r>
            <a:r>
              <a:rPr lang="en-US" sz="2000" dirty="0">
                <a:solidFill>
                  <a:schemeClr val="accent2">
                    <a:lumMod val="40000"/>
                    <a:lumOff val="60000"/>
                  </a:schemeClr>
                </a:solidFill>
              </a:rPr>
              <a:t> PART </a:t>
            </a:r>
            <a:r>
              <a:rPr lang="en-US" sz="2000" dirty="0"/>
              <a:t>Project scope management</a:t>
            </a:r>
            <a:br>
              <a:rPr lang="en-US" sz="2000" dirty="0"/>
            </a:br>
            <a:r>
              <a:rPr lang="en-GB" sz="2000" dirty="0">
                <a:solidFill>
                  <a:srgbClr val="FF6600"/>
                </a:solidFill>
              </a:rPr>
              <a:t>Observation: </a:t>
            </a:r>
            <a:r>
              <a:rPr lang="en-US" sz="2000" dirty="0">
                <a:solidFill>
                  <a:srgbClr val="FF6600"/>
                </a:solidFill>
              </a:rPr>
              <a:t>Example of Observation Form </a:t>
            </a:r>
            <a:endParaRPr lang="lt-LT" sz="2000" dirty="0">
              <a:solidFill>
                <a:srgbClr val="FF6600"/>
              </a:solidFill>
            </a:endParaRPr>
          </a:p>
        </p:txBody>
      </p:sp>
      <p:sp>
        <p:nvSpPr>
          <p:cNvPr id="5" name="TextBox 4">
            <a:extLst>
              <a:ext uri="{FF2B5EF4-FFF2-40B4-BE49-F238E27FC236}">
                <a16:creationId xmlns:a16="http://schemas.microsoft.com/office/drawing/2014/main" id="{373C4A10-48C3-4C8C-B88F-CA531750C1FF}"/>
              </a:ext>
            </a:extLst>
          </p:cNvPr>
          <p:cNvSpPr txBox="1"/>
          <p:nvPr/>
        </p:nvSpPr>
        <p:spPr>
          <a:xfrm>
            <a:off x="262545" y="6197655"/>
            <a:ext cx="11458222" cy="461665"/>
          </a:xfrm>
          <a:prstGeom prst="rect">
            <a:avLst/>
          </a:prstGeom>
          <a:noFill/>
        </p:spPr>
        <p:txBody>
          <a:bodyPr wrap="square">
            <a:spAutoFit/>
          </a:bodyPr>
          <a:lstStyle/>
          <a:p>
            <a:r>
              <a:rPr lang="en-GB" sz="1200" b="1" dirty="0"/>
              <a:t>More about:</a:t>
            </a:r>
          </a:p>
          <a:p>
            <a:r>
              <a:rPr lang="lt-LT" sz="1200" dirty="0"/>
              <a:t>Davidavičienė</a:t>
            </a:r>
            <a:r>
              <a:rPr lang="en-GB" sz="1200" dirty="0"/>
              <a:t>,</a:t>
            </a:r>
            <a:r>
              <a:rPr lang="lt-LT" sz="1200" dirty="0"/>
              <a:t> V</a:t>
            </a:r>
            <a:r>
              <a:rPr lang="en-GB" sz="1200" dirty="0"/>
              <a:t>. et al. (2018).</a:t>
            </a:r>
            <a:r>
              <a:rPr lang="lt-LT" sz="1200" dirty="0"/>
              <a:t> Modernizing the academic teaching and research environment: methodologies and cases in business research. Cham: Springer International Publishing.</a:t>
            </a:r>
            <a:endParaRPr lang="en-GB" sz="1200" dirty="0"/>
          </a:p>
        </p:txBody>
      </p:sp>
      <p:pic>
        <p:nvPicPr>
          <p:cNvPr id="7" name="Picture 6">
            <a:extLst>
              <a:ext uri="{FF2B5EF4-FFF2-40B4-BE49-F238E27FC236}">
                <a16:creationId xmlns:a16="http://schemas.microsoft.com/office/drawing/2014/main" id="{E5C25C96-9F6E-4D83-B034-9B7C1B38BF3E}"/>
              </a:ext>
            </a:extLst>
          </p:cNvPr>
          <p:cNvPicPr>
            <a:picLocks noChangeAspect="1"/>
          </p:cNvPicPr>
          <p:nvPr/>
        </p:nvPicPr>
        <p:blipFill>
          <a:blip r:embed="rId2"/>
          <a:stretch>
            <a:fillRect/>
          </a:stretch>
        </p:blipFill>
        <p:spPr>
          <a:xfrm>
            <a:off x="343950" y="814239"/>
            <a:ext cx="6417578" cy="5383416"/>
          </a:xfrm>
          <a:prstGeom prst="rect">
            <a:avLst/>
          </a:prstGeom>
          <a:ln>
            <a:solidFill>
              <a:srgbClr val="FF9900"/>
            </a:solidFill>
          </a:ln>
        </p:spPr>
      </p:pic>
      <p:sp>
        <p:nvSpPr>
          <p:cNvPr id="9" name="TextBox 8">
            <a:extLst>
              <a:ext uri="{FF2B5EF4-FFF2-40B4-BE49-F238E27FC236}">
                <a16:creationId xmlns:a16="http://schemas.microsoft.com/office/drawing/2014/main" id="{47F27EEB-A80D-4E8C-AA48-B48DDE1E9C13}"/>
              </a:ext>
            </a:extLst>
          </p:cNvPr>
          <p:cNvSpPr txBox="1"/>
          <p:nvPr/>
        </p:nvSpPr>
        <p:spPr>
          <a:xfrm>
            <a:off x="11720767" y="6488668"/>
            <a:ext cx="418722" cy="369332"/>
          </a:xfrm>
          <a:prstGeom prst="rect">
            <a:avLst/>
          </a:prstGeom>
          <a:noFill/>
        </p:spPr>
        <p:txBody>
          <a:bodyPr wrap="square" rtlCol="0">
            <a:spAutoFit/>
          </a:bodyPr>
          <a:lstStyle/>
          <a:p>
            <a:r>
              <a:rPr lang="lt-LT" dirty="0"/>
              <a:t>12</a:t>
            </a:r>
            <a:endParaRPr lang="en-GB" dirty="0"/>
          </a:p>
        </p:txBody>
      </p:sp>
    </p:spTree>
    <p:extLst>
      <p:ext uri="{BB962C8B-B14F-4D97-AF65-F5344CB8AC3E}">
        <p14:creationId xmlns:p14="http://schemas.microsoft.com/office/powerpoint/2010/main" val="625303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545" y="382047"/>
            <a:ext cx="11666910" cy="164636"/>
          </a:xfrm>
        </p:spPr>
        <p:txBody>
          <a:bodyPr>
            <a:noAutofit/>
          </a:bodyPr>
          <a:lstStyle/>
          <a:p>
            <a:r>
              <a:rPr lang="en-GB" sz="2000" dirty="0">
                <a:solidFill>
                  <a:schemeClr val="accent2">
                    <a:lumMod val="40000"/>
                    <a:lumOff val="60000"/>
                  </a:schemeClr>
                </a:solidFill>
              </a:rPr>
              <a:t>3</a:t>
            </a:r>
            <a:r>
              <a:rPr lang="en-US" sz="2000" dirty="0">
                <a:solidFill>
                  <a:schemeClr val="accent2">
                    <a:lumMod val="40000"/>
                    <a:lumOff val="60000"/>
                  </a:schemeClr>
                </a:solidFill>
              </a:rPr>
              <a:t> PART </a:t>
            </a:r>
            <a:r>
              <a:rPr lang="en-US" sz="2000" dirty="0"/>
              <a:t>Project scope management</a:t>
            </a:r>
            <a:br>
              <a:rPr lang="en-US" sz="2000" dirty="0"/>
            </a:br>
            <a:r>
              <a:rPr lang="en-GB" sz="2000" dirty="0">
                <a:solidFill>
                  <a:srgbClr val="FF6600"/>
                </a:solidFill>
              </a:rPr>
              <a:t>Questionnaires: Types of closed-end questions </a:t>
            </a:r>
            <a:endParaRPr lang="lt-LT" sz="2000" dirty="0">
              <a:solidFill>
                <a:srgbClr val="FF6600"/>
              </a:solidFill>
            </a:endParaRPr>
          </a:p>
        </p:txBody>
      </p:sp>
      <p:sp>
        <p:nvSpPr>
          <p:cNvPr id="5" name="TextBox 4">
            <a:extLst>
              <a:ext uri="{FF2B5EF4-FFF2-40B4-BE49-F238E27FC236}">
                <a16:creationId xmlns:a16="http://schemas.microsoft.com/office/drawing/2014/main" id="{373C4A10-48C3-4C8C-B88F-CA531750C1FF}"/>
              </a:ext>
            </a:extLst>
          </p:cNvPr>
          <p:cNvSpPr txBox="1"/>
          <p:nvPr/>
        </p:nvSpPr>
        <p:spPr>
          <a:xfrm>
            <a:off x="262545" y="6197655"/>
            <a:ext cx="11458222" cy="461665"/>
          </a:xfrm>
          <a:prstGeom prst="rect">
            <a:avLst/>
          </a:prstGeom>
          <a:noFill/>
        </p:spPr>
        <p:txBody>
          <a:bodyPr wrap="square">
            <a:spAutoFit/>
          </a:bodyPr>
          <a:lstStyle/>
          <a:p>
            <a:r>
              <a:rPr lang="en-GB" sz="1200" b="1" dirty="0"/>
              <a:t>More about:</a:t>
            </a:r>
          </a:p>
          <a:p>
            <a:r>
              <a:rPr lang="lt-LT" sz="1200" dirty="0"/>
              <a:t>Davidavičienė</a:t>
            </a:r>
            <a:r>
              <a:rPr lang="en-GB" sz="1200" dirty="0"/>
              <a:t>,</a:t>
            </a:r>
            <a:r>
              <a:rPr lang="lt-LT" sz="1200" dirty="0"/>
              <a:t> V</a:t>
            </a:r>
            <a:r>
              <a:rPr lang="en-GB" sz="1200" dirty="0"/>
              <a:t>. et al. (2018).</a:t>
            </a:r>
            <a:r>
              <a:rPr lang="lt-LT" sz="1200" dirty="0"/>
              <a:t> Modernizing the academic teaching and research environment: methodologies and cases in business research. Cham: Springer International Publishing.</a:t>
            </a:r>
            <a:endParaRPr lang="en-GB" sz="1200" dirty="0"/>
          </a:p>
        </p:txBody>
      </p:sp>
      <p:graphicFrame>
        <p:nvGraphicFramePr>
          <p:cNvPr id="3" name="Table 2">
            <a:extLst>
              <a:ext uri="{FF2B5EF4-FFF2-40B4-BE49-F238E27FC236}">
                <a16:creationId xmlns:a16="http://schemas.microsoft.com/office/drawing/2014/main" id="{B94CB680-5AFE-4DBA-90F8-69D3C544278B}"/>
              </a:ext>
            </a:extLst>
          </p:cNvPr>
          <p:cNvGraphicFramePr>
            <a:graphicFrameLocks noGrp="1"/>
          </p:cNvGraphicFramePr>
          <p:nvPr>
            <p:extLst>
              <p:ext uri="{D42A27DB-BD31-4B8C-83A1-F6EECF244321}">
                <p14:modId xmlns:p14="http://schemas.microsoft.com/office/powerpoint/2010/main" val="972062774"/>
              </p:ext>
            </p:extLst>
          </p:nvPr>
        </p:nvGraphicFramePr>
        <p:xfrm>
          <a:off x="394282" y="822121"/>
          <a:ext cx="9051721" cy="5301842"/>
        </p:xfrm>
        <a:graphic>
          <a:graphicData uri="http://schemas.openxmlformats.org/drawingml/2006/table">
            <a:tbl>
              <a:tblPr firstRow="1" firstCol="1" bandRow="1">
                <a:tableStyleId>{21E4AEA4-8DFA-4A89-87EB-49C32662AFE0}</a:tableStyleId>
              </a:tblPr>
              <a:tblGrid>
                <a:gridCol w="1334679">
                  <a:extLst>
                    <a:ext uri="{9D8B030D-6E8A-4147-A177-3AD203B41FA5}">
                      <a16:colId xmlns:a16="http://schemas.microsoft.com/office/drawing/2014/main" val="604149159"/>
                    </a:ext>
                  </a:extLst>
                </a:gridCol>
                <a:gridCol w="1926963">
                  <a:extLst>
                    <a:ext uri="{9D8B030D-6E8A-4147-A177-3AD203B41FA5}">
                      <a16:colId xmlns:a16="http://schemas.microsoft.com/office/drawing/2014/main" val="1475109364"/>
                    </a:ext>
                  </a:extLst>
                </a:gridCol>
                <a:gridCol w="5790079">
                  <a:extLst>
                    <a:ext uri="{9D8B030D-6E8A-4147-A177-3AD203B41FA5}">
                      <a16:colId xmlns:a16="http://schemas.microsoft.com/office/drawing/2014/main" val="1931494886"/>
                    </a:ext>
                  </a:extLst>
                </a:gridCol>
              </a:tblGrid>
              <a:tr h="367339">
                <a:tc>
                  <a:txBody>
                    <a:bodyPr/>
                    <a:lstStyle/>
                    <a:p>
                      <a:pPr algn="ctr">
                        <a:lnSpc>
                          <a:spcPct val="115000"/>
                        </a:lnSpc>
                        <a:spcBef>
                          <a:spcPts val="200"/>
                        </a:spcBef>
                        <a:spcAft>
                          <a:spcPts val="200"/>
                        </a:spcAft>
                        <a:tabLst>
                          <a:tab pos="252095" algn="l"/>
                          <a:tab pos="504190" algn="l"/>
                          <a:tab pos="5581015" algn="r"/>
                        </a:tabLst>
                      </a:pPr>
                      <a:r>
                        <a:rPr lang="en-GB" sz="1000" dirty="0">
                          <a:effectLst/>
                        </a:rPr>
                        <a:t>Type of question</a:t>
                      </a:r>
                      <a:endParaRPr lang="en-GB" sz="1000" dirty="0">
                        <a:effectLst/>
                        <a:latin typeface="Times New Roman" panose="02020603050405020304" pitchFamily="18" charset="0"/>
                        <a:ea typeface="Calibri" panose="020F0502020204030204" pitchFamily="34" charset="0"/>
                        <a:cs typeface="Arial" panose="020B0604020202020204" pitchFamily="34" charset="0"/>
                      </a:endParaRPr>
                    </a:p>
                  </a:txBody>
                  <a:tcPr marL="55918" marR="55918" marT="14497" marB="14497"/>
                </a:tc>
                <a:tc>
                  <a:txBody>
                    <a:bodyPr/>
                    <a:lstStyle/>
                    <a:p>
                      <a:pPr algn="ctr">
                        <a:lnSpc>
                          <a:spcPct val="115000"/>
                        </a:lnSpc>
                        <a:spcBef>
                          <a:spcPts val="200"/>
                        </a:spcBef>
                        <a:spcAft>
                          <a:spcPts val="200"/>
                        </a:spcAft>
                        <a:tabLst>
                          <a:tab pos="252095" algn="l"/>
                          <a:tab pos="504190" algn="l"/>
                          <a:tab pos="5581015" algn="r"/>
                        </a:tabLst>
                      </a:pPr>
                      <a:r>
                        <a:rPr lang="en-GB" sz="1000" dirty="0">
                          <a:effectLst/>
                        </a:rPr>
                        <a:t>Description</a:t>
                      </a:r>
                      <a:endParaRPr lang="en-GB" sz="1000" dirty="0">
                        <a:effectLst/>
                        <a:latin typeface="Times New Roman" panose="02020603050405020304" pitchFamily="18" charset="0"/>
                        <a:ea typeface="Calibri" panose="020F0502020204030204" pitchFamily="34" charset="0"/>
                        <a:cs typeface="Arial" panose="020B0604020202020204" pitchFamily="34" charset="0"/>
                      </a:endParaRPr>
                    </a:p>
                  </a:txBody>
                  <a:tcPr marL="55918" marR="55918" marT="14497" marB="14497"/>
                </a:tc>
                <a:tc>
                  <a:txBody>
                    <a:bodyPr/>
                    <a:lstStyle/>
                    <a:p>
                      <a:pPr algn="ctr">
                        <a:lnSpc>
                          <a:spcPct val="115000"/>
                        </a:lnSpc>
                        <a:spcBef>
                          <a:spcPts val="200"/>
                        </a:spcBef>
                        <a:spcAft>
                          <a:spcPts val="200"/>
                        </a:spcAft>
                        <a:tabLst>
                          <a:tab pos="252095" algn="l"/>
                          <a:tab pos="504190" algn="l"/>
                          <a:tab pos="5581015" algn="r"/>
                        </a:tabLst>
                      </a:pPr>
                      <a:r>
                        <a:rPr lang="en-GB" sz="1000" dirty="0">
                          <a:effectLst/>
                        </a:rPr>
                        <a:t>Example</a:t>
                      </a:r>
                      <a:endParaRPr lang="en-GB" sz="1000" dirty="0">
                        <a:effectLst/>
                        <a:latin typeface="Times New Roman" panose="02020603050405020304" pitchFamily="18" charset="0"/>
                        <a:ea typeface="Calibri" panose="020F0502020204030204" pitchFamily="34" charset="0"/>
                        <a:cs typeface="Arial" panose="020B0604020202020204" pitchFamily="34" charset="0"/>
                      </a:endParaRPr>
                    </a:p>
                  </a:txBody>
                  <a:tcPr marL="55918" marR="55918" marT="14497" marB="14497"/>
                </a:tc>
                <a:extLst>
                  <a:ext uri="{0D108BD9-81ED-4DB2-BD59-A6C34878D82A}">
                    <a16:rowId xmlns:a16="http://schemas.microsoft.com/office/drawing/2014/main" val="2412446072"/>
                  </a:ext>
                </a:extLst>
              </a:tr>
              <a:tr h="813966">
                <a:tc>
                  <a:txBody>
                    <a:bodyPr/>
                    <a:lstStyle/>
                    <a:p>
                      <a:pPr algn="l">
                        <a:lnSpc>
                          <a:spcPct val="115000"/>
                        </a:lnSpc>
                        <a:spcBef>
                          <a:spcPts val="200"/>
                        </a:spcBef>
                        <a:spcAft>
                          <a:spcPts val="200"/>
                        </a:spcAft>
                        <a:tabLst>
                          <a:tab pos="252095" algn="l"/>
                          <a:tab pos="504190" algn="l"/>
                          <a:tab pos="5581015" algn="r"/>
                        </a:tabLst>
                      </a:pPr>
                      <a:r>
                        <a:rPr lang="en-GB" sz="1000">
                          <a:effectLst/>
                        </a:rPr>
                        <a:t>Dichotomous</a:t>
                      </a:r>
                      <a:endParaRPr lang="en-GB" sz="1000">
                        <a:effectLst/>
                        <a:latin typeface="Times New Roman" panose="02020603050405020304" pitchFamily="18" charset="0"/>
                        <a:ea typeface="Calibri" panose="020F0502020204030204" pitchFamily="34" charset="0"/>
                        <a:cs typeface="Arial" panose="020B0604020202020204" pitchFamily="34" charset="0"/>
                      </a:endParaRPr>
                    </a:p>
                  </a:txBody>
                  <a:tcPr marL="55918" marR="55918" marT="14497" marB="14497"/>
                </a:tc>
                <a:tc>
                  <a:txBody>
                    <a:bodyPr/>
                    <a:lstStyle/>
                    <a:p>
                      <a:pPr algn="l">
                        <a:lnSpc>
                          <a:spcPct val="115000"/>
                        </a:lnSpc>
                        <a:spcBef>
                          <a:spcPts val="200"/>
                        </a:spcBef>
                        <a:spcAft>
                          <a:spcPts val="200"/>
                        </a:spcAft>
                        <a:tabLst>
                          <a:tab pos="252095" algn="l"/>
                          <a:tab pos="504190" algn="l"/>
                          <a:tab pos="5581015" algn="r"/>
                        </a:tabLst>
                      </a:pPr>
                      <a:r>
                        <a:rPr lang="en-GB" sz="1000" dirty="0">
                          <a:effectLst/>
                        </a:rPr>
                        <a:t>A question offering to choose from two possible responses. </a:t>
                      </a:r>
                      <a:endParaRPr lang="en-GB" sz="1000" dirty="0">
                        <a:effectLst/>
                        <a:latin typeface="Times New Roman" panose="02020603050405020304" pitchFamily="18" charset="0"/>
                        <a:ea typeface="Calibri" panose="020F0502020204030204" pitchFamily="34" charset="0"/>
                        <a:cs typeface="Arial" panose="020B0604020202020204" pitchFamily="34" charset="0"/>
                      </a:endParaRPr>
                    </a:p>
                  </a:txBody>
                  <a:tcPr marL="55918" marR="55918" marT="14497" marB="14497"/>
                </a:tc>
                <a:tc>
                  <a:txBody>
                    <a:bodyPr/>
                    <a:lstStyle/>
                    <a:p>
                      <a:pPr algn="just">
                        <a:lnSpc>
                          <a:spcPct val="115000"/>
                        </a:lnSpc>
                        <a:spcBef>
                          <a:spcPts val="200"/>
                        </a:spcBef>
                        <a:spcAft>
                          <a:spcPts val="200"/>
                        </a:spcAft>
                        <a:tabLst>
                          <a:tab pos="252095" algn="l"/>
                          <a:tab pos="504190" algn="l"/>
                          <a:tab pos="5581015" algn="r"/>
                        </a:tabLst>
                      </a:pPr>
                      <a:r>
                        <a:rPr lang="en-GB" sz="1000" dirty="0">
                          <a:effectLst/>
                        </a:rPr>
                        <a:t>Do you have experience in collaborating with business companies?</a:t>
                      </a:r>
                    </a:p>
                    <a:p>
                      <a:pPr algn="just">
                        <a:lnSpc>
                          <a:spcPct val="115000"/>
                        </a:lnSpc>
                        <a:spcBef>
                          <a:spcPts val="200"/>
                        </a:spcBef>
                        <a:spcAft>
                          <a:spcPts val="200"/>
                        </a:spcAft>
                        <a:tabLst>
                          <a:tab pos="252095" algn="l"/>
                          <a:tab pos="504190" algn="l"/>
                          <a:tab pos="5581015" algn="r"/>
                        </a:tabLst>
                      </a:pPr>
                      <a:r>
                        <a:rPr lang="en-GB" sz="1000" dirty="0">
                          <a:effectLst/>
                        </a:rPr>
                        <a:t>	Yes  </a:t>
                      </a:r>
                    </a:p>
                    <a:p>
                      <a:pPr algn="just">
                        <a:lnSpc>
                          <a:spcPct val="115000"/>
                        </a:lnSpc>
                        <a:spcBef>
                          <a:spcPts val="200"/>
                        </a:spcBef>
                        <a:spcAft>
                          <a:spcPts val="200"/>
                        </a:spcAft>
                        <a:tabLst>
                          <a:tab pos="252095" algn="l"/>
                          <a:tab pos="504190" algn="l"/>
                          <a:tab pos="5581015" algn="r"/>
                        </a:tabLst>
                      </a:pPr>
                      <a:r>
                        <a:rPr lang="en-GB" sz="1000" dirty="0">
                          <a:effectLst/>
                        </a:rPr>
                        <a:t>	No</a:t>
                      </a:r>
                      <a:endParaRPr lang="en-GB" sz="1000" dirty="0">
                        <a:effectLst/>
                        <a:latin typeface="Times New Roman" panose="02020603050405020304" pitchFamily="18" charset="0"/>
                        <a:ea typeface="Calibri" panose="020F0502020204030204" pitchFamily="34" charset="0"/>
                        <a:cs typeface="Arial" panose="020B0604020202020204" pitchFamily="34" charset="0"/>
                      </a:endParaRPr>
                    </a:p>
                  </a:txBody>
                  <a:tcPr marL="55918" marR="55918" marT="14497" marB="14497"/>
                </a:tc>
                <a:extLst>
                  <a:ext uri="{0D108BD9-81ED-4DB2-BD59-A6C34878D82A}">
                    <a16:rowId xmlns:a16="http://schemas.microsoft.com/office/drawing/2014/main" val="4201636812"/>
                  </a:ext>
                </a:extLst>
              </a:tr>
              <a:tr h="1569282">
                <a:tc>
                  <a:txBody>
                    <a:bodyPr/>
                    <a:lstStyle/>
                    <a:p>
                      <a:pPr algn="l">
                        <a:lnSpc>
                          <a:spcPct val="115000"/>
                        </a:lnSpc>
                        <a:spcBef>
                          <a:spcPts val="200"/>
                        </a:spcBef>
                        <a:spcAft>
                          <a:spcPts val="200"/>
                        </a:spcAft>
                        <a:tabLst>
                          <a:tab pos="252095" algn="l"/>
                          <a:tab pos="504190" algn="l"/>
                          <a:tab pos="5581015" algn="r"/>
                        </a:tabLst>
                      </a:pPr>
                      <a:r>
                        <a:rPr lang="en-GB" sz="1000">
                          <a:effectLst/>
                        </a:rPr>
                        <a:t>Multiple choice </a:t>
                      </a:r>
                      <a:endParaRPr lang="en-GB" sz="1000">
                        <a:effectLst/>
                        <a:latin typeface="Times New Roman" panose="02020603050405020304" pitchFamily="18" charset="0"/>
                        <a:ea typeface="Calibri" panose="020F0502020204030204" pitchFamily="34" charset="0"/>
                        <a:cs typeface="Arial" panose="020B0604020202020204" pitchFamily="34" charset="0"/>
                      </a:endParaRPr>
                    </a:p>
                  </a:txBody>
                  <a:tcPr marL="55918" marR="55918" marT="14497" marB="14497"/>
                </a:tc>
                <a:tc>
                  <a:txBody>
                    <a:bodyPr/>
                    <a:lstStyle/>
                    <a:p>
                      <a:pPr algn="l">
                        <a:lnSpc>
                          <a:spcPct val="115000"/>
                        </a:lnSpc>
                        <a:spcBef>
                          <a:spcPts val="200"/>
                        </a:spcBef>
                        <a:spcAft>
                          <a:spcPts val="200"/>
                        </a:spcAft>
                        <a:tabLst>
                          <a:tab pos="252095" algn="l"/>
                          <a:tab pos="504190" algn="l"/>
                          <a:tab pos="5581015" algn="r"/>
                        </a:tabLst>
                      </a:pPr>
                      <a:r>
                        <a:rPr lang="en-GB" sz="1000">
                          <a:effectLst/>
                        </a:rPr>
                        <a:t>A question offering three or more answer choices.</a:t>
                      </a:r>
                      <a:endParaRPr lang="en-GB" sz="1000">
                        <a:effectLst/>
                        <a:latin typeface="Times New Roman" panose="02020603050405020304" pitchFamily="18" charset="0"/>
                        <a:ea typeface="Calibri" panose="020F0502020204030204" pitchFamily="34" charset="0"/>
                        <a:cs typeface="Arial" panose="020B0604020202020204" pitchFamily="34" charset="0"/>
                      </a:endParaRPr>
                    </a:p>
                  </a:txBody>
                  <a:tcPr marL="55918" marR="55918" marT="14497" marB="14497"/>
                </a:tc>
                <a:tc>
                  <a:txBody>
                    <a:bodyPr/>
                    <a:lstStyle/>
                    <a:p>
                      <a:pPr algn="just">
                        <a:lnSpc>
                          <a:spcPct val="115000"/>
                        </a:lnSpc>
                        <a:spcBef>
                          <a:spcPts val="200"/>
                        </a:spcBef>
                        <a:spcAft>
                          <a:spcPts val="200"/>
                        </a:spcAft>
                        <a:tabLst>
                          <a:tab pos="252095" algn="l"/>
                          <a:tab pos="504190" algn="l"/>
                          <a:tab pos="5581015" algn="r"/>
                        </a:tabLst>
                      </a:pPr>
                      <a:r>
                        <a:rPr lang="en-GB" sz="1000">
                          <a:effectLst/>
                        </a:rPr>
                        <a:t>What are the tools, from the given list, you use to conduct research? </a:t>
                      </a:r>
                    </a:p>
                    <a:p>
                      <a:pPr algn="l">
                        <a:lnSpc>
                          <a:spcPct val="115000"/>
                        </a:lnSpc>
                        <a:spcBef>
                          <a:spcPts val="200"/>
                        </a:spcBef>
                        <a:spcAft>
                          <a:spcPts val="200"/>
                        </a:spcAft>
                        <a:tabLst>
                          <a:tab pos="252095" algn="l"/>
                          <a:tab pos="504190" algn="l"/>
                          <a:tab pos="5581015" algn="r"/>
                        </a:tabLst>
                      </a:pPr>
                      <a:r>
                        <a:rPr lang="en-US" sz="1000">
                          <a:effectLst/>
                        </a:rPr>
                        <a:t> </a:t>
                      </a:r>
                      <a:r>
                        <a:rPr lang="en-GB" sz="1000">
                          <a:effectLst/>
                        </a:rPr>
                        <a:t>Computers </a:t>
                      </a:r>
                    </a:p>
                    <a:p>
                      <a:pPr algn="l">
                        <a:lnSpc>
                          <a:spcPct val="115000"/>
                        </a:lnSpc>
                        <a:spcBef>
                          <a:spcPts val="200"/>
                        </a:spcBef>
                        <a:spcAft>
                          <a:spcPts val="200"/>
                        </a:spcAft>
                        <a:tabLst>
                          <a:tab pos="252095" algn="l"/>
                          <a:tab pos="504190" algn="l"/>
                          <a:tab pos="5581015" algn="r"/>
                        </a:tabLst>
                      </a:pPr>
                      <a:r>
                        <a:rPr lang="en-US" sz="1000">
                          <a:effectLst/>
                        </a:rPr>
                        <a:t> </a:t>
                      </a:r>
                      <a:r>
                        <a:rPr lang="en-GB" sz="1000">
                          <a:effectLst/>
                        </a:rPr>
                        <a:t>Internet connection            </a:t>
                      </a:r>
                    </a:p>
                    <a:p>
                      <a:pPr algn="l">
                        <a:lnSpc>
                          <a:spcPct val="115000"/>
                        </a:lnSpc>
                        <a:spcBef>
                          <a:spcPts val="200"/>
                        </a:spcBef>
                        <a:spcAft>
                          <a:spcPts val="200"/>
                        </a:spcAft>
                        <a:tabLst>
                          <a:tab pos="252095" algn="l"/>
                          <a:tab pos="504190" algn="l"/>
                          <a:tab pos="5581015" algn="r"/>
                        </a:tabLst>
                      </a:pPr>
                      <a:r>
                        <a:rPr lang="en-US" sz="1000">
                          <a:effectLst/>
                        </a:rPr>
                        <a:t> </a:t>
                      </a:r>
                      <a:r>
                        <a:rPr lang="en-GB" sz="1000">
                          <a:effectLst/>
                        </a:rPr>
                        <a:t>Libraries </a:t>
                      </a:r>
                    </a:p>
                    <a:p>
                      <a:pPr algn="l">
                        <a:lnSpc>
                          <a:spcPct val="115000"/>
                        </a:lnSpc>
                        <a:spcBef>
                          <a:spcPts val="200"/>
                        </a:spcBef>
                        <a:spcAft>
                          <a:spcPts val="200"/>
                        </a:spcAft>
                        <a:tabLst>
                          <a:tab pos="252095" algn="l"/>
                          <a:tab pos="504190" algn="l"/>
                          <a:tab pos="5581015" algn="r"/>
                        </a:tabLst>
                      </a:pPr>
                      <a:r>
                        <a:rPr lang="en-US" sz="1000">
                          <a:effectLst/>
                        </a:rPr>
                        <a:t> </a:t>
                      </a:r>
                      <a:r>
                        <a:rPr lang="en-GB" sz="1000">
                          <a:effectLst/>
                        </a:rPr>
                        <a:t>Laboratories </a:t>
                      </a:r>
                    </a:p>
                    <a:p>
                      <a:pPr algn="l">
                        <a:lnSpc>
                          <a:spcPct val="115000"/>
                        </a:lnSpc>
                        <a:spcBef>
                          <a:spcPts val="200"/>
                        </a:spcBef>
                        <a:spcAft>
                          <a:spcPts val="200"/>
                        </a:spcAft>
                        <a:tabLst>
                          <a:tab pos="252095" algn="l"/>
                          <a:tab pos="504190" algn="l"/>
                          <a:tab pos="5581015" algn="r"/>
                        </a:tabLst>
                      </a:pPr>
                      <a:r>
                        <a:rPr lang="en-US" sz="1000">
                          <a:effectLst/>
                        </a:rPr>
                        <a:t> </a:t>
                      </a:r>
                      <a:r>
                        <a:rPr lang="en-GB" sz="1000">
                          <a:effectLst/>
                        </a:rPr>
                        <a:t>Software (SPSS, STATA) </a:t>
                      </a:r>
                      <a:endParaRPr lang="en-GB" sz="1000">
                        <a:effectLst/>
                        <a:latin typeface="Times New Roman" panose="02020603050405020304" pitchFamily="18" charset="0"/>
                        <a:ea typeface="Calibri" panose="020F0502020204030204" pitchFamily="34" charset="0"/>
                        <a:cs typeface="Arial" panose="020B0604020202020204" pitchFamily="34" charset="0"/>
                      </a:endParaRPr>
                    </a:p>
                  </a:txBody>
                  <a:tcPr marL="55918" marR="55918" marT="14497" marB="14497"/>
                </a:tc>
                <a:extLst>
                  <a:ext uri="{0D108BD9-81ED-4DB2-BD59-A6C34878D82A}">
                    <a16:rowId xmlns:a16="http://schemas.microsoft.com/office/drawing/2014/main" val="3207925041"/>
                  </a:ext>
                </a:extLst>
              </a:tr>
              <a:tr h="1631947">
                <a:tc>
                  <a:txBody>
                    <a:bodyPr/>
                    <a:lstStyle/>
                    <a:p>
                      <a:pPr algn="l">
                        <a:lnSpc>
                          <a:spcPct val="115000"/>
                        </a:lnSpc>
                        <a:spcBef>
                          <a:spcPts val="200"/>
                        </a:spcBef>
                        <a:spcAft>
                          <a:spcPts val="200"/>
                        </a:spcAft>
                        <a:tabLst>
                          <a:tab pos="252095" algn="l"/>
                          <a:tab pos="504190" algn="l"/>
                          <a:tab pos="5581015" algn="r"/>
                        </a:tabLst>
                      </a:pPr>
                      <a:r>
                        <a:rPr lang="en-GB" sz="1000">
                          <a:effectLst/>
                        </a:rPr>
                        <a:t>Likert scale</a:t>
                      </a:r>
                      <a:endParaRPr lang="en-GB" sz="1000">
                        <a:effectLst/>
                        <a:latin typeface="Times New Roman" panose="02020603050405020304" pitchFamily="18" charset="0"/>
                        <a:ea typeface="Calibri" panose="020F0502020204030204" pitchFamily="34" charset="0"/>
                        <a:cs typeface="Arial" panose="020B0604020202020204" pitchFamily="34" charset="0"/>
                      </a:endParaRPr>
                    </a:p>
                  </a:txBody>
                  <a:tcPr marL="55918" marR="55918" marT="14497" marB="14497"/>
                </a:tc>
                <a:tc>
                  <a:txBody>
                    <a:bodyPr/>
                    <a:lstStyle/>
                    <a:p>
                      <a:pPr algn="l">
                        <a:lnSpc>
                          <a:spcPct val="115000"/>
                        </a:lnSpc>
                        <a:spcBef>
                          <a:spcPts val="200"/>
                        </a:spcBef>
                        <a:spcAft>
                          <a:spcPts val="200"/>
                        </a:spcAft>
                        <a:tabLst>
                          <a:tab pos="252095" algn="l"/>
                          <a:tab pos="504190" algn="l"/>
                          <a:tab pos="5581015" algn="r"/>
                        </a:tabLst>
                      </a:pPr>
                      <a:r>
                        <a:rPr lang="en-GB" sz="1000">
                          <a:effectLst/>
                        </a:rPr>
                        <a:t>A bipolar scaling technique, which allows a respondent to select choice that best demonstrates their level of agreement with a given statement.</a:t>
                      </a:r>
                      <a:endParaRPr lang="en-GB" sz="1000">
                        <a:effectLst/>
                        <a:latin typeface="Times New Roman" panose="02020603050405020304" pitchFamily="18" charset="0"/>
                        <a:ea typeface="Calibri" panose="020F0502020204030204" pitchFamily="34" charset="0"/>
                        <a:cs typeface="Arial" panose="020B0604020202020204" pitchFamily="34" charset="0"/>
                      </a:endParaRPr>
                    </a:p>
                  </a:txBody>
                  <a:tcPr marL="55918" marR="55918" marT="14497" marB="14497"/>
                </a:tc>
                <a:tc>
                  <a:txBody>
                    <a:bodyPr/>
                    <a:lstStyle/>
                    <a:p>
                      <a:pPr algn="just">
                        <a:lnSpc>
                          <a:spcPct val="115000"/>
                        </a:lnSpc>
                        <a:spcBef>
                          <a:spcPts val="200"/>
                        </a:spcBef>
                        <a:spcAft>
                          <a:spcPts val="200"/>
                        </a:spcAft>
                        <a:tabLst>
                          <a:tab pos="252095" algn="l"/>
                          <a:tab pos="504190" algn="l"/>
                          <a:tab pos="5581015" algn="r"/>
                        </a:tabLst>
                      </a:pPr>
                      <a:r>
                        <a:rPr lang="en-GB" sz="1000">
                          <a:effectLst/>
                        </a:rPr>
                        <a:t>Please identify, if academic entrepreneurship factor could help to develop your skills to run scientific research at institution level:</a:t>
                      </a:r>
                    </a:p>
                    <a:p>
                      <a:pPr algn="l">
                        <a:lnSpc>
                          <a:spcPct val="115000"/>
                        </a:lnSpc>
                        <a:spcBef>
                          <a:spcPts val="200"/>
                        </a:spcBef>
                        <a:spcAft>
                          <a:spcPts val="200"/>
                        </a:spcAft>
                        <a:tabLst>
                          <a:tab pos="252095" algn="l"/>
                          <a:tab pos="504190" algn="l"/>
                          <a:tab pos="5581015" algn="r"/>
                        </a:tabLst>
                      </a:pPr>
                      <a:r>
                        <a:rPr lang="en-US" sz="1000">
                          <a:effectLst/>
                        </a:rPr>
                        <a:t> 1 </a:t>
                      </a:r>
                      <a:r>
                        <a:rPr lang="en-GB" sz="1000">
                          <a:effectLst/>
                        </a:rPr>
                        <a:t>Strongly disagree </a:t>
                      </a:r>
                    </a:p>
                    <a:p>
                      <a:pPr algn="l">
                        <a:lnSpc>
                          <a:spcPct val="115000"/>
                        </a:lnSpc>
                        <a:spcBef>
                          <a:spcPts val="200"/>
                        </a:spcBef>
                        <a:spcAft>
                          <a:spcPts val="200"/>
                        </a:spcAft>
                        <a:tabLst>
                          <a:tab pos="252095" algn="l"/>
                          <a:tab pos="504190" algn="l"/>
                          <a:tab pos="5581015" algn="r"/>
                        </a:tabLst>
                      </a:pPr>
                      <a:r>
                        <a:rPr lang="en-US" sz="1000">
                          <a:effectLst/>
                        </a:rPr>
                        <a:t> 2 </a:t>
                      </a:r>
                      <a:r>
                        <a:rPr lang="en-GB" sz="1000">
                          <a:effectLst/>
                        </a:rPr>
                        <a:t>Disagree            </a:t>
                      </a:r>
                    </a:p>
                    <a:p>
                      <a:pPr algn="l">
                        <a:lnSpc>
                          <a:spcPct val="115000"/>
                        </a:lnSpc>
                        <a:spcBef>
                          <a:spcPts val="200"/>
                        </a:spcBef>
                        <a:spcAft>
                          <a:spcPts val="200"/>
                        </a:spcAft>
                        <a:tabLst>
                          <a:tab pos="252095" algn="l"/>
                          <a:tab pos="504190" algn="l"/>
                          <a:tab pos="5581015" algn="r"/>
                        </a:tabLst>
                      </a:pPr>
                      <a:r>
                        <a:rPr lang="en-US" sz="1000">
                          <a:effectLst/>
                        </a:rPr>
                        <a:t> 3 </a:t>
                      </a:r>
                      <a:r>
                        <a:rPr lang="en-GB" sz="1000">
                          <a:effectLst/>
                        </a:rPr>
                        <a:t>Neither agree nor disagree </a:t>
                      </a:r>
                    </a:p>
                    <a:p>
                      <a:pPr algn="l">
                        <a:lnSpc>
                          <a:spcPct val="115000"/>
                        </a:lnSpc>
                        <a:spcBef>
                          <a:spcPts val="200"/>
                        </a:spcBef>
                        <a:spcAft>
                          <a:spcPts val="200"/>
                        </a:spcAft>
                        <a:tabLst>
                          <a:tab pos="252095" algn="l"/>
                          <a:tab pos="504190" algn="l"/>
                          <a:tab pos="5581015" algn="r"/>
                        </a:tabLst>
                      </a:pPr>
                      <a:r>
                        <a:rPr lang="en-US" sz="1000">
                          <a:effectLst/>
                        </a:rPr>
                        <a:t> </a:t>
                      </a:r>
                      <a:r>
                        <a:rPr lang="en-GB" sz="1000">
                          <a:effectLst/>
                        </a:rPr>
                        <a:t>4 Agree </a:t>
                      </a:r>
                    </a:p>
                    <a:p>
                      <a:pPr algn="just">
                        <a:lnSpc>
                          <a:spcPct val="115000"/>
                        </a:lnSpc>
                        <a:spcAft>
                          <a:spcPts val="600"/>
                        </a:spcAft>
                        <a:tabLst>
                          <a:tab pos="252095" algn="l"/>
                          <a:tab pos="504190" algn="l"/>
                          <a:tab pos="5581015" algn="r"/>
                        </a:tabLst>
                      </a:pPr>
                      <a:r>
                        <a:rPr lang="en-US" sz="1000">
                          <a:effectLst/>
                        </a:rPr>
                        <a:t> </a:t>
                      </a:r>
                      <a:r>
                        <a:rPr lang="en-GB" sz="1000">
                          <a:effectLst/>
                        </a:rPr>
                        <a:t>5 Strongly agree</a:t>
                      </a:r>
                      <a:endParaRPr lang="en-GB" sz="1000">
                        <a:effectLst/>
                        <a:latin typeface="Times New Roman" panose="02020603050405020304" pitchFamily="18" charset="0"/>
                        <a:ea typeface="Calibri" panose="020F0502020204030204" pitchFamily="34" charset="0"/>
                        <a:cs typeface="Arial" panose="020B0604020202020204" pitchFamily="34" charset="0"/>
                      </a:endParaRPr>
                    </a:p>
                  </a:txBody>
                  <a:tcPr marL="55918" marR="55918" marT="14497" marB="14497"/>
                </a:tc>
                <a:extLst>
                  <a:ext uri="{0D108BD9-81ED-4DB2-BD59-A6C34878D82A}">
                    <a16:rowId xmlns:a16="http://schemas.microsoft.com/office/drawing/2014/main" val="1278576384"/>
                  </a:ext>
                </a:extLst>
              </a:tr>
              <a:tr h="919308">
                <a:tc>
                  <a:txBody>
                    <a:bodyPr/>
                    <a:lstStyle/>
                    <a:p>
                      <a:pPr algn="l">
                        <a:lnSpc>
                          <a:spcPct val="115000"/>
                        </a:lnSpc>
                        <a:spcBef>
                          <a:spcPts val="200"/>
                        </a:spcBef>
                        <a:spcAft>
                          <a:spcPts val="200"/>
                        </a:spcAft>
                        <a:tabLst>
                          <a:tab pos="252095" algn="l"/>
                          <a:tab pos="504190" algn="l"/>
                          <a:tab pos="5581015" algn="r"/>
                        </a:tabLst>
                      </a:pPr>
                      <a:r>
                        <a:rPr lang="en-GB" sz="1000">
                          <a:effectLst/>
                        </a:rPr>
                        <a:t>Semantic differential</a:t>
                      </a:r>
                      <a:endParaRPr lang="en-GB" sz="1000">
                        <a:effectLst/>
                        <a:latin typeface="Times New Roman" panose="02020603050405020304" pitchFamily="18" charset="0"/>
                        <a:ea typeface="Calibri" panose="020F0502020204030204" pitchFamily="34" charset="0"/>
                        <a:cs typeface="Arial" panose="020B0604020202020204" pitchFamily="34" charset="0"/>
                      </a:endParaRPr>
                    </a:p>
                  </a:txBody>
                  <a:tcPr marL="55918" marR="55918" marT="14497" marB="14497"/>
                </a:tc>
                <a:tc>
                  <a:txBody>
                    <a:bodyPr/>
                    <a:lstStyle/>
                    <a:p>
                      <a:pPr algn="l">
                        <a:lnSpc>
                          <a:spcPct val="115000"/>
                        </a:lnSpc>
                        <a:spcBef>
                          <a:spcPts val="200"/>
                        </a:spcBef>
                        <a:spcAft>
                          <a:spcPts val="200"/>
                        </a:spcAft>
                        <a:tabLst>
                          <a:tab pos="252095" algn="l"/>
                          <a:tab pos="504190" algn="l"/>
                          <a:tab pos="5581015" algn="r"/>
                        </a:tabLst>
                      </a:pPr>
                      <a:r>
                        <a:rPr lang="en-GB" sz="1000">
                          <a:effectLst/>
                        </a:rPr>
                        <a:t>A multidimensional measure between two bipolar adjectives.</a:t>
                      </a:r>
                      <a:endParaRPr lang="en-GB" sz="1000">
                        <a:effectLst/>
                        <a:latin typeface="Times New Roman" panose="02020603050405020304" pitchFamily="18" charset="0"/>
                        <a:ea typeface="Calibri" panose="020F0502020204030204" pitchFamily="34" charset="0"/>
                        <a:cs typeface="Arial" panose="020B0604020202020204" pitchFamily="34" charset="0"/>
                      </a:endParaRPr>
                    </a:p>
                  </a:txBody>
                  <a:tcPr marL="55918" marR="55918" marT="14497" marB="14497"/>
                </a:tc>
                <a:tc>
                  <a:txBody>
                    <a:bodyPr/>
                    <a:lstStyle/>
                    <a:p>
                      <a:pPr algn="l">
                        <a:lnSpc>
                          <a:spcPct val="115000"/>
                        </a:lnSpc>
                        <a:spcBef>
                          <a:spcPts val="200"/>
                        </a:spcBef>
                        <a:spcAft>
                          <a:spcPts val="200"/>
                        </a:spcAft>
                        <a:tabLst>
                          <a:tab pos="252095" algn="l"/>
                          <a:tab pos="504190" algn="l"/>
                          <a:tab pos="5581015" algn="r"/>
                        </a:tabLst>
                      </a:pPr>
                      <a:r>
                        <a:rPr lang="en-GB" sz="1000" dirty="0">
                          <a:effectLst/>
                        </a:rPr>
                        <a:t>Please evaluate your University:</a:t>
                      </a:r>
                    </a:p>
                    <a:p>
                      <a:pPr algn="just">
                        <a:lnSpc>
                          <a:spcPct val="115000"/>
                        </a:lnSpc>
                        <a:spcAft>
                          <a:spcPts val="600"/>
                        </a:spcAft>
                        <a:tabLst>
                          <a:tab pos="252095" algn="l"/>
                          <a:tab pos="504190" algn="l"/>
                          <a:tab pos="5581015" algn="r"/>
                        </a:tabLst>
                      </a:pPr>
                      <a:r>
                        <a:rPr lang="en-GB" sz="1000" dirty="0">
                          <a:effectLst/>
                        </a:rPr>
                        <a:t>Large </a:t>
                      </a:r>
                      <a:r>
                        <a:rPr lang="en-GB" sz="1000" u="sng" dirty="0">
                          <a:effectLst/>
                        </a:rPr>
                        <a:t>X</a:t>
                      </a:r>
                      <a:r>
                        <a:rPr lang="en-GB" sz="1000" dirty="0">
                          <a:effectLst/>
                        </a:rPr>
                        <a:t> _ _ _ _ _ Small</a:t>
                      </a:r>
                    </a:p>
                    <a:p>
                      <a:pPr algn="just">
                        <a:lnSpc>
                          <a:spcPct val="115000"/>
                        </a:lnSpc>
                        <a:spcAft>
                          <a:spcPts val="600"/>
                        </a:spcAft>
                        <a:tabLst>
                          <a:tab pos="252095" algn="l"/>
                          <a:tab pos="504190" algn="l"/>
                          <a:tab pos="5581015" algn="r"/>
                        </a:tabLst>
                      </a:pPr>
                      <a:r>
                        <a:rPr lang="en-GB" sz="1000" dirty="0">
                          <a:effectLst/>
                        </a:rPr>
                        <a:t>Modern _ </a:t>
                      </a:r>
                      <a:r>
                        <a:rPr lang="en-GB" sz="1000" u="sng" dirty="0">
                          <a:effectLst/>
                        </a:rPr>
                        <a:t>X</a:t>
                      </a:r>
                      <a:r>
                        <a:rPr lang="en-GB" sz="1000" dirty="0">
                          <a:effectLst/>
                        </a:rPr>
                        <a:t> _ _ _ _ Old</a:t>
                      </a:r>
                    </a:p>
                    <a:p>
                      <a:pPr algn="just">
                        <a:lnSpc>
                          <a:spcPct val="115000"/>
                        </a:lnSpc>
                        <a:spcAft>
                          <a:spcPts val="600"/>
                        </a:spcAft>
                        <a:tabLst>
                          <a:tab pos="252095" algn="l"/>
                          <a:tab pos="504190" algn="l"/>
                          <a:tab pos="5581015" algn="r"/>
                        </a:tabLst>
                      </a:pPr>
                      <a:r>
                        <a:rPr lang="en-GB" sz="1000" dirty="0">
                          <a:effectLst/>
                        </a:rPr>
                        <a:t>Experienced _ _ </a:t>
                      </a:r>
                      <a:r>
                        <a:rPr lang="en-GB" sz="1000" u="sng" dirty="0">
                          <a:effectLst/>
                        </a:rPr>
                        <a:t>X</a:t>
                      </a:r>
                      <a:r>
                        <a:rPr lang="en-GB" sz="1000" dirty="0">
                          <a:effectLst/>
                        </a:rPr>
                        <a:t> _ _ _ Inexperienced</a:t>
                      </a:r>
                      <a:endParaRPr lang="en-GB" sz="1000" dirty="0">
                        <a:effectLst/>
                        <a:latin typeface="Times New Roman" panose="02020603050405020304" pitchFamily="18" charset="0"/>
                        <a:ea typeface="Calibri" panose="020F0502020204030204" pitchFamily="34" charset="0"/>
                        <a:cs typeface="Arial" panose="020B0604020202020204" pitchFamily="34" charset="0"/>
                      </a:endParaRPr>
                    </a:p>
                  </a:txBody>
                  <a:tcPr marL="55918" marR="55918" marT="14497" marB="14497"/>
                </a:tc>
                <a:extLst>
                  <a:ext uri="{0D108BD9-81ED-4DB2-BD59-A6C34878D82A}">
                    <a16:rowId xmlns:a16="http://schemas.microsoft.com/office/drawing/2014/main" val="3792427358"/>
                  </a:ext>
                </a:extLst>
              </a:tr>
            </a:tbl>
          </a:graphicData>
        </a:graphic>
      </p:graphicFrame>
      <p:sp>
        <p:nvSpPr>
          <p:cNvPr id="8" name="TextBox 7">
            <a:extLst>
              <a:ext uri="{FF2B5EF4-FFF2-40B4-BE49-F238E27FC236}">
                <a16:creationId xmlns:a16="http://schemas.microsoft.com/office/drawing/2014/main" id="{BA501FD3-FD24-42B9-9CB7-193ED84063A8}"/>
              </a:ext>
            </a:extLst>
          </p:cNvPr>
          <p:cNvSpPr txBox="1"/>
          <p:nvPr/>
        </p:nvSpPr>
        <p:spPr>
          <a:xfrm>
            <a:off x="11720767" y="6488668"/>
            <a:ext cx="418722" cy="369332"/>
          </a:xfrm>
          <a:prstGeom prst="rect">
            <a:avLst/>
          </a:prstGeom>
          <a:noFill/>
        </p:spPr>
        <p:txBody>
          <a:bodyPr wrap="square" rtlCol="0">
            <a:spAutoFit/>
          </a:bodyPr>
          <a:lstStyle/>
          <a:p>
            <a:r>
              <a:rPr lang="lt-LT" dirty="0"/>
              <a:t>1</a:t>
            </a:r>
            <a:r>
              <a:rPr lang="en-GB" dirty="0"/>
              <a:t>3</a:t>
            </a:r>
          </a:p>
        </p:txBody>
      </p:sp>
    </p:spTree>
    <p:extLst>
      <p:ext uri="{BB962C8B-B14F-4D97-AF65-F5344CB8AC3E}">
        <p14:creationId xmlns:p14="http://schemas.microsoft.com/office/powerpoint/2010/main" val="4198593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545" y="382047"/>
            <a:ext cx="11666910" cy="164636"/>
          </a:xfrm>
        </p:spPr>
        <p:txBody>
          <a:bodyPr>
            <a:noAutofit/>
          </a:bodyPr>
          <a:lstStyle/>
          <a:p>
            <a:r>
              <a:rPr lang="en-GB" sz="2000" dirty="0">
                <a:solidFill>
                  <a:schemeClr val="accent2">
                    <a:lumMod val="40000"/>
                    <a:lumOff val="60000"/>
                  </a:schemeClr>
                </a:solidFill>
              </a:rPr>
              <a:t>3</a:t>
            </a:r>
            <a:r>
              <a:rPr lang="en-US" sz="2000" dirty="0">
                <a:solidFill>
                  <a:schemeClr val="accent2">
                    <a:lumMod val="40000"/>
                    <a:lumOff val="60000"/>
                  </a:schemeClr>
                </a:solidFill>
              </a:rPr>
              <a:t> PART </a:t>
            </a:r>
            <a:r>
              <a:rPr lang="en-US" sz="2000" dirty="0"/>
              <a:t>Project scope management</a:t>
            </a:r>
            <a:br>
              <a:rPr lang="en-US" sz="2000" dirty="0"/>
            </a:br>
            <a:r>
              <a:rPr lang="en-GB" sz="2000" dirty="0">
                <a:solidFill>
                  <a:srgbClr val="FF6600"/>
                </a:solidFill>
              </a:rPr>
              <a:t>Questionnaires: Types of closed-end questions </a:t>
            </a:r>
            <a:endParaRPr lang="lt-LT" sz="2000" dirty="0">
              <a:solidFill>
                <a:srgbClr val="FF6600"/>
              </a:solidFill>
            </a:endParaRPr>
          </a:p>
        </p:txBody>
      </p:sp>
      <p:sp>
        <p:nvSpPr>
          <p:cNvPr id="5" name="TextBox 4">
            <a:extLst>
              <a:ext uri="{FF2B5EF4-FFF2-40B4-BE49-F238E27FC236}">
                <a16:creationId xmlns:a16="http://schemas.microsoft.com/office/drawing/2014/main" id="{373C4A10-48C3-4C8C-B88F-CA531750C1FF}"/>
              </a:ext>
            </a:extLst>
          </p:cNvPr>
          <p:cNvSpPr txBox="1"/>
          <p:nvPr/>
        </p:nvSpPr>
        <p:spPr>
          <a:xfrm>
            <a:off x="262545" y="6197655"/>
            <a:ext cx="11458222" cy="461665"/>
          </a:xfrm>
          <a:prstGeom prst="rect">
            <a:avLst/>
          </a:prstGeom>
          <a:noFill/>
        </p:spPr>
        <p:txBody>
          <a:bodyPr wrap="square">
            <a:spAutoFit/>
          </a:bodyPr>
          <a:lstStyle/>
          <a:p>
            <a:r>
              <a:rPr lang="en-GB" sz="1200" b="1" dirty="0"/>
              <a:t>More about:</a:t>
            </a:r>
          </a:p>
          <a:p>
            <a:r>
              <a:rPr lang="lt-LT" sz="1200" dirty="0"/>
              <a:t>Davidavičienė</a:t>
            </a:r>
            <a:r>
              <a:rPr lang="en-GB" sz="1200" dirty="0"/>
              <a:t>,</a:t>
            </a:r>
            <a:r>
              <a:rPr lang="lt-LT" sz="1200" dirty="0"/>
              <a:t> V</a:t>
            </a:r>
            <a:r>
              <a:rPr lang="en-GB" sz="1200" dirty="0"/>
              <a:t>. et al. (2018).</a:t>
            </a:r>
            <a:r>
              <a:rPr lang="lt-LT" sz="1200" dirty="0"/>
              <a:t> Modernizing the academic teaching and research environment: methodologies and cases in business research. Cham: Springer International Publishing.</a:t>
            </a:r>
            <a:endParaRPr lang="en-GB" sz="1200" dirty="0"/>
          </a:p>
        </p:txBody>
      </p:sp>
      <p:graphicFrame>
        <p:nvGraphicFramePr>
          <p:cNvPr id="6" name="Table 5">
            <a:extLst>
              <a:ext uri="{FF2B5EF4-FFF2-40B4-BE49-F238E27FC236}">
                <a16:creationId xmlns:a16="http://schemas.microsoft.com/office/drawing/2014/main" id="{F569E77F-1AFB-4F78-A38D-61A644D0F39E}"/>
              </a:ext>
            </a:extLst>
          </p:cNvPr>
          <p:cNvGraphicFramePr>
            <a:graphicFrameLocks noGrp="1"/>
          </p:cNvGraphicFramePr>
          <p:nvPr>
            <p:extLst>
              <p:ext uri="{D42A27DB-BD31-4B8C-83A1-F6EECF244321}">
                <p14:modId xmlns:p14="http://schemas.microsoft.com/office/powerpoint/2010/main" val="2961659673"/>
              </p:ext>
            </p:extLst>
          </p:nvPr>
        </p:nvGraphicFramePr>
        <p:xfrm>
          <a:off x="329657" y="793382"/>
          <a:ext cx="9233794" cy="5271236"/>
        </p:xfrm>
        <a:graphic>
          <a:graphicData uri="http://schemas.openxmlformats.org/drawingml/2006/table">
            <a:tbl>
              <a:tblPr firstRow="1" firstCol="1" bandRow="1">
                <a:tableStyleId>{21E4AEA4-8DFA-4A89-87EB-49C32662AFE0}</a:tableStyleId>
              </a:tblPr>
              <a:tblGrid>
                <a:gridCol w="1361527">
                  <a:extLst>
                    <a:ext uri="{9D8B030D-6E8A-4147-A177-3AD203B41FA5}">
                      <a16:colId xmlns:a16="http://schemas.microsoft.com/office/drawing/2014/main" val="958778214"/>
                    </a:ext>
                  </a:extLst>
                </a:gridCol>
                <a:gridCol w="1965723">
                  <a:extLst>
                    <a:ext uri="{9D8B030D-6E8A-4147-A177-3AD203B41FA5}">
                      <a16:colId xmlns:a16="http://schemas.microsoft.com/office/drawing/2014/main" val="3252454492"/>
                    </a:ext>
                  </a:extLst>
                </a:gridCol>
                <a:gridCol w="5906544">
                  <a:extLst>
                    <a:ext uri="{9D8B030D-6E8A-4147-A177-3AD203B41FA5}">
                      <a16:colId xmlns:a16="http://schemas.microsoft.com/office/drawing/2014/main" val="3473198206"/>
                    </a:ext>
                  </a:extLst>
                </a:gridCol>
              </a:tblGrid>
              <a:tr h="402671">
                <a:tc>
                  <a:txBody>
                    <a:bodyPr/>
                    <a:lstStyle/>
                    <a:p>
                      <a:pPr algn="ctr">
                        <a:lnSpc>
                          <a:spcPct val="115000"/>
                        </a:lnSpc>
                        <a:spcBef>
                          <a:spcPts val="200"/>
                        </a:spcBef>
                        <a:spcAft>
                          <a:spcPts val="200"/>
                        </a:spcAft>
                        <a:tabLst>
                          <a:tab pos="252095" algn="l"/>
                          <a:tab pos="504190" algn="l"/>
                          <a:tab pos="5581015" algn="r"/>
                        </a:tabLst>
                      </a:pPr>
                      <a:r>
                        <a:rPr lang="en-GB" sz="1000" dirty="0">
                          <a:effectLst/>
                        </a:rPr>
                        <a:t>Type of question</a:t>
                      </a:r>
                      <a:endParaRPr lang="en-GB" sz="1000" dirty="0">
                        <a:effectLst/>
                        <a:latin typeface="Times New Roman" panose="02020603050405020304" pitchFamily="18" charset="0"/>
                        <a:ea typeface="Calibri" panose="020F0502020204030204" pitchFamily="34" charset="0"/>
                        <a:cs typeface="Arial" panose="020B0604020202020204" pitchFamily="34" charset="0"/>
                      </a:endParaRPr>
                    </a:p>
                  </a:txBody>
                  <a:tcPr marL="55918" marR="55918" marT="14497" marB="14497"/>
                </a:tc>
                <a:tc>
                  <a:txBody>
                    <a:bodyPr/>
                    <a:lstStyle/>
                    <a:p>
                      <a:pPr algn="ctr">
                        <a:lnSpc>
                          <a:spcPct val="115000"/>
                        </a:lnSpc>
                        <a:spcBef>
                          <a:spcPts val="200"/>
                        </a:spcBef>
                        <a:spcAft>
                          <a:spcPts val="200"/>
                        </a:spcAft>
                        <a:tabLst>
                          <a:tab pos="252095" algn="l"/>
                          <a:tab pos="504190" algn="l"/>
                          <a:tab pos="5581015" algn="r"/>
                        </a:tabLst>
                      </a:pPr>
                      <a:r>
                        <a:rPr lang="en-GB" sz="1000" dirty="0">
                          <a:effectLst/>
                        </a:rPr>
                        <a:t>Description</a:t>
                      </a:r>
                      <a:endParaRPr lang="en-GB" sz="1000" dirty="0">
                        <a:effectLst/>
                        <a:latin typeface="Times New Roman" panose="02020603050405020304" pitchFamily="18" charset="0"/>
                        <a:ea typeface="Calibri" panose="020F0502020204030204" pitchFamily="34" charset="0"/>
                        <a:cs typeface="Arial" panose="020B0604020202020204" pitchFamily="34" charset="0"/>
                      </a:endParaRPr>
                    </a:p>
                  </a:txBody>
                  <a:tcPr marL="55918" marR="55918" marT="14497" marB="14497"/>
                </a:tc>
                <a:tc>
                  <a:txBody>
                    <a:bodyPr/>
                    <a:lstStyle/>
                    <a:p>
                      <a:pPr algn="ctr">
                        <a:lnSpc>
                          <a:spcPct val="115000"/>
                        </a:lnSpc>
                        <a:spcBef>
                          <a:spcPts val="200"/>
                        </a:spcBef>
                        <a:spcAft>
                          <a:spcPts val="200"/>
                        </a:spcAft>
                        <a:tabLst>
                          <a:tab pos="252095" algn="l"/>
                          <a:tab pos="504190" algn="l"/>
                          <a:tab pos="5581015" algn="r"/>
                        </a:tabLst>
                      </a:pPr>
                      <a:r>
                        <a:rPr lang="en-GB" sz="1000" dirty="0">
                          <a:effectLst/>
                        </a:rPr>
                        <a:t>Example</a:t>
                      </a:r>
                      <a:endParaRPr lang="en-GB" sz="1000" dirty="0">
                        <a:effectLst/>
                        <a:latin typeface="Times New Roman" panose="02020603050405020304" pitchFamily="18" charset="0"/>
                        <a:ea typeface="Calibri" panose="020F0502020204030204" pitchFamily="34" charset="0"/>
                        <a:cs typeface="Arial" panose="020B0604020202020204" pitchFamily="34" charset="0"/>
                      </a:endParaRPr>
                    </a:p>
                  </a:txBody>
                  <a:tcPr marL="55918" marR="55918" marT="14497" marB="14497"/>
                </a:tc>
                <a:extLst>
                  <a:ext uri="{0D108BD9-81ED-4DB2-BD59-A6C34878D82A}">
                    <a16:rowId xmlns:a16="http://schemas.microsoft.com/office/drawing/2014/main" val="2846367827"/>
                  </a:ext>
                </a:extLst>
              </a:tr>
              <a:tr h="1622855">
                <a:tc>
                  <a:txBody>
                    <a:bodyPr/>
                    <a:lstStyle/>
                    <a:p>
                      <a:pPr algn="l">
                        <a:lnSpc>
                          <a:spcPct val="115000"/>
                        </a:lnSpc>
                        <a:spcBef>
                          <a:spcPts val="200"/>
                        </a:spcBef>
                        <a:spcAft>
                          <a:spcPts val="200"/>
                        </a:spcAft>
                        <a:tabLst>
                          <a:tab pos="252095" algn="l"/>
                          <a:tab pos="504190" algn="l"/>
                          <a:tab pos="5581015" algn="r"/>
                        </a:tabLst>
                      </a:pPr>
                      <a:r>
                        <a:rPr lang="en-GB" sz="1000" dirty="0">
                          <a:effectLst/>
                          <a:latin typeface="+mj-lt"/>
                        </a:rPr>
                        <a:t>Importance scale</a:t>
                      </a:r>
                      <a:endParaRPr lang="en-GB" sz="1100" dirty="0">
                        <a:effectLst/>
                        <a:latin typeface="+mj-lt"/>
                        <a:ea typeface="Calibri" panose="020F0502020204030204" pitchFamily="34" charset="0"/>
                        <a:cs typeface="Arial" panose="020B0604020202020204" pitchFamily="34" charset="0"/>
                      </a:endParaRPr>
                    </a:p>
                  </a:txBody>
                  <a:tcPr marL="68580" marR="68580" marT="17780" marB="17780"/>
                </a:tc>
                <a:tc>
                  <a:txBody>
                    <a:bodyPr/>
                    <a:lstStyle/>
                    <a:p>
                      <a:pPr algn="l">
                        <a:lnSpc>
                          <a:spcPct val="115000"/>
                        </a:lnSpc>
                        <a:spcBef>
                          <a:spcPts val="200"/>
                        </a:spcBef>
                        <a:spcAft>
                          <a:spcPts val="200"/>
                        </a:spcAft>
                        <a:tabLst>
                          <a:tab pos="252095" algn="l"/>
                          <a:tab pos="504190" algn="l"/>
                          <a:tab pos="5581015" algn="r"/>
                        </a:tabLst>
                      </a:pPr>
                      <a:r>
                        <a:rPr lang="en-GB" sz="1000" dirty="0">
                          <a:effectLst/>
                          <a:latin typeface="+mj-lt"/>
                        </a:rPr>
                        <a:t>A scale that rates the importance of some attribute from ‘not at all important’ to ‘extremely important’.</a:t>
                      </a:r>
                      <a:endParaRPr lang="en-GB" sz="1100" dirty="0">
                        <a:effectLst/>
                        <a:latin typeface="+mj-lt"/>
                        <a:ea typeface="Calibri" panose="020F0502020204030204" pitchFamily="34" charset="0"/>
                        <a:cs typeface="Arial" panose="020B0604020202020204" pitchFamily="34" charset="0"/>
                      </a:endParaRPr>
                    </a:p>
                  </a:txBody>
                  <a:tcPr marL="68580" marR="68580" marT="17780" marB="17780"/>
                </a:tc>
                <a:tc>
                  <a:txBody>
                    <a:bodyPr/>
                    <a:lstStyle/>
                    <a:p>
                      <a:pPr algn="l">
                        <a:lnSpc>
                          <a:spcPct val="115000"/>
                        </a:lnSpc>
                        <a:spcBef>
                          <a:spcPts val="200"/>
                        </a:spcBef>
                        <a:spcAft>
                          <a:spcPts val="200"/>
                        </a:spcAft>
                        <a:tabLst>
                          <a:tab pos="252095" algn="l"/>
                          <a:tab pos="504190" algn="l"/>
                          <a:tab pos="5581015" algn="r"/>
                        </a:tabLst>
                      </a:pPr>
                      <a:r>
                        <a:rPr lang="en-GB" sz="1000" dirty="0">
                          <a:effectLst/>
                          <a:latin typeface="+mj-lt"/>
                        </a:rPr>
                        <a:t>Business research </a:t>
                      </a:r>
                      <a:r>
                        <a:rPr lang="en-GB" sz="1000" dirty="0" err="1">
                          <a:effectLst/>
                          <a:latin typeface="+mj-lt"/>
                        </a:rPr>
                        <a:t>center</a:t>
                      </a:r>
                      <a:r>
                        <a:rPr lang="en-GB" sz="1000" dirty="0">
                          <a:effectLst/>
                          <a:latin typeface="+mj-lt"/>
                        </a:rPr>
                        <a:t> to me is …:</a:t>
                      </a:r>
                      <a:endParaRPr lang="en-GB" sz="1100" dirty="0">
                        <a:effectLst/>
                        <a:latin typeface="+mj-lt"/>
                      </a:endParaRPr>
                    </a:p>
                    <a:p>
                      <a:pPr algn="l">
                        <a:lnSpc>
                          <a:spcPct val="115000"/>
                        </a:lnSpc>
                        <a:spcBef>
                          <a:spcPts val="200"/>
                        </a:spcBef>
                        <a:spcAft>
                          <a:spcPts val="200"/>
                        </a:spcAft>
                        <a:tabLst>
                          <a:tab pos="252095" algn="l"/>
                          <a:tab pos="504190" algn="l"/>
                          <a:tab pos="5581015" algn="r"/>
                        </a:tabLst>
                      </a:pPr>
                      <a:r>
                        <a:rPr lang="en-US" sz="1000" dirty="0">
                          <a:effectLst/>
                          <a:latin typeface="+mj-lt"/>
                        </a:rPr>
                        <a:t> 1 </a:t>
                      </a:r>
                      <a:r>
                        <a:rPr lang="en-GB" sz="1000" dirty="0">
                          <a:effectLst/>
                          <a:latin typeface="+mj-lt"/>
                        </a:rPr>
                        <a:t>Extremely important</a:t>
                      </a:r>
                      <a:endParaRPr lang="en-GB" sz="1100" dirty="0">
                        <a:effectLst/>
                        <a:latin typeface="+mj-lt"/>
                      </a:endParaRPr>
                    </a:p>
                    <a:p>
                      <a:pPr algn="l">
                        <a:lnSpc>
                          <a:spcPct val="115000"/>
                        </a:lnSpc>
                        <a:spcBef>
                          <a:spcPts val="200"/>
                        </a:spcBef>
                        <a:spcAft>
                          <a:spcPts val="200"/>
                        </a:spcAft>
                        <a:tabLst>
                          <a:tab pos="252095" algn="l"/>
                          <a:tab pos="504190" algn="l"/>
                          <a:tab pos="5581015" algn="r"/>
                        </a:tabLst>
                      </a:pPr>
                      <a:r>
                        <a:rPr lang="en-US" sz="1000" dirty="0">
                          <a:effectLst/>
                          <a:latin typeface="+mj-lt"/>
                        </a:rPr>
                        <a:t> 2 </a:t>
                      </a:r>
                      <a:r>
                        <a:rPr lang="en-GB" sz="1000" dirty="0">
                          <a:effectLst/>
                          <a:latin typeface="+mj-lt"/>
                        </a:rPr>
                        <a:t>Very important            </a:t>
                      </a:r>
                      <a:endParaRPr lang="en-GB" sz="1100" dirty="0">
                        <a:effectLst/>
                        <a:latin typeface="+mj-lt"/>
                      </a:endParaRPr>
                    </a:p>
                    <a:p>
                      <a:pPr algn="l">
                        <a:lnSpc>
                          <a:spcPct val="115000"/>
                        </a:lnSpc>
                        <a:spcBef>
                          <a:spcPts val="200"/>
                        </a:spcBef>
                        <a:spcAft>
                          <a:spcPts val="200"/>
                        </a:spcAft>
                        <a:tabLst>
                          <a:tab pos="252095" algn="l"/>
                          <a:tab pos="504190" algn="l"/>
                          <a:tab pos="5581015" algn="r"/>
                        </a:tabLst>
                      </a:pPr>
                      <a:r>
                        <a:rPr lang="en-US" sz="1000" dirty="0">
                          <a:effectLst/>
                          <a:latin typeface="+mj-lt"/>
                        </a:rPr>
                        <a:t> 3 </a:t>
                      </a:r>
                      <a:r>
                        <a:rPr lang="en-GB" sz="1000" dirty="0">
                          <a:effectLst/>
                          <a:latin typeface="+mj-lt"/>
                        </a:rPr>
                        <a:t>Somewhat important</a:t>
                      </a:r>
                      <a:endParaRPr lang="en-GB" sz="1100" dirty="0">
                        <a:effectLst/>
                        <a:latin typeface="+mj-lt"/>
                      </a:endParaRPr>
                    </a:p>
                    <a:p>
                      <a:pPr algn="l">
                        <a:lnSpc>
                          <a:spcPct val="115000"/>
                        </a:lnSpc>
                        <a:spcBef>
                          <a:spcPts val="200"/>
                        </a:spcBef>
                        <a:spcAft>
                          <a:spcPts val="200"/>
                        </a:spcAft>
                        <a:tabLst>
                          <a:tab pos="252095" algn="l"/>
                          <a:tab pos="504190" algn="l"/>
                          <a:tab pos="5581015" algn="r"/>
                        </a:tabLst>
                      </a:pPr>
                      <a:r>
                        <a:rPr lang="en-US" sz="1000" dirty="0">
                          <a:effectLst/>
                          <a:latin typeface="+mj-lt"/>
                        </a:rPr>
                        <a:t> </a:t>
                      </a:r>
                      <a:r>
                        <a:rPr lang="en-GB" sz="1000" dirty="0">
                          <a:effectLst/>
                          <a:latin typeface="+mj-lt"/>
                        </a:rPr>
                        <a:t>4 Not very important </a:t>
                      </a:r>
                      <a:endParaRPr lang="en-GB" sz="1100" dirty="0">
                        <a:effectLst/>
                        <a:latin typeface="+mj-lt"/>
                      </a:endParaRPr>
                    </a:p>
                    <a:p>
                      <a:pPr algn="just">
                        <a:lnSpc>
                          <a:spcPct val="115000"/>
                        </a:lnSpc>
                        <a:spcAft>
                          <a:spcPts val="600"/>
                        </a:spcAft>
                        <a:tabLst>
                          <a:tab pos="252095" algn="l"/>
                          <a:tab pos="504190" algn="l"/>
                          <a:tab pos="5581015" algn="r"/>
                        </a:tabLst>
                      </a:pPr>
                      <a:r>
                        <a:rPr lang="en-US" sz="1000" dirty="0">
                          <a:effectLst/>
                          <a:latin typeface="+mj-lt"/>
                        </a:rPr>
                        <a:t> </a:t>
                      </a:r>
                      <a:r>
                        <a:rPr lang="en-GB" sz="1000" dirty="0">
                          <a:effectLst/>
                          <a:latin typeface="+mj-lt"/>
                        </a:rPr>
                        <a:t>5 Not at all important</a:t>
                      </a:r>
                      <a:endParaRPr lang="en-GB" sz="1100" dirty="0">
                        <a:effectLst/>
                        <a:latin typeface="+mj-lt"/>
                        <a:ea typeface="Calibri" panose="020F0502020204030204" pitchFamily="34" charset="0"/>
                        <a:cs typeface="Arial" panose="020B0604020202020204" pitchFamily="34" charset="0"/>
                      </a:endParaRPr>
                    </a:p>
                  </a:txBody>
                  <a:tcPr marL="68580" marR="68580" marT="17780" marB="17780"/>
                </a:tc>
                <a:extLst>
                  <a:ext uri="{0D108BD9-81ED-4DB2-BD59-A6C34878D82A}">
                    <a16:rowId xmlns:a16="http://schemas.microsoft.com/office/drawing/2014/main" val="4141191452"/>
                  </a:ext>
                </a:extLst>
              </a:tr>
              <a:tr h="1622855">
                <a:tc>
                  <a:txBody>
                    <a:bodyPr/>
                    <a:lstStyle/>
                    <a:p>
                      <a:pPr algn="l">
                        <a:lnSpc>
                          <a:spcPct val="115000"/>
                        </a:lnSpc>
                        <a:spcBef>
                          <a:spcPts val="200"/>
                        </a:spcBef>
                        <a:spcAft>
                          <a:spcPts val="200"/>
                        </a:spcAft>
                        <a:tabLst>
                          <a:tab pos="252095" algn="l"/>
                          <a:tab pos="504190" algn="l"/>
                          <a:tab pos="5581015" algn="r"/>
                        </a:tabLst>
                      </a:pPr>
                      <a:r>
                        <a:rPr lang="en-GB" sz="1000">
                          <a:effectLst/>
                          <a:latin typeface="+mj-lt"/>
                        </a:rPr>
                        <a:t>Rating scale</a:t>
                      </a:r>
                      <a:endParaRPr lang="en-GB" sz="1100">
                        <a:effectLst/>
                        <a:latin typeface="+mj-lt"/>
                        <a:ea typeface="Calibri" panose="020F0502020204030204" pitchFamily="34" charset="0"/>
                        <a:cs typeface="Arial" panose="020B0604020202020204" pitchFamily="34" charset="0"/>
                      </a:endParaRPr>
                    </a:p>
                  </a:txBody>
                  <a:tcPr marL="68580" marR="68580" marT="17780" marB="17780"/>
                </a:tc>
                <a:tc>
                  <a:txBody>
                    <a:bodyPr/>
                    <a:lstStyle/>
                    <a:p>
                      <a:pPr algn="l">
                        <a:lnSpc>
                          <a:spcPct val="115000"/>
                        </a:lnSpc>
                        <a:spcBef>
                          <a:spcPts val="200"/>
                        </a:spcBef>
                        <a:spcAft>
                          <a:spcPts val="200"/>
                        </a:spcAft>
                        <a:tabLst>
                          <a:tab pos="252095" algn="l"/>
                          <a:tab pos="504190" algn="l"/>
                          <a:tab pos="5581015" algn="r"/>
                        </a:tabLst>
                      </a:pPr>
                      <a:r>
                        <a:rPr lang="en-GB" sz="1000">
                          <a:effectLst/>
                          <a:latin typeface="+mj-lt"/>
                        </a:rPr>
                        <a:t>A scale that rates some attribute from ‘poor’ to ‘excellent’.</a:t>
                      </a:r>
                      <a:endParaRPr lang="en-GB" sz="1100">
                        <a:effectLst/>
                        <a:latin typeface="+mj-lt"/>
                        <a:ea typeface="Calibri" panose="020F0502020204030204" pitchFamily="34" charset="0"/>
                        <a:cs typeface="Arial" panose="020B0604020202020204" pitchFamily="34" charset="0"/>
                      </a:endParaRPr>
                    </a:p>
                  </a:txBody>
                  <a:tcPr marL="68580" marR="68580" marT="17780" marB="17780"/>
                </a:tc>
                <a:tc>
                  <a:txBody>
                    <a:bodyPr/>
                    <a:lstStyle/>
                    <a:p>
                      <a:pPr algn="l">
                        <a:lnSpc>
                          <a:spcPct val="115000"/>
                        </a:lnSpc>
                        <a:spcBef>
                          <a:spcPts val="200"/>
                        </a:spcBef>
                        <a:spcAft>
                          <a:spcPts val="200"/>
                        </a:spcAft>
                        <a:tabLst>
                          <a:tab pos="252095" algn="l"/>
                          <a:tab pos="504190" algn="l"/>
                          <a:tab pos="5581015" algn="r"/>
                        </a:tabLst>
                      </a:pPr>
                      <a:r>
                        <a:rPr lang="en-GB" sz="1000" dirty="0">
                          <a:effectLst/>
                          <a:latin typeface="+mj-lt"/>
                        </a:rPr>
                        <a:t>The working conditions of researchers in my institution are:</a:t>
                      </a:r>
                      <a:endParaRPr lang="en-GB" sz="1100" dirty="0">
                        <a:effectLst/>
                        <a:latin typeface="+mj-lt"/>
                      </a:endParaRPr>
                    </a:p>
                    <a:p>
                      <a:pPr algn="l">
                        <a:lnSpc>
                          <a:spcPct val="115000"/>
                        </a:lnSpc>
                        <a:spcBef>
                          <a:spcPts val="200"/>
                        </a:spcBef>
                        <a:spcAft>
                          <a:spcPts val="200"/>
                        </a:spcAft>
                        <a:tabLst>
                          <a:tab pos="252095" algn="l"/>
                          <a:tab pos="504190" algn="l"/>
                          <a:tab pos="5581015" algn="r"/>
                        </a:tabLst>
                      </a:pPr>
                      <a:r>
                        <a:rPr lang="en-US" sz="1000" dirty="0">
                          <a:effectLst/>
                          <a:latin typeface="+mj-lt"/>
                        </a:rPr>
                        <a:t> 1 </a:t>
                      </a:r>
                      <a:r>
                        <a:rPr lang="en-GB" sz="1000" dirty="0">
                          <a:effectLst/>
                          <a:latin typeface="+mj-lt"/>
                        </a:rPr>
                        <a:t>Excellent</a:t>
                      </a:r>
                      <a:endParaRPr lang="en-GB" sz="1100" dirty="0">
                        <a:effectLst/>
                        <a:latin typeface="+mj-lt"/>
                      </a:endParaRPr>
                    </a:p>
                    <a:p>
                      <a:pPr algn="l">
                        <a:lnSpc>
                          <a:spcPct val="115000"/>
                        </a:lnSpc>
                        <a:spcBef>
                          <a:spcPts val="200"/>
                        </a:spcBef>
                        <a:spcAft>
                          <a:spcPts val="200"/>
                        </a:spcAft>
                        <a:tabLst>
                          <a:tab pos="252095" algn="l"/>
                          <a:tab pos="504190" algn="l"/>
                          <a:tab pos="5581015" algn="r"/>
                        </a:tabLst>
                      </a:pPr>
                      <a:r>
                        <a:rPr lang="en-US" sz="1000" dirty="0">
                          <a:effectLst/>
                          <a:latin typeface="+mj-lt"/>
                        </a:rPr>
                        <a:t> 2 </a:t>
                      </a:r>
                      <a:r>
                        <a:rPr lang="en-GB" sz="1000" dirty="0">
                          <a:effectLst/>
                          <a:latin typeface="+mj-lt"/>
                        </a:rPr>
                        <a:t>Very good            </a:t>
                      </a:r>
                      <a:endParaRPr lang="en-GB" sz="1100" dirty="0">
                        <a:effectLst/>
                        <a:latin typeface="+mj-lt"/>
                      </a:endParaRPr>
                    </a:p>
                    <a:p>
                      <a:pPr algn="l">
                        <a:lnSpc>
                          <a:spcPct val="115000"/>
                        </a:lnSpc>
                        <a:spcBef>
                          <a:spcPts val="200"/>
                        </a:spcBef>
                        <a:spcAft>
                          <a:spcPts val="200"/>
                        </a:spcAft>
                        <a:tabLst>
                          <a:tab pos="252095" algn="l"/>
                          <a:tab pos="504190" algn="l"/>
                          <a:tab pos="5581015" algn="r"/>
                        </a:tabLst>
                      </a:pPr>
                      <a:r>
                        <a:rPr lang="en-US" sz="1000" dirty="0">
                          <a:effectLst/>
                          <a:latin typeface="+mj-lt"/>
                        </a:rPr>
                        <a:t> 3 </a:t>
                      </a:r>
                      <a:r>
                        <a:rPr lang="en-GB" sz="1000" dirty="0">
                          <a:effectLst/>
                          <a:latin typeface="+mj-lt"/>
                        </a:rPr>
                        <a:t>Good</a:t>
                      </a:r>
                      <a:endParaRPr lang="en-GB" sz="1100" dirty="0">
                        <a:effectLst/>
                        <a:latin typeface="+mj-lt"/>
                      </a:endParaRPr>
                    </a:p>
                    <a:p>
                      <a:pPr algn="l">
                        <a:lnSpc>
                          <a:spcPct val="115000"/>
                        </a:lnSpc>
                        <a:spcBef>
                          <a:spcPts val="200"/>
                        </a:spcBef>
                        <a:spcAft>
                          <a:spcPts val="200"/>
                        </a:spcAft>
                        <a:tabLst>
                          <a:tab pos="252095" algn="l"/>
                          <a:tab pos="504190" algn="l"/>
                          <a:tab pos="5581015" algn="r"/>
                        </a:tabLst>
                      </a:pPr>
                      <a:r>
                        <a:rPr lang="en-US" sz="1000" dirty="0">
                          <a:effectLst/>
                          <a:latin typeface="+mj-lt"/>
                        </a:rPr>
                        <a:t> </a:t>
                      </a:r>
                      <a:r>
                        <a:rPr lang="en-GB" sz="1000" dirty="0">
                          <a:effectLst/>
                          <a:latin typeface="+mj-lt"/>
                        </a:rPr>
                        <a:t>4 Fair </a:t>
                      </a:r>
                      <a:endParaRPr lang="en-GB" sz="1100" dirty="0">
                        <a:effectLst/>
                        <a:latin typeface="+mj-lt"/>
                      </a:endParaRPr>
                    </a:p>
                    <a:p>
                      <a:pPr algn="just">
                        <a:lnSpc>
                          <a:spcPct val="115000"/>
                        </a:lnSpc>
                        <a:spcAft>
                          <a:spcPts val="600"/>
                        </a:spcAft>
                        <a:tabLst>
                          <a:tab pos="252095" algn="l"/>
                          <a:tab pos="504190" algn="l"/>
                          <a:tab pos="5581015" algn="r"/>
                        </a:tabLst>
                      </a:pPr>
                      <a:r>
                        <a:rPr lang="en-US" sz="1000" dirty="0">
                          <a:effectLst/>
                          <a:latin typeface="+mj-lt"/>
                        </a:rPr>
                        <a:t> </a:t>
                      </a:r>
                      <a:r>
                        <a:rPr lang="en-GB" sz="1000" dirty="0">
                          <a:effectLst/>
                          <a:latin typeface="+mj-lt"/>
                        </a:rPr>
                        <a:t>5 Poor</a:t>
                      </a:r>
                      <a:endParaRPr lang="en-GB" sz="1100" dirty="0">
                        <a:effectLst/>
                        <a:latin typeface="+mj-lt"/>
                        <a:ea typeface="Calibri" panose="020F0502020204030204" pitchFamily="34" charset="0"/>
                        <a:cs typeface="Arial" panose="020B0604020202020204" pitchFamily="34" charset="0"/>
                      </a:endParaRPr>
                    </a:p>
                  </a:txBody>
                  <a:tcPr marL="68580" marR="68580" marT="17780" marB="17780"/>
                </a:tc>
                <a:extLst>
                  <a:ext uri="{0D108BD9-81ED-4DB2-BD59-A6C34878D82A}">
                    <a16:rowId xmlns:a16="http://schemas.microsoft.com/office/drawing/2014/main" val="779975847"/>
                  </a:ext>
                </a:extLst>
              </a:tr>
              <a:tr h="1622855">
                <a:tc>
                  <a:txBody>
                    <a:bodyPr/>
                    <a:lstStyle/>
                    <a:p>
                      <a:pPr algn="l">
                        <a:lnSpc>
                          <a:spcPct val="115000"/>
                        </a:lnSpc>
                        <a:spcBef>
                          <a:spcPts val="200"/>
                        </a:spcBef>
                        <a:spcAft>
                          <a:spcPts val="200"/>
                        </a:spcAft>
                        <a:tabLst>
                          <a:tab pos="252095" algn="l"/>
                          <a:tab pos="504190" algn="l"/>
                          <a:tab pos="5581015" algn="r"/>
                        </a:tabLst>
                      </a:pPr>
                      <a:r>
                        <a:rPr lang="en-GB" sz="1000">
                          <a:effectLst/>
                          <a:latin typeface="+mj-lt"/>
                        </a:rPr>
                        <a:t>Intention-to-buy scale</a:t>
                      </a:r>
                      <a:endParaRPr lang="en-GB" sz="1100">
                        <a:effectLst/>
                        <a:latin typeface="+mj-lt"/>
                        <a:ea typeface="Calibri" panose="020F0502020204030204" pitchFamily="34" charset="0"/>
                        <a:cs typeface="Arial" panose="020B0604020202020204" pitchFamily="34" charset="0"/>
                      </a:endParaRPr>
                    </a:p>
                  </a:txBody>
                  <a:tcPr marL="68580" marR="68580" marT="17780" marB="17780"/>
                </a:tc>
                <a:tc>
                  <a:txBody>
                    <a:bodyPr/>
                    <a:lstStyle/>
                    <a:p>
                      <a:pPr algn="l">
                        <a:lnSpc>
                          <a:spcPct val="115000"/>
                        </a:lnSpc>
                        <a:spcBef>
                          <a:spcPts val="200"/>
                        </a:spcBef>
                        <a:spcAft>
                          <a:spcPts val="200"/>
                        </a:spcAft>
                        <a:tabLst>
                          <a:tab pos="252095" algn="l"/>
                          <a:tab pos="504190" algn="l"/>
                          <a:tab pos="5581015" algn="r"/>
                        </a:tabLst>
                      </a:pPr>
                      <a:r>
                        <a:rPr lang="en-GB" sz="1000">
                          <a:effectLst/>
                          <a:latin typeface="+mj-lt"/>
                        </a:rPr>
                        <a:t>A scale that describes the respondent’s intentions to buy.</a:t>
                      </a:r>
                      <a:endParaRPr lang="en-GB" sz="1100">
                        <a:effectLst/>
                        <a:latin typeface="+mj-lt"/>
                        <a:ea typeface="Calibri" panose="020F0502020204030204" pitchFamily="34" charset="0"/>
                        <a:cs typeface="Arial" panose="020B0604020202020204" pitchFamily="34" charset="0"/>
                      </a:endParaRPr>
                    </a:p>
                  </a:txBody>
                  <a:tcPr marL="68580" marR="68580" marT="17780" marB="17780"/>
                </a:tc>
                <a:tc>
                  <a:txBody>
                    <a:bodyPr/>
                    <a:lstStyle/>
                    <a:p>
                      <a:pPr algn="l">
                        <a:lnSpc>
                          <a:spcPct val="115000"/>
                        </a:lnSpc>
                        <a:spcBef>
                          <a:spcPts val="200"/>
                        </a:spcBef>
                        <a:spcAft>
                          <a:spcPts val="200"/>
                        </a:spcAft>
                        <a:tabLst>
                          <a:tab pos="252095" algn="l"/>
                          <a:tab pos="504190" algn="l"/>
                          <a:tab pos="5581015" algn="r"/>
                        </a:tabLst>
                      </a:pPr>
                      <a:r>
                        <a:rPr lang="en-GB" sz="1000" dirty="0">
                          <a:effectLst/>
                          <a:latin typeface="+mj-lt"/>
                        </a:rPr>
                        <a:t>If in business research </a:t>
                      </a:r>
                      <a:r>
                        <a:rPr lang="en-GB" sz="1000" dirty="0" err="1">
                          <a:effectLst/>
                          <a:latin typeface="+mj-lt"/>
                        </a:rPr>
                        <a:t>center</a:t>
                      </a:r>
                      <a:r>
                        <a:rPr lang="en-GB" sz="1000" dirty="0">
                          <a:effectLst/>
                          <a:latin typeface="+mj-lt"/>
                        </a:rPr>
                        <a:t> internet service were available 24 hours, I would …:</a:t>
                      </a:r>
                      <a:endParaRPr lang="en-GB" sz="1100" dirty="0">
                        <a:effectLst/>
                        <a:latin typeface="+mj-lt"/>
                      </a:endParaRPr>
                    </a:p>
                    <a:p>
                      <a:pPr algn="l">
                        <a:lnSpc>
                          <a:spcPct val="115000"/>
                        </a:lnSpc>
                        <a:spcBef>
                          <a:spcPts val="200"/>
                        </a:spcBef>
                        <a:spcAft>
                          <a:spcPts val="200"/>
                        </a:spcAft>
                        <a:tabLst>
                          <a:tab pos="252095" algn="l"/>
                          <a:tab pos="504190" algn="l"/>
                          <a:tab pos="5581015" algn="r"/>
                        </a:tabLst>
                      </a:pPr>
                      <a:r>
                        <a:rPr lang="en-US" sz="1000" dirty="0">
                          <a:effectLst/>
                          <a:latin typeface="+mj-lt"/>
                        </a:rPr>
                        <a:t> 1 </a:t>
                      </a:r>
                      <a:r>
                        <a:rPr lang="en-GB" sz="1000" dirty="0">
                          <a:effectLst/>
                          <a:latin typeface="+mj-lt"/>
                        </a:rPr>
                        <a:t>Definitely buy</a:t>
                      </a:r>
                      <a:endParaRPr lang="en-GB" sz="1100" dirty="0">
                        <a:effectLst/>
                        <a:latin typeface="+mj-lt"/>
                      </a:endParaRPr>
                    </a:p>
                    <a:p>
                      <a:pPr algn="l">
                        <a:lnSpc>
                          <a:spcPct val="115000"/>
                        </a:lnSpc>
                        <a:spcBef>
                          <a:spcPts val="200"/>
                        </a:spcBef>
                        <a:spcAft>
                          <a:spcPts val="200"/>
                        </a:spcAft>
                        <a:tabLst>
                          <a:tab pos="252095" algn="l"/>
                          <a:tab pos="504190" algn="l"/>
                          <a:tab pos="5581015" algn="r"/>
                        </a:tabLst>
                      </a:pPr>
                      <a:r>
                        <a:rPr lang="en-US" sz="1000" dirty="0">
                          <a:effectLst/>
                          <a:latin typeface="+mj-lt"/>
                        </a:rPr>
                        <a:t> 2 </a:t>
                      </a:r>
                      <a:r>
                        <a:rPr lang="en-GB" sz="1000" dirty="0">
                          <a:effectLst/>
                          <a:latin typeface="+mj-lt"/>
                        </a:rPr>
                        <a:t>Probably buy            </a:t>
                      </a:r>
                      <a:endParaRPr lang="en-GB" sz="1100" dirty="0">
                        <a:effectLst/>
                        <a:latin typeface="+mj-lt"/>
                      </a:endParaRPr>
                    </a:p>
                    <a:p>
                      <a:pPr algn="l">
                        <a:lnSpc>
                          <a:spcPct val="115000"/>
                        </a:lnSpc>
                        <a:spcBef>
                          <a:spcPts val="200"/>
                        </a:spcBef>
                        <a:spcAft>
                          <a:spcPts val="200"/>
                        </a:spcAft>
                        <a:tabLst>
                          <a:tab pos="252095" algn="l"/>
                          <a:tab pos="504190" algn="l"/>
                          <a:tab pos="5581015" algn="r"/>
                        </a:tabLst>
                      </a:pPr>
                      <a:r>
                        <a:rPr lang="en-US" sz="1000" dirty="0">
                          <a:effectLst/>
                          <a:latin typeface="+mj-lt"/>
                        </a:rPr>
                        <a:t> 3 </a:t>
                      </a:r>
                      <a:r>
                        <a:rPr lang="en-GB" sz="1000" dirty="0">
                          <a:effectLst/>
                          <a:latin typeface="+mj-lt"/>
                        </a:rPr>
                        <a:t>Not certain</a:t>
                      </a:r>
                      <a:endParaRPr lang="en-GB" sz="1100" dirty="0">
                        <a:effectLst/>
                        <a:latin typeface="+mj-lt"/>
                      </a:endParaRPr>
                    </a:p>
                    <a:p>
                      <a:pPr algn="l">
                        <a:lnSpc>
                          <a:spcPct val="115000"/>
                        </a:lnSpc>
                        <a:spcBef>
                          <a:spcPts val="200"/>
                        </a:spcBef>
                        <a:spcAft>
                          <a:spcPts val="200"/>
                        </a:spcAft>
                        <a:tabLst>
                          <a:tab pos="252095" algn="l"/>
                          <a:tab pos="504190" algn="l"/>
                          <a:tab pos="5581015" algn="r"/>
                        </a:tabLst>
                      </a:pPr>
                      <a:r>
                        <a:rPr lang="en-US" sz="1000" dirty="0">
                          <a:effectLst/>
                          <a:latin typeface="+mj-lt"/>
                        </a:rPr>
                        <a:t> </a:t>
                      </a:r>
                      <a:r>
                        <a:rPr lang="en-GB" sz="1000" dirty="0">
                          <a:effectLst/>
                          <a:latin typeface="+mj-lt"/>
                        </a:rPr>
                        <a:t>4 Probably not buy </a:t>
                      </a:r>
                      <a:endParaRPr lang="en-GB" sz="1100" dirty="0">
                        <a:effectLst/>
                        <a:latin typeface="+mj-lt"/>
                      </a:endParaRPr>
                    </a:p>
                    <a:p>
                      <a:pPr algn="just">
                        <a:lnSpc>
                          <a:spcPct val="115000"/>
                        </a:lnSpc>
                        <a:spcAft>
                          <a:spcPts val="600"/>
                        </a:spcAft>
                        <a:tabLst>
                          <a:tab pos="252095" algn="l"/>
                          <a:tab pos="504190" algn="l"/>
                          <a:tab pos="5581015" algn="r"/>
                        </a:tabLst>
                      </a:pPr>
                      <a:r>
                        <a:rPr lang="en-US" sz="1000" dirty="0">
                          <a:effectLst/>
                          <a:latin typeface="+mj-lt"/>
                        </a:rPr>
                        <a:t> </a:t>
                      </a:r>
                      <a:r>
                        <a:rPr lang="en-GB" sz="1000" dirty="0">
                          <a:effectLst/>
                          <a:latin typeface="+mj-lt"/>
                        </a:rPr>
                        <a:t>5 Definitely not buy</a:t>
                      </a:r>
                      <a:endParaRPr lang="en-GB" sz="1100" dirty="0">
                        <a:effectLst/>
                        <a:latin typeface="+mj-lt"/>
                        <a:ea typeface="Calibri" panose="020F0502020204030204" pitchFamily="34" charset="0"/>
                        <a:cs typeface="Arial" panose="020B0604020202020204" pitchFamily="34" charset="0"/>
                      </a:endParaRPr>
                    </a:p>
                  </a:txBody>
                  <a:tcPr marL="68580" marR="68580" marT="17780" marB="17780"/>
                </a:tc>
                <a:extLst>
                  <a:ext uri="{0D108BD9-81ED-4DB2-BD59-A6C34878D82A}">
                    <a16:rowId xmlns:a16="http://schemas.microsoft.com/office/drawing/2014/main" val="618480759"/>
                  </a:ext>
                </a:extLst>
              </a:tr>
            </a:tbl>
          </a:graphicData>
        </a:graphic>
      </p:graphicFrame>
      <p:sp>
        <p:nvSpPr>
          <p:cNvPr id="7" name="TextBox 6">
            <a:extLst>
              <a:ext uri="{FF2B5EF4-FFF2-40B4-BE49-F238E27FC236}">
                <a16:creationId xmlns:a16="http://schemas.microsoft.com/office/drawing/2014/main" id="{E187BD18-8300-4301-8C2E-EE9BB6F978D7}"/>
              </a:ext>
            </a:extLst>
          </p:cNvPr>
          <p:cNvSpPr txBox="1"/>
          <p:nvPr/>
        </p:nvSpPr>
        <p:spPr>
          <a:xfrm>
            <a:off x="11720767" y="6488668"/>
            <a:ext cx="418722" cy="369332"/>
          </a:xfrm>
          <a:prstGeom prst="rect">
            <a:avLst/>
          </a:prstGeom>
          <a:noFill/>
        </p:spPr>
        <p:txBody>
          <a:bodyPr wrap="square" rtlCol="0">
            <a:spAutoFit/>
          </a:bodyPr>
          <a:lstStyle/>
          <a:p>
            <a:r>
              <a:rPr lang="lt-LT" dirty="0"/>
              <a:t>14</a:t>
            </a:r>
            <a:endParaRPr lang="en-GB" dirty="0"/>
          </a:p>
        </p:txBody>
      </p:sp>
    </p:spTree>
    <p:extLst>
      <p:ext uri="{BB962C8B-B14F-4D97-AF65-F5344CB8AC3E}">
        <p14:creationId xmlns:p14="http://schemas.microsoft.com/office/powerpoint/2010/main" val="3474154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545" y="382047"/>
            <a:ext cx="11666910" cy="164636"/>
          </a:xfrm>
        </p:spPr>
        <p:txBody>
          <a:bodyPr>
            <a:noAutofit/>
          </a:bodyPr>
          <a:lstStyle/>
          <a:p>
            <a:r>
              <a:rPr lang="en-GB" sz="2000" dirty="0">
                <a:solidFill>
                  <a:schemeClr val="accent2">
                    <a:lumMod val="40000"/>
                    <a:lumOff val="60000"/>
                  </a:schemeClr>
                </a:solidFill>
              </a:rPr>
              <a:t>3</a:t>
            </a:r>
            <a:r>
              <a:rPr lang="en-US" sz="2000" dirty="0">
                <a:solidFill>
                  <a:schemeClr val="accent2">
                    <a:lumMod val="40000"/>
                    <a:lumOff val="60000"/>
                  </a:schemeClr>
                </a:solidFill>
              </a:rPr>
              <a:t> PART </a:t>
            </a:r>
            <a:r>
              <a:rPr lang="en-US" sz="2000" dirty="0"/>
              <a:t>Project scope management</a:t>
            </a:r>
            <a:br>
              <a:rPr lang="en-US" sz="2000" dirty="0"/>
            </a:br>
            <a:r>
              <a:rPr lang="en-GB" sz="2000" dirty="0">
                <a:solidFill>
                  <a:srgbClr val="FF6600"/>
                </a:solidFill>
              </a:rPr>
              <a:t>Questionnaires: Types of open-end questions </a:t>
            </a:r>
            <a:endParaRPr lang="lt-LT" sz="2000" dirty="0">
              <a:solidFill>
                <a:srgbClr val="FF6600"/>
              </a:solidFill>
            </a:endParaRPr>
          </a:p>
        </p:txBody>
      </p:sp>
      <p:sp>
        <p:nvSpPr>
          <p:cNvPr id="5" name="TextBox 4">
            <a:extLst>
              <a:ext uri="{FF2B5EF4-FFF2-40B4-BE49-F238E27FC236}">
                <a16:creationId xmlns:a16="http://schemas.microsoft.com/office/drawing/2014/main" id="{373C4A10-48C3-4C8C-B88F-CA531750C1FF}"/>
              </a:ext>
            </a:extLst>
          </p:cNvPr>
          <p:cNvSpPr txBox="1"/>
          <p:nvPr/>
        </p:nvSpPr>
        <p:spPr>
          <a:xfrm>
            <a:off x="262545" y="6197655"/>
            <a:ext cx="11458222" cy="461665"/>
          </a:xfrm>
          <a:prstGeom prst="rect">
            <a:avLst/>
          </a:prstGeom>
          <a:noFill/>
        </p:spPr>
        <p:txBody>
          <a:bodyPr wrap="square">
            <a:spAutoFit/>
          </a:bodyPr>
          <a:lstStyle/>
          <a:p>
            <a:r>
              <a:rPr lang="en-GB" sz="1200" b="1" dirty="0"/>
              <a:t>More about:</a:t>
            </a:r>
          </a:p>
          <a:p>
            <a:r>
              <a:rPr lang="lt-LT" sz="1200" dirty="0"/>
              <a:t>Davidavičienė</a:t>
            </a:r>
            <a:r>
              <a:rPr lang="en-GB" sz="1200" dirty="0"/>
              <a:t>,</a:t>
            </a:r>
            <a:r>
              <a:rPr lang="lt-LT" sz="1200" dirty="0"/>
              <a:t> V</a:t>
            </a:r>
            <a:r>
              <a:rPr lang="en-GB" sz="1200" dirty="0"/>
              <a:t>. et al. (2018).</a:t>
            </a:r>
            <a:r>
              <a:rPr lang="lt-LT" sz="1200" dirty="0"/>
              <a:t> Modernizing the academic teaching and research environment: methodologies and cases in business research. Cham: Springer International Publishing.</a:t>
            </a:r>
            <a:endParaRPr lang="en-GB" sz="1200" dirty="0"/>
          </a:p>
        </p:txBody>
      </p:sp>
      <p:graphicFrame>
        <p:nvGraphicFramePr>
          <p:cNvPr id="3" name="Table 2">
            <a:extLst>
              <a:ext uri="{FF2B5EF4-FFF2-40B4-BE49-F238E27FC236}">
                <a16:creationId xmlns:a16="http://schemas.microsoft.com/office/drawing/2014/main" id="{9B62E18B-4B48-49B6-97A8-CC1632D2B8D3}"/>
              </a:ext>
            </a:extLst>
          </p:cNvPr>
          <p:cNvGraphicFramePr>
            <a:graphicFrameLocks noGrp="1"/>
          </p:cNvGraphicFramePr>
          <p:nvPr>
            <p:extLst>
              <p:ext uri="{D42A27DB-BD31-4B8C-83A1-F6EECF244321}">
                <p14:modId xmlns:p14="http://schemas.microsoft.com/office/powerpoint/2010/main" val="2000391437"/>
              </p:ext>
            </p:extLst>
          </p:nvPr>
        </p:nvGraphicFramePr>
        <p:xfrm>
          <a:off x="377506" y="850716"/>
          <a:ext cx="8984608" cy="4937687"/>
        </p:xfrm>
        <a:graphic>
          <a:graphicData uri="http://schemas.openxmlformats.org/drawingml/2006/table">
            <a:tbl>
              <a:tblPr firstRow="1" firstCol="1" bandRow="1">
                <a:tableStyleId>{21E4AEA4-8DFA-4A89-87EB-49C32662AFE0}</a:tableStyleId>
              </a:tblPr>
              <a:tblGrid>
                <a:gridCol w="1367954">
                  <a:extLst>
                    <a:ext uri="{9D8B030D-6E8A-4147-A177-3AD203B41FA5}">
                      <a16:colId xmlns:a16="http://schemas.microsoft.com/office/drawing/2014/main" val="3917555149"/>
                    </a:ext>
                  </a:extLst>
                </a:gridCol>
                <a:gridCol w="1865121">
                  <a:extLst>
                    <a:ext uri="{9D8B030D-6E8A-4147-A177-3AD203B41FA5}">
                      <a16:colId xmlns:a16="http://schemas.microsoft.com/office/drawing/2014/main" val="2964735348"/>
                    </a:ext>
                  </a:extLst>
                </a:gridCol>
                <a:gridCol w="5751533">
                  <a:extLst>
                    <a:ext uri="{9D8B030D-6E8A-4147-A177-3AD203B41FA5}">
                      <a16:colId xmlns:a16="http://schemas.microsoft.com/office/drawing/2014/main" val="1625782503"/>
                    </a:ext>
                  </a:extLst>
                </a:gridCol>
              </a:tblGrid>
              <a:tr h="348710">
                <a:tc>
                  <a:txBody>
                    <a:bodyPr/>
                    <a:lstStyle/>
                    <a:p>
                      <a:pPr algn="ctr">
                        <a:lnSpc>
                          <a:spcPct val="115000"/>
                        </a:lnSpc>
                        <a:spcBef>
                          <a:spcPts val="200"/>
                        </a:spcBef>
                        <a:spcAft>
                          <a:spcPts val="200"/>
                        </a:spcAft>
                        <a:tabLst>
                          <a:tab pos="252095" algn="l"/>
                          <a:tab pos="504190" algn="l"/>
                          <a:tab pos="5581015" algn="r"/>
                        </a:tabLst>
                      </a:pPr>
                      <a:r>
                        <a:rPr lang="en-GB" sz="1000">
                          <a:effectLst/>
                        </a:rPr>
                        <a:t>Type of question</a:t>
                      </a:r>
                      <a:endParaRPr lang="en-GB" sz="1000">
                        <a:effectLst/>
                        <a:latin typeface="Times New Roman" panose="02020603050405020304" pitchFamily="18" charset="0"/>
                        <a:ea typeface="Calibri" panose="020F0502020204030204" pitchFamily="34" charset="0"/>
                        <a:cs typeface="Arial" panose="020B0604020202020204" pitchFamily="34" charset="0"/>
                      </a:endParaRPr>
                    </a:p>
                  </a:txBody>
                  <a:tcPr marL="56674" marR="56674" marT="14693" marB="14693"/>
                </a:tc>
                <a:tc>
                  <a:txBody>
                    <a:bodyPr/>
                    <a:lstStyle/>
                    <a:p>
                      <a:pPr algn="ctr">
                        <a:lnSpc>
                          <a:spcPct val="115000"/>
                        </a:lnSpc>
                        <a:spcBef>
                          <a:spcPts val="200"/>
                        </a:spcBef>
                        <a:spcAft>
                          <a:spcPts val="200"/>
                        </a:spcAft>
                        <a:tabLst>
                          <a:tab pos="252095" algn="l"/>
                          <a:tab pos="504190" algn="l"/>
                          <a:tab pos="5581015" algn="r"/>
                        </a:tabLst>
                      </a:pPr>
                      <a:r>
                        <a:rPr lang="en-GB" sz="1000">
                          <a:effectLst/>
                        </a:rPr>
                        <a:t>Description</a:t>
                      </a:r>
                      <a:endParaRPr lang="en-GB" sz="1000">
                        <a:effectLst/>
                        <a:latin typeface="Times New Roman" panose="02020603050405020304" pitchFamily="18" charset="0"/>
                        <a:ea typeface="Calibri" panose="020F0502020204030204" pitchFamily="34" charset="0"/>
                        <a:cs typeface="Arial" panose="020B0604020202020204" pitchFamily="34" charset="0"/>
                      </a:endParaRPr>
                    </a:p>
                  </a:txBody>
                  <a:tcPr marL="56674" marR="56674" marT="14693" marB="14693"/>
                </a:tc>
                <a:tc>
                  <a:txBody>
                    <a:bodyPr/>
                    <a:lstStyle/>
                    <a:p>
                      <a:pPr algn="ctr">
                        <a:lnSpc>
                          <a:spcPct val="115000"/>
                        </a:lnSpc>
                        <a:spcBef>
                          <a:spcPts val="200"/>
                        </a:spcBef>
                        <a:spcAft>
                          <a:spcPts val="200"/>
                        </a:spcAft>
                        <a:tabLst>
                          <a:tab pos="252095" algn="l"/>
                          <a:tab pos="504190" algn="l"/>
                          <a:tab pos="5581015" algn="r"/>
                        </a:tabLst>
                      </a:pPr>
                      <a:r>
                        <a:rPr lang="en-GB" sz="1000">
                          <a:effectLst/>
                        </a:rPr>
                        <a:t>Example</a:t>
                      </a:r>
                      <a:endParaRPr lang="en-GB" sz="1000">
                        <a:effectLst/>
                        <a:latin typeface="Times New Roman" panose="02020603050405020304" pitchFamily="18" charset="0"/>
                        <a:ea typeface="Calibri" panose="020F0502020204030204" pitchFamily="34" charset="0"/>
                        <a:cs typeface="Arial" panose="020B0604020202020204" pitchFamily="34" charset="0"/>
                      </a:endParaRPr>
                    </a:p>
                  </a:txBody>
                  <a:tcPr marL="56674" marR="56674" marT="14693" marB="14693"/>
                </a:tc>
                <a:extLst>
                  <a:ext uri="{0D108BD9-81ED-4DB2-BD59-A6C34878D82A}">
                    <a16:rowId xmlns:a16="http://schemas.microsoft.com/office/drawing/2014/main" val="554866841"/>
                  </a:ext>
                </a:extLst>
              </a:tr>
              <a:tr h="841765">
                <a:tc>
                  <a:txBody>
                    <a:bodyPr/>
                    <a:lstStyle/>
                    <a:p>
                      <a:pPr algn="l">
                        <a:lnSpc>
                          <a:spcPct val="115000"/>
                        </a:lnSpc>
                        <a:spcBef>
                          <a:spcPts val="200"/>
                        </a:spcBef>
                        <a:spcAft>
                          <a:spcPts val="200"/>
                        </a:spcAft>
                        <a:tabLst>
                          <a:tab pos="252095" algn="l"/>
                          <a:tab pos="504190" algn="l"/>
                          <a:tab pos="5581015" algn="r"/>
                        </a:tabLst>
                      </a:pPr>
                      <a:r>
                        <a:rPr lang="en-GB" sz="1000">
                          <a:effectLst/>
                        </a:rPr>
                        <a:t>Completely unstructured</a:t>
                      </a:r>
                      <a:endParaRPr lang="en-GB" sz="1000">
                        <a:effectLst/>
                        <a:latin typeface="Times New Roman" panose="02020603050405020304" pitchFamily="18" charset="0"/>
                        <a:ea typeface="Calibri" panose="020F0502020204030204" pitchFamily="34" charset="0"/>
                        <a:cs typeface="Arial" panose="020B0604020202020204" pitchFamily="34" charset="0"/>
                      </a:endParaRPr>
                    </a:p>
                  </a:txBody>
                  <a:tcPr marL="56674" marR="56674" marT="14693" marB="14693"/>
                </a:tc>
                <a:tc>
                  <a:txBody>
                    <a:bodyPr/>
                    <a:lstStyle/>
                    <a:p>
                      <a:pPr algn="l">
                        <a:lnSpc>
                          <a:spcPct val="115000"/>
                        </a:lnSpc>
                        <a:spcBef>
                          <a:spcPts val="200"/>
                        </a:spcBef>
                        <a:spcAft>
                          <a:spcPts val="200"/>
                        </a:spcAft>
                        <a:tabLst>
                          <a:tab pos="252095" algn="l"/>
                          <a:tab pos="504190" algn="l"/>
                          <a:tab pos="5581015" algn="r"/>
                        </a:tabLst>
                      </a:pPr>
                      <a:r>
                        <a:rPr lang="en-GB" sz="1000">
                          <a:effectLst/>
                        </a:rPr>
                        <a:t>A question in which respondents can answer in unlimited number of ways.</a:t>
                      </a:r>
                      <a:endParaRPr lang="en-GB" sz="1000">
                        <a:effectLst/>
                        <a:latin typeface="Times New Roman" panose="02020603050405020304" pitchFamily="18" charset="0"/>
                        <a:ea typeface="Calibri" panose="020F0502020204030204" pitchFamily="34" charset="0"/>
                        <a:cs typeface="Arial" panose="020B0604020202020204" pitchFamily="34" charset="0"/>
                      </a:endParaRPr>
                    </a:p>
                  </a:txBody>
                  <a:tcPr marL="56674" marR="56674" marT="14693" marB="14693"/>
                </a:tc>
                <a:tc>
                  <a:txBody>
                    <a:bodyPr/>
                    <a:lstStyle/>
                    <a:p>
                      <a:pPr algn="just">
                        <a:lnSpc>
                          <a:spcPct val="115000"/>
                        </a:lnSpc>
                        <a:spcBef>
                          <a:spcPts val="200"/>
                        </a:spcBef>
                        <a:spcAft>
                          <a:spcPts val="200"/>
                        </a:spcAft>
                        <a:tabLst>
                          <a:tab pos="252095" algn="l"/>
                          <a:tab pos="504190" algn="l"/>
                          <a:tab pos="5581015" algn="r"/>
                        </a:tabLst>
                      </a:pPr>
                      <a:r>
                        <a:rPr lang="en-GB" sz="1000">
                          <a:effectLst/>
                        </a:rPr>
                        <a:t>What is your opinion of business research center?</a:t>
                      </a:r>
                    </a:p>
                    <a:p>
                      <a:pPr algn="just">
                        <a:lnSpc>
                          <a:spcPct val="115000"/>
                        </a:lnSpc>
                        <a:spcBef>
                          <a:spcPts val="200"/>
                        </a:spcBef>
                        <a:spcAft>
                          <a:spcPts val="200"/>
                        </a:spcAft>
                        <a:tabLst>
                          <a:tab pos="252095" algn="l"/>
                          <a:tab pos="504190" algn="l"/>
                          <a:tab pos="5581015" algn="r"/>
                        </a:tabLst>
                      </a:pPr>
                      <a:r>
                        <a:rPr lang="en-GB" sz="1000">
                          <a:effectLst/>
                        </a:rPr>
                        <a:t>_________________________________________________</a:t>
                      </a:r>
                    </a:p>
                    <a:p>
                      <a:pPr algn="just">
                        <a:lnSpc>
                          <a:spcPct val="115000"/>
                        </a:lnSpc>
                        <a:spcBef>
                          <a:spcPts val="200"/>
                        </a:spcBef>
                        <a:spcAft>
                          <a:spcPts val="200"/>
                        </a:spcAft>
                        <a:tabLst>
                          <a:tab pos="252095" algn="l"/>
                          <a:tab pos="504190" algn="l"/>
                          <a:tab pos="5581015" algn="r"/>
                        </a:tabLst>
                      </a:pPr>
                      <a:r>
                        <a:rPr lang="en-GB" sz="1000">
                          <a:effectLst/>
                        </a:rPr>
                        <a:t>_________________________________________________ </a:t>
                      </a:r>
                      <a:endParaRPr lang="en-GB" sz="1000">
                        <a:effectLst/>
                        <a:latin typeface="Times New Roman" panose="02020603050405020304" pitchFamily="18" charset="0"/>
                        <a:ea typeface="Calibri" panose="020F0502020204030204" pitchFamily="34" charset="0"/>
                        <a:cs typeface="Arial" panose="020B0604020202020204" pitchFamily="34" charset="0"/>
                      </a:endParaRPr>
                    </a:p>
                  </a:txBody>
                  <a:tcPr marL="56674" marR="56674" marT="14693" marB="14693"/>
                </a:tc>
                <a:extLst>
                  <a:ext uri="{0D108BD9-81ED-4DB2-BD59-A6C34878D82A}">
                    <a16:rowId xmlns:a16="http://schemas.microsoft.com/office/drawing/2014/main" val="1569039102"/>
                  </a:ext>
                </a:extLst>
              </a:tr>
              <a:tr h="1170468">
                <a:tc>
                  <a:txBody>
                    <a:bodyPr/>
                    <a:lstStyle/>
                    <a:p>
                      <a:pPr algn="l">
                        <a:lnSpc>
                          <a:spcPct val="115000"/>
                        </a:lnSpc>
                        <a:spcBef>
                          <a:spcPts val="200"/>
                        </a:spcBef>
                        <a:spcAft>
                          <a:spcPts val="200"/>
                        </a:spcAft>
                        <a:tabLst>
                          <a:tab pos="252095" algn="l"/>
                          <a:tab pos="504190" algn="l"/>
                          <a:tab pos="5581015" algn="r"/>
                        </a:tabLst>
                      </a:pPr>
                      <a:r>
                        <a:rPr lang="en-GB" sz="1000">
                          <a:effectLst/>
                        </a:rPr>
                        <a:t>Word association</a:t>
                      </a:r>
                      <a:endParaRPr lang="en-GB" sz="1000">
                        <a:effectLst/>
                        <a:latin typeface="Times New Roman" panose="02020603050405020304" pitchFamily="18" charset="0"/>
                        <a:ea typeface="Calibri" panose="020F0502020204030204" pitchFamily="34" charset="0"/>
                        <a:cs typeface="Arial" panose="020B0604020202020204" pitchFamily="34" charset="0"/>
                      </a:endParaRPr>
                    </a:p>
                  </a:txBody>
                  <a:tcPr marL="56674" marR="56674" marT="14693" marB="14693"/>
                </a:tc>
                <a:tc>
                  <a:txBody>
                    <a:bodyPr/>
                    <a:lstStyle/>
                    <a:p>
                      <a:pPr algn="l">
                        <a:lnSpc>
                          <a:spcPct val="115000"/>
                        </a:lnSpc>
                        <a:spcBef>
                          <a:spcPts val="200"/>
                        </a:spcBef>
                        <a:spcAft>
                          <a:spcPts val="200"/>
                        </a:spcAft>
                        <a:tabLst>
                          <a:tab pos="252095" algn="l"/>
                          <a:tab pos="504190" algn="l"/>
                          <a:tab pos="5581015" algn="r"/>
                        </a:tabLst>
                      </a:pPr>
                      <a:r>
                        <a:rPr lang="en-GB" sz="1000">
                          <a:effectLst/>
                        </a:rPr>
                        <a:t>Words are presented one at a time, and respondents mention the first word that comes to mind.</a:t>
                      </a:r>
                      <a:endParaRPr lang="en-GB" sz="1000">
                        <a:effectLst/>
                        <a:latin typeface="Times New Roman" panose="02020603050405020304" pitchFamily="18" charset="0"/>
                        <a:ea typeface="Calibri" panose="020F0502020204030204" pitchFamily="34" charset="0"/>
                        <a:cs typeface="Arial" panose="020B0604020202020204" pitchFamily="34" charset="0"/>
                      </a:endParaRPr>
                    </a:p>
                  </a:txBody>
                  <a:tcPr marL="56674" marR="56674" marT="14693" marB="14693"/>
                </a:tc>
                <a:tc>
                  <a:txBody>
                    <a:bodyPr/>
                    <a:lstStyle/>
                    <a:p>
                      <a:pPr algn="l">
                        <a:lnSpc>
                          <a:spcPct val="115000"/>
                        </a:lnSpc>
                        <a:spcBef>
                          <a:spcPts val="200"/>
                        </a:spcBef>
                        <a:spcAft>
                          <a:spcPts val="200"/>
                        </a:spcAft>
                        <a:tabLst>
                          <a:tab pos="252095" algn="l"/>
                          <a:tab pos="504190" algn="l"/>
                          <a:tab pos="5581015" algn="r"/>
                        </a:tabLst>
                      </a:pPr>
                      <a:r>
                        <a:rPr lang="en-GB" sz="1000">
                          <a:effectLst/>
                        </a:rPr>
                        <a:t>What the first word comes to your mind when you hear the following words?</a:t>
                      </a:r>
                    </a:p>
                    <a:p>
                      <a:pPr algn="just">
                        <a:lnSpc>
                          <a:spcPct val="115000"/>
                        </a:lnSpc>
                        <a:spcAft>
                          <a:spcPts val="600"/>
                        </a:spcAft>
                        <a:tabLst>
                          <a:tab pos="252095" algn="l"/>
                          <a:tab pos="504190" algn="l"/>
                          <a:tab pos="5581015" algn="r"/>
                        </a:tabLst>
                      </a:pPr>
                      <a:r>
                        <a:rPr lang="en-GB" sz="1000">
                          <a:effectLst/>
                        </a:rPr>
                        <a:t>Business ________</a:t>
                      </a:r>
                    </a:p>
                    <a:p>
                      <a:pPr algn="just">
                        <a:lnSpc>
                          <a:spcPct val="115000"/>
                        </a:lnSpc>
                        <a:spcAft>
                          <a:spcPts val="600"/>
                        </a:spcAft>
                        <a:tabLst>
                          <a:tab pos="252095" algn="l"/>
                          <a:tab pos="504190" algn="l"/>
                          <a:tab pos="5581015" algn="r"/>
                        </a:tabLst>
                      </a:pPr>
                      <a:r>
                        <a:rPr lang="en-GB" sz="1000">
                          <a:effectLst/>
                        </a:rPr>
                        <a:t>Research________</a:t>
                      </a:r>
                    </a:p>
                    <a:p>
                      <a:pPr algn="just">
                        <a:lnSpc>
                          <a:spcPct val="115000"/>
                        </a:lnSpc>
                        <a:spcAft>
                          <a:spcPts val="600"/>
                        </a:spcAft>
                        <a:tabLst>
                          <a:tab pos="252095" algn="l"/>
                          <a:tab pos="504190" algn="l"/>
                          <a:tab pos="5581015" algn="r"/>
                        </a:tabLst>
                      </a:pPr>
                      <a:r>
                        <a:rPr lang="en-GB" sz="1000">
                          <a:effectLst/>
                        </a:rPr>
                        <a:t>Center __________</a:t>
                      </a:r>
                      <a:endParaRPr lang="en-GB" sz="1000">
                        <a:effectLst/>
                        <a:latin typeface="Times New Roman" panose="02020603050405020304" pitchFamily="18" charset="0"/>
                        <a:ea typeface="Calibri" panose="020F0502020204030204" pitchFamily="34" charset="0"/>
                        <a:cs typeface="Arial" panose="020B0604020202020204" pitchFamily="34" charset="0"/>
                      </a:endParaRPr>
                    </a:p>
                  </a:txBody>
                  <a:tcPr marL="56674" marR="56674" marT="14693" marB="14693"/>
                </a:tc>
                <a:extLst>
                  <a:ext uri="{0D108BD9-81ED-4DB2-BD59-A6C34878D82A}">
                    <a16:rowId xmlns:a16="http://schemas.microsoft.com/office/drawing/2014/main" val="1065062527"/>
                  </a:ext>
                </a:extLst>
              </a:tr>
              <a:tr h="1170468">
                <a:tc>
                  <a:txBody>
                    <a:bodyPr/>
                    <a:lstStyle/>
                    <a:p>
                      <a:pPr algn="l">
                        <a:lnSpc>
                          <a:spcPct val="115000"/>
                        </a:lnSpc>
                        <a:spcBef>
                          <a:spcPts val="200"/>
                        </a:spcBef>
                        <a:spcAft>
                          <a:spcPts val="200"/>
                        </a:spcAft>
                        <a:tabLst>
                          <a:tab pos="252095" algn="l"/>
                          <a:tab pos="504190" algn="l"/>
                          <a:tab pos="5581015" algn="r"/>
                        </a:tabLst>
                      </a:pPr>
                      <a:r>
                        <a:rPr lang="en-GB" sz="1000">
                          <a:effectLst/>
                        </a:rPr>
                        <a:t>Sentence completion</a:t>
                      </a:r>
                      <a:endParaRPr lang="en-GB" sz="1000">
                        <a:effectLst/>
                        <a:latin typeface="Times New Roman" panose="02020603050405020304" pitchFamily="18" charset="0"/>
                        <a:ea typeface="Calibri" panose="020F0502020204030204" pitchFamily="34" charset="0"/>
                        <a:cs typeface="Arial" panose="020B0604020202020204" pitchFamily="34" charset="0"/>
                      </a:endParaRPr>
                    </a:p>
                  </a:txBody>
                  <a:tcPr marL="56674" marR="56674" marT="14693" marB="14693"/>
                </a:tc>
                <a:tc>
                  <a:txBody>
                    <a:bodyPr/>
                    <a:lstStyle/>
                    <a:p>
                      <a:pPr algn="l">
                        <a:lnSpc>
                          <a:spcPct val="115000"/>
                        </a:lnSpc>
                        <a:spcBef>
                          <a:spcPts val="200"/>
                        </a:spcBef>
                        <a:spcAft>
                          <a:spcPts val="200"/>
                        </a:spcAft>
                        <a:tabLst>
                          <a:tab pos="252095" algn="l"/>
                          <a:tab pos="504190" algn="l"/>
                          <a:tab pos="5581015" algn="r"/>
                        </a:tabLst>
                      </a:pPr>
                      <a:r>
                        <a:rPr lang="en-GB" sz="1000">
                          <a:effectLst/>
                        </a:rPr>
                        <a:t>Incomplete sentences are presented one at a time and respondents complete the sentence.</a:t>
                      </a:r>
                      <a:endParaRPr lang="en-GB" sz="1000">
                        <a:effectLst/>
                        <a:latin typeface="Times New Roman" panose="02020603050405020304" pitchFamily="18" charset="0"/>
                        <a:ea typeface="Calibri" panose="020F0502020204030204" pitchFamily="34" charset="0"/>
                        <a:cs typeface="Arial" panose="020B0604020202020204" pitchFamily="34" charset="0"/>
                      </a:endParaRPr>
                    </a:p>
                  </a:txBody>
                  <a:tcPr marL="56674" marR="56674" marT="14693" marB="14693"/>
                </a:tc>
                <a:tc>
                  <a:txBody>
                    <a:bodyPr/>
                    <a:lstStyle/>
                    <a:p>
                      <a:pPr algn="just">
                        <a:lnSpc>
                          <a:spcPct val="115000"/>
                        </a:lnSpc>
                        <a:spcAft>
                          <a:spcPts val="600"/>
                        </a:spcAft>
                        <a:tabLst>
                          <a:tab pos="252095" algn="l"/>
                          <a:tab pos="504190" algn="l"/>
                          <a:tab pos="5581015" algn="r"/>
                        </a:tabLst>
                      </a:pPr>
                      <a:r>
                        <a:rPr lang="en-GB" sz="1000">
                          <a:effectLst/>
                        </a:rPr>
                        <a:t>When I think about barriers, which are stopping to develop my scientific research activities, the most important barrier is:</a:t>
                      </a:r>
                    </a:p>
                    <a:p>
                      <a:pPr algn="just">
                        <a:lnSpc>
                          <a:spcPct val="115000"/>
                        </a:lnSpc>
                        <a:spcAft>
                          <a:spcPts val="600"/>
                        </a:spcAft>
                        <a:tabLst>
                          <a:tab pos="252095" algn="l"/>
                          <a:tab pos="504190" algn="l"/>
                          <a:tab pos="5581015" algn="r"/>
                        </a:tabLst>
                      </a:pPr>
                      <a:r>
                        <a:rPr lang="en-GB" sz="1000">
                          <a:effectLst/>
                        </a:rPr>
                        <a:t>________________________________________________</a:t>
                      </a:r>
                    </a:p>
                    <a:p>
                      <a:pPr algn="just">
                        <a:lnSpc>
                          <a:spcPct val="115000"/>
                        </a:lnSpc>
                        <a:spcAft>
                          <a:spcPts val="600"/>
                        </a:spcAft>
                        <a:tabLst>
                          <a:tab pos="252095" algn="l"/>
                          <a:tab pos="504190" algn="l"/>
                          <a:tab pos="5581015" algn="r"/>
                        </a:tabLst>
                      </a:pPr>
                      <a:r>
                        <a:rPr lang="en-GB" sz="1000">
                          <a:effectLst/>
                        </a:rPr>
                        <a:t>________________________________________________</a:t>
                      </a:r>
                      <a:endParaRPr lang="en-GB" sz="1000">
                        <a:effectLst/>
                        <a:latin typeface="Times New Roman" panose="02020603050405020304" pitchFamily="18" charset="0"/>
                        <a:ea typeface="Calibri" panose="020F0502020204030204" pitchFamily="34" charset="0"/>
                        <a:cs typeface="Arial" panose="020B0604020202020204" pitchFamily="34" charset="0"/>
                      </a:endParaRPr>
                    </a:p>
                  </a:txBody>
                  <a:tcPr marL="56674" marR="56674" marT="14693" marB="14693"/>
                </a:tc>
                <a:extLst>
                  <a:ext uri="{0D108BD9-81ED-4DB2-BD59-A6C34878D82A}">
                    <a16:rowId xmlns:a16="http://schemas.microsoft.com/office/drawing/2014/main" val="301085233"/>
                  </a:ext>
                </a:extLst>
              </a:tr>
              <a:tr h="1406276">
                <a:tc>
                  <a:txBody>
                    <a:bodyPr/>
                    <a:lstStyle/>
                    <a:p>
                      <a:pPr algn="l">
                        <a:lnSpc>
                          <a:spcPct val="115000"/>
                        </a:lnSpc>
                        <a:spcBef>
                          <a:spcPts val="200"/>
                        </a:spcBef>
                        <a:spcAft>
                          <a:spcPts val="200"/>
                        </a:spcAft>
                        <a:tabLst>
                          <a:tab pos="252095" algn="l"/>
                          <a:tab pos="504190" algn="l"/>
                          <a:tab pos="5581015" algn="r"/>
                        </a:tabLst>
                      </a:pPr>
                      <a:r>
                        <a:rPr lang="en-GB" sz="1000">
                          <a:effectLst/>
                        </a:rPr>
                        <a:t>Story completion</a:t>
                      </a:r>
                      <a:endParaRPr lang="en-GB" sz="1000">
                        <a:effectLst/>
                        <a:latin typeface="Times New Roman" panose="02020603050405020304" pitchFamily="18" charset="0"/>
                        <a:ea typeface="Calibri" panose="020F0502020204030204" pitchFamily="34" charset="0"/>
                        <a:cs typeface="Arial" panose="020B0604020202020204" pitchFamily="34" charset="0"/>
                      </a:endParaRPr>
                    </a:p>
                  </a:txBody>
                  <a:tcPr marL="56674" marR="56674" marT="14693" marB="14693"/>
                </a:tc>
                <a:tc>
                  <a:txBody>
                    <a:bodyPr/>
                    <a:lstStyle/>
                    <a:p>
                      <a:pPr algn="l">
                        <a:lnSpc>
                          <a:spcPct val="115000"/>
                        </a:lnSpc>
                        <a:spcBef>
                          <a:spcPts val="200"/>
                        </a:spcBef>
                        <a:spcAft>
                          <a:spcPts val="200"/>
                        </a:spcAft>
                        <a:tabLst>
                          <a:tab pos="252095" algn="l"/>
                          <a:tab pos="504190" algn="l"/>
                          <a:tab pos="5581015" algn="r"/>
                        </a:tabLst>
                      </a:pPr>
                      <a:r>
                        <a:rPr lang="en-GB" sz="1000">
                          <a:effectLst/>
                        </a:rPr>
                        <a:t>An incomplete story is presented and respondents are asked to finish it.</a:t>
                      </a:r>
                      <a:endParaRPr lang="en-GB" sz="1000">
                        <a:effectLst/>
                        <a:latin typeface="Times New Roman" panose="02020603050405020304" pitchFamily="18" charset="0"/>
                        <a:ea typeface="Calibri" panose="020F0502020204030204" pitchFamily="34" charset="0"/>
                        <a:cs typeface="Arial" panose="020B0604020202020204" pitchFamily="34" charset="0"/>
                      </a:endParaRPr>
                    </a:p>
                  </a:txBody>
                  <a:tcPr marL="56674" marR="56674" marT="14693" marB="14693"/>
                </a:tc>
                <a:tc>
                  <a:txBody>
                    <a:bodyPr/>
                    <a:lstStyle/>
                    <a:p>
                      <a:pPr algn="just">
                        <a:lnSpc>
                          <a:spcPct val="115000"/>
                        </a:lnSpc>
                        <a:spcAft>
                          <a:spcPts val="600"/>
                        </a:spcAft>
                        <a:tabLst>
                          <a:tab pos="252095" algn="l"/>
                          <a:tab pos="504190" algn="l"/>
                          <a:tab pos="5581015" algn="r"/>
                        </a:tabLst>
                      </a:pPr>
                      <a:r>
                        <a:rPr lang="en-GB" sz="1000" dirty="0">
                          <a:effectLst/>
                        </a:rPr>
                        <a:t>The goal of a project is to develop entrepreneurship competencies that help creating job opportunities for students. The specific objectives the project shall achieve are the following: understanding the current situation of entrepreneurship environment; developing appropriate training programs; establishing business research </a:t>
                      </a:r>
                      <a:r>
                        <a:rPr lang="en-GB" sz="1000" dirty="0" err="1">
                          <a:effectLst/>
                        </a:rPr>
                        <a:t>center</a:t>
                      </a:r>
                      <a:r>
                        <a:rPr lang="en-GB" sz="1000" dirty="0">
                          <a:effectLst/>
                        </a:rPr>
                        <a:t> in the business and management fields…</a:t>
                      </a:r>
                    </a:p>
                    <a:p>
                      <a:pPr algn="just">
                        <a:lnSpc>
                          <a:spcPct val="115000"/>
                        </a:lnSpc>
                        <a:spcAft>
                          <a:spcPts val="600"/>
                        </a:spcAft>
                        <a:tabLst>
                          <a:tab pos="252095" algn="l"/>
                          <a:tab pos="504190" algn="l"/>
                          <a:tab pos="5581015" algn="r"/>
                        </a:tabLst>
                      </a:pPr>
                      <a:r>
                        <a:rPr lang="en-GB" sz="1000" dirty="0">
                          <a:effectLst/>
                        </a:rPr>
                        <a:t>Complete the story.</a:t>
                      </a:r>
                      <a:endParaRPr lang="en-GB" sz="1000" dirty="0">
                        <a:effectLst/>
                        <a:latin typeface="Times New Roman" panose="02020603050405020304" pitchFamily="18" charset="0"/>
                        <a:ea typeface="Calibri" panose="020F0502020204030204" pitchFamily="34" charset="0"/>
                        <a:cs typeface="Arial" panose="020B0604020202020204" pitchFamily="34" charset="0"/>
                      </a:endParaRPr>
                    </a:p>
                  </a:txBody>
                  <a:tcPr marL="56674" marR="56674" marT="14693" marB="14693"/>
                </a:tc>
                <a:extLst>
                  <a:ext uri="{0D108BD9-81ED-4DB2-BD59-A6C34878D82A}">
                    <a16:rowId xmlns:a16="http://schemas.microsoft.com/office/drawing/2014/main" val="4250970149"/>
                  </a:ext>
                </a:extLst>
              </a:tr>
            </a:tbl>
          </a:graphicData>
        </a:graphic>
      </p:graphicFrame>
      <p:sp>
        <p:nvSpPr>
          <p:cNvPr id="7" name="TextBox 6">
            <a:extLst>
              <a:ext uri="{FF2B5EF4-FFF2-40B4-BE49-F238E27FC236}">
                <a16:creationId xmlns:a16="http://schemas.microsoft.com/office/drawing/2014/main" id="{7B95D617-8FD9-4FE0-99F8-AA2A59D62836}"/>
              </a:ext>
            </a:extLst>
          </p:cNvPr>
          <p:cNvSpPr txBox="1"/>
          <p:nvPr/>
        </p:nvSpPr>
        <p:spPr>
          <a:xfrm>
            <a:off x="11720767" y="6488668"/>
            <a:ext cx="418722" cy="369332"/>
          </a:xfrm>
          <a:prstGeom prst="rect">
            <a:avLst/>
          </a:prstGeom>
          <a:noFill/>
        </p:spPr>
        <p:txBody>
          <a:bodyPr wrap="square" rtlCol="0">
            <a:spAutoFit/>
          </a:bodyPr>
          <a:lstStyle/>
          <a:p>
            <a:r>
              <a:rPr lang="lt-LT" dirty="0"/>
              <a:t>15</a:t>
            </a:r>
            <a:endParaRPr lang="en-GB" dirty="0"/>
          </a:p>
        </p:txBody>
      </p:sp>
    </p:spTree>
    <p:extLst>
      <p:ext uri="{BB962C8B-B14F-4D97-AF65-F5344CB8AC3E}">
        <p14:creationId xmlns:p14="http://schemas.microsoft.com/office/powerpoint/2010/main" val="3773374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545" y="382047"/>
            <a:ext cx="11666910" cy="164636"/>
          </a:xfrm>
        </p:spPr>
        <p:txBody>
          <a:bodyPr>
            <a:noAutofit/>
          </a:bodyPr>
          <a:lstStyle/>
          <a:p>
            <a:r>
              <a:rPr lang="en-GB" sz="2000" dirty="0">
                <a:solidFill>
                  <a:schemeClr val="accent2">
                    <a:lumMod val="40000"/>
                    <a:lumOff val="60000"/>
                  </a:schemeClr>
                </a:solidFill>
              </a:rPr>
              <a:t>3</a:t>
            </a:r>
            <a:r>
              <a:rPr lang="en-US" sz="2000" dirty="0">
                <a:solidFill>
                  <a:schemeClr val="accent2">
                    <a:lumMod val="40000"/>
                    <a:lumOff val="60000"/>
                  </a:schemeClr>
                </a:solidFill>
              </a:rPr>
              <a:t> PART </a:t>
            </a:r>
            <a:r>
              <a:rPr lang="en-US" sz="2000" dirty="0"/>
              <a:t>Project scope management</a:t>
            </a:r>
            <a:br>
              <a:rPr lang="en-US" sz="2000" dirty="0"/>
            </a:br>
            <a:r>
              <a:rPr lang="en-GB" sz="2000" dirty="0">
                <a:solidFill>
                  <a:srgbClr val="FF6600"/>
                </a:solidFill>
              </a:rPr>
              <a:t>Questionnaires: Types of open-end questions </a:t>
            </a:r>
            <a:endParaRPr lang="lt-LT" sz="2000" dirty="0">
              <a:solidFill>
                <a:srgbClr val="FF6600"/>
              </a:solidFill>
            </a:endParaRPr>
          </a:p>
        </p:txBody>
      </p:sp>
      <p:sp>
        <p:nvSpPr>
          <p:cNvPr id="5" name="TextBox 4">
            <a:extLst>
              <a:ext uri="{FF2B5EF4-FFF2-40B4-BE49-F238E27FC236}">
                <a16:creationId xmlns:a16="http://schemas.microsoft.com/office/drawing/2014/main" id="{373C4A10-48C3-4C8C-B88F-CA531750C1FF}"/>
              </a:ext>
            </a:extLst>
          </p:cNvPr>
          <p:cNvSpPr txBox="1"/>
          <p:nvPr/>
        </p:nvSpPr>
        <p:spPr>
          <a:xfrm>
            <a:off x="262545" y="6197655"/>
            <a:ext cx="11458222" cy="461665"/>
          </a:xfrm>
          <a:prstGeom prst="rect">
            <a:avLst/>
          </a:prstGeom>
          <a:noFill/>
        </p:spPr>
        <p:txBody>
          <a:bodyPr wrap="square">
            <a:spAutoFit/>
          </a:bodyPr>
          <a:lstStyle/>
          <a:p>
            <a:r>
              <a:rPr lang="en-GB" sz="1200" b="1" dirty="0"/>
              <a:t>More about:</a:t>
            </a:r>
          </a:p>
          <a:p>
            <a:r>
              <a:rPr lang="lt-LT" sz="1200" dirty="0"/>
              <a:t>Davidavičienė</a:t>
            </a:r>
            <a:r>
              <a:rPr lang="en-GB" sz="1200" dirty="0"/>
              <a:t>,</a:t>
            </a:r>
            <a:r>
              <a:rPr lang="lt-LT" sz="1200" dirty="0"/>
              <a:t> V</a:t>
            </a:r>
            <a:r>
              <a:rPr lang="en-GB" sz="1200" dirty="0"/>
              <a:t>. et al. (2018).</a:t>
            </a:r>
            <a:r>
              <a:rPr lang="lt-LT" sz="1200" dirty="0"/>
              <a:t> Modernizing the academic teaching and research environment: methodologies and cases in business research. Cham: Springer International Publishing.</a:t>
            </a:r>
            <a:endParaRPr lang="en-GB" sz="1200" dirty="0"/>
          </a:p>
        </p:txBody>
      </p:sp>
      <p:graphicFrame>
        <p:nvGraphicFramePr>
          <p:cNvPr id="17" name="Table 16">
            <a:extLst>
              <a:ext uri="{FF2B5EF4-FFF2-40B4-BE49-F238E27FC236}">
                <a16:creationId xmlns:a16="http://schemas.microsoft.com/office/drawing/2014/main" id="{A4795DBB-C33F-4C8A-B511-011C31B6512F}"/>
              </a:ext>
            </a:extLst>
          </p:cNvPr>
          <p:cNvGraphicFramePr>
            <a:graphicFrameLocks noGrp="1"/>
          </p:cNvGraphicFramePr>
          <p:nvPr>
            <p:extLst>
              <p:ext uri="{D42A27DB-BD31-4B8C-83A1-F6EECF244321}">
                <p14:modId xmlns:p14="http://schemas.microsoft.com/office/powerpoint/2010/main" val="1027036282"/>
              </p:ext>
            </p:extLst>
          </p:nvPr>
        </p:nvGraphicFramePr>
        <p:xfrm>
          <a:off x="553672" y="973122"/>
          <a:ext cx="10301681" cy="5250578"/>
        </p:xfrm>
        <a:graphic>
          <a:graphicData uri="http://schemas.openxmlformats.org/drawingml/2006/table">
            <a:tbl>
              <a:tblPr firstRow="1" firstCol="1" bandRow="1">
                <a:tableStyleId>{21E4AEA4-8DFA-4A89-87EB-49C32662AFE0}</a:tableStyleId>
              </a:tblPr>
              <a:tblGrid>
                <a:gridCol w="2764159">
                  <a:extLst>
                    <a:ext uri="{9D8B030D-6E8A-4147-A177-3AD203B41FA5}">
                      <a16:colId xmlns:a16="http://schemas.microsoft.com/office/drawing/2014/main" val="945746104"/>
                    </a:ext>
                  </a:extLst>
                </a:gridCol>
                <a:gridCol w="3768761">
                  <a:extLst>
                    <a:ext uri="{9D8B030D-6E8A-4147-A177-3AD203B41FA5}">
                      <a16:colId xmlns:a16="http://schemas.microsoft.com/office/drawing/2014/main" val="3283781214"/>
                    </a:ext>
                  </a:extLst>
                </a:gridCol>
                <a:gridCol w="3768761">
                  <a:extLst>
                    <a:ext uri="{9D8B030D-6E8A-4147-A177-3AD203B41FA5}">
                      <a16:colId xmlns:a16="http://schemas.microsoft.com/office/drawing/2014/main" val="743739443"/>
                    </a:ext>
                  </a:extLst>
                </a:gridCol>
              </a:tblGrid>
              <a:tr h="428388">
                <a:tc>
                  <a:txBody>
                    <a:bodyPr/>
                    <a:lstStyle/>
                    <a:p>
                      <a:pPr algn="ctr">
                        <a:lnSpc>
                          <a:spcPct val="115000"/>
                        </a:lnSpc>
                        <a:spcBef>
                          <a:spcPts val="200"/>
                        </a:spcBef>
                        <a:spcAft>
                          <a:spcPts val="200"/>
                        </a:spcAft>
                        <a:tabLst>
                          <a:tab pos="252095" algn="l"/>
                          <a:tab pos="504190" algn="l"/>
                          <a:tab pos="5581015" algn="r"/>
                        </a:tabLst>
                      </a:pPr>
                      <a:r>
                        <a:rPr lang="en-GB" sz="1000" dirty="0">
                          <a:effectLst/>
                          <a:latin typeface="+mj-lt"/>
                        </a:rPr>
                        <a:t>Type of question</a:t>
                      </a:r>
                      <a:endParaRPr lang="en-GB" sz="1100" dirty="0">
                        <a:effectLst/>
                        <a:latin typeface="+mj-lt"/>
                        <a:ea typeface="Calibri" panose="020F0502020204030204" pitchFamily="34" charset="0"/>
                        <a:cs typeface="Times New Roman" panose="02020603050405020304" pitchFamily="18" charset="0"/>
                      </a:endParaRPr>
                    </a:p>
                  </a:txBody>
                  <a:tcPr marL="68580" marR="68580" marT="17780" marB="17780"/>
                </a:tc>
                <a:tc>
                  <a:txBody>
                    <a:bodyPr/>
                    <a:lstStyle/>
                    <a:p>
                      <a:pPr algn="ctr">
                        <a:lnSpc>
                          <a:spcPct val="115000"/>
                        </a:lnSpc>
                        <a:spcBef>
                          <a:spcPts val="200"/>
                        </a:spcBef>
                        <a:spcAft>
                          <a:spcPts val="200"/>
                        </a:spcAft>
                        <a:tabLst>
                          <a:tab pos="252095" algn="l"/>
                          <a:tab pos="504190" algn="l"/>
                          <a:tab pos="5581015" algn="r"/>
                        </a:tabLst>
                      </a:pPr>
                      <a:r>
                        <a:rPr lang="en-GB" sz="1000" dirty="0">
                          <a:effectLst/>
                          <a:latin typeface="+mj-lt"/>
                        </a:rPr>
                        <a:t>Description</a:t>
                      </a:r>
                      <a:endParaRPr lang="en-GB" sz="1100" dirty="0">
                        <a:effectLst/>
                        <a:latin typeface="+mj-lt"/>
                        <a:ea typeface="Calibri" panose="020F0502020204030204" pitchFamily="34" charset="0"/>
                        <a:cs typeface="Times New Roman" panose="02020603050405020304" pitchFamily="18" charset="0"/>
                      </a:endParaRPr>
                    </a:p>
                  </a:txBody>
                  <a:tcPr marL="68580" marR="68580" marT="17780" marB="17780"/>
                </a:tc>
                <a:tc>
                  <a:txBody>
                    <a:bodyPr/>
                    <a:lstStyle/>
                    <a:p>
                      <a:pPr algn="ctr">
                        <a:lnSpc>
                          <a:spcPct val="115000"/>
                        </a:lnSpc>
                        <a:spcBef>
                          <a:spcPts val="200"/>
                        </a:spcBef>
                        <a:spcAft>
                          <a:spcPts val="200"/>
                        </a:spcAft>
                        <a:tabLst>
                          <a:tab pos="252095" algn="l"/>
                          <a:tab pos="504190" algn="l"/>
                          <a:tab pos="5581015" algn="r"/>
                        </a:tabLst>
                      </a:pPr>
                      <a:r>
                        <a:rPr lang="en-GB" sz="1100" dirty="0">
                          <a:effectLst/>
                          <a:latin typeface="+mj-lt"/>
                          <a:ea typeface="Calibri" panose="020F0502020204030204" pitchFamily="34" charset="0"/>
                          <a:cs typeface="Times New Roman" panose="02020603050405020304" pitchFamily="18" charset="0"/>
                        </a:rPr>
                        <a:t>Example</a:t>
                      </a:r>
                    </a:p>
                  </a:txBody>
                  <a:tcPr marL="68580" marR="68580" marT="17780" marB="17780"/>
                </a:tc>
                <a:extLst>
                  <a:ext uri="{0D108BD9-81ED-4DB2-BD59-A6C34878D82A}">
                    <a16:rowId xmlns:a16="http://schemas.microsoft.com/office/drawing/2014/main" val="2296633520"/>
                  </a:ext>
                </a:extLst>
              </a:tr>
              <a:tr h="2126000">
                <a:tc>
                  <a:txBody>
                    <a:bodyPr/>
                    <a:lstStyle/>
                    <a:p>
                      <a:pPr algn="l">
                        <a:lnSpc>
                          <a:spcPct val="115000"/>
                        </a:lnSpc>
                        <a:spcBef>
                          <a:spcPts val="200"/>
                        </a:spcBef>
                        <a:spcAft>
                          <a:spcPts val="200"/>
                        </a:spcAft>
                        <a:tabLst>
                          <a:tab pos="252095" algn="l"/>
                          <a:tab pos="504190" algn="l"/>
                          <a:tab pos="5581015" algn="r"/>
                        </a:tabLst>
                      </a:pPr>
                      <a:r>
                        <a:rPr lang="en-GB" sz="1000" dirty="0">
                          <a:effectLst/>
                          <a:latin typeface="+mj-lt"/>
                        </a:rPr>
                        <a:t>Picture completion</a:t>
                      </a:r>
                      <a:endParaRPr lang="en-GB" sz="1100" dirty="0">
                        <a:effectLst/>
                        <a:latin typeface="+mj-lt"/>
                        <a:ea typeface="Calibri" panose="020F0502020204030204" pitchFamily="34" charset="0"/>
                        <a:cs typeface="Times New Roman" panose="02020603050405020304" pitchFamily="18" charset="0"/>
                      </a:endParaRPr>
                    </a:p>
                  </a:txBody>
                  <a:tcPr marL="68580" marR="68580" marT="17780" marB="17780"/>
                </a:tc>
                <a:tc>
                  <a:txBody>
                    <a:bodyPr/>
                    <a:lstStyle/>
                    <a:p>
                      <a:pPr algn="l">
                        <a:lnSpc>
                          <a:spcPct val="115000"/>
                        </a:lnSpc>
                        <a:spcBef>
                          <a:spcPts val="200"/>
                        </a:spcBef>
                        <a:spcAft>
                          <a:spcPts val="200"/>
                        </a:spcAft>
                        <a:tabLst>
                          <a:tab pos="252095" algn="l"/>
                          <a:tab pos="504190" algn="l"/>
                          <a:tab pos="5581015" algn="r"/>
                        </a:tabLst>
                      </a:pPr>
                      <a:r>
                        <a:rPr lang="en-GB" sz="1000" dirty="0">
                          <a:effectLst/>
                          <a:latin typeface="+mj-lt"/>
                        </a:rPr>
                        <a:t>A picture of two characters is presented, with one making a statement. Respondents are asked to identify with the other and fill the empty balloon.</a:t>
                      </a:r>
                      <a:endParaRPr lang="en-GB" sz="1100" dirty="0">
                        <a:effectLst/>
                        <a:latin typeface="+mj-lt"/>
                        <a:ea typeface="Calibri" panose="020F0502020204030204" pitchFamily="34" charset="0"/>
                        <a:cs typeface="Times New Roman" panose="02020603050405020304" pitchFamily="18" charset="0"/>
                      </a:endParaRPr>
                    </a:p>
                  </a:txBody>
                  <a:tcPr marL="68580" marR="68580" marT="17780" marB="17780"/>
                </a:tc>
                <a:tc>
                  <a:txBody>
                    <a:bodyPr/>
                    <a:lstStyle/>
                    <a:p>
                      <a:pPr marL="0" marR="0" lvl="0" indent="0" algn="l" defTabSz="914400" rtl="0" eaLnBrk="1" fontAlgn="auto" latinLnBrk="0" hangingPunct="1">
                        <a:lnSpc>
                          <a:spcPct val="115000"/>
                        </a:lnSpc>
                        <a:spcBef>
                          <a:spcPts val="200"/>
                        </a:spcBef>
                        <a:spcAft>
                          <a:spcPts val="200"/>
                        </a:spcAft>
                        <a:buClrTx/>
                        <a:buSzTx/>
                        <a:buFontTx/>
                        <a:buNone/>
                        <a:tabLst>
                          <a:tab pos="252095" algn="l"/>
                          <a:tab pos="504190" algn="l"/>
                          <a:tab pos="5581015" algn="r"/>
                        </a:tabLst>
                        <a:defRPr/>
                      </a:pPr>
                      <a:r>
                        <a:rPr lang="en-US" sz="1800" kern="1200" dirty="0">
                          <a:solidFill>
                            <a:schemeClr val="dk1"/>
                          </a:solidFill>
                          <a:effectLst/>
                          <a:latin typeface="+mn-lt"/>
                          <a:ea typeface="+mn-ea"/>
                          <a:cs typeface="+mn-cs"/>
                        </a:rPr>
                        <a:t>  </a:t>
                      </a:r>
                      <a:endParaRPr lang="en-GB" sz="1800" kern="1200" dirty="0">
                        <a:solidFill>
                          <a:schemeClr val="dk1"/>
                        </a:solidFill>
                        <a:effectLst/>
                        <a:latin typeface="+mn-lt"/>
                        <a:ea typeface="+mn-ea"/>
                        <a:cs typeface="+mn-cs"/>
                      </a:endParaRPr>
                    </a:p>
                    <a:p>
                      <a:pPr algn="l">
                        <a:lnSpc>
                          <a:spcPct val="115000"/>
                        </a:lnSpc>
                        <a:spcBef>
                          <a:spcPts val="200"/>
                        </a:spcBef>
                        <a:spcAft>
                          <a:spcPts val="200"/>
                        </a:spcAft>
                        <a:tabLst>
                          <a:tab pos="252095" algn="l"/>
                          <a:tab pos="504190" algn="l"/>
                          <a:tab pos="5581015" algn="r"/>
                        </a:tabLst>
                      </a:pPr>
                      <a:endParaRPr lang="en-GB" sz="1100" dirty="0">
                        <a:effectLst/>
                        <a:latin typeface="+mj-lt"/>
                        <a:ea typeface="Calibri" panose="020F0502020204030204" pitchFamily="34" charset="0"/>
                        <a:cs typeface="Times New Roman" panose="02020603050405020304" pitchFamily="18" charset="0"/>
                      </a:endParaRPr>
                    </a:p>
                    <a:p>
                      <a:pPr algn="l">
                        <a:lnSpc>
                          <a:spcPct val="115000"/>
                        </a:lnSpc>
                        <a:spcBef>
                          <a:spcPts val="200"/>
                        </a:spcBef>
                        <a:spcAft>
                          <a:spcPts val="200"/>
                        </a:spcAft>
                        <a:tabLst>
                          <a:tab pos="252095" algn="l"/>
                          <a:tab pos="504190" algn="l"/>
                          <a:tab pos="5581015" algn="r"/>
                        </a:tabLst>
                      </a:pPr>
                      <a:endParaRPr lang="en-GB" sz="1100" dirty="0">
                        <a:effectLst/>
                        <a:latin typeface="+mj-lt"/>
                        <a:ea typeface="Calibri" panose="020F0502020204030204" pitchFamily="34" charset="0"/>
                        <a:cs typeface="Times New Roman" panose="02020603050405020304" pitchFamily="18" charset="0"/>
                      </a:endParaRPr>
                    </a:p>
                    <a:p>
                      <a:pPr algn="l">
                        <a:lnSpc>
                          <a:spcPct val="115000"/>
                        </a:lnSpc>
                        <a:spcBef>
                          <a:spcPts val="200"/>
                        </a:spcBef>
                        <a:spcAft>
                          <a:spcPts val="200"/>
                        </a:spcAft>
                        <a:tabLst>
                          <a:tab pos="252095" algn="l"/>
                          <a:tab pos="504190" algn="l"/>
                          <a:tab pos="5581015" algn="r"/>
                        </a:tabLst>
                      </a:pPr>
                      <a:endParaRPr lang="en-GB" sz="1100" dirty="0">
                        <a:effectLst/>
                        <a:latin typeface="+mj-lt"/>
                        <a:ea typeface="Calibri" panose="020F0502020204030204" pitchFamily="34" charset="0"/>
                        <a:cs typeface="Times New Roman" panose="02020603050405020304" pitchFamily="18" charset="0"/>
                      </a:endParaRPr>
                    </a:p>
                    <a:p>
                      <a:pPr algn="l">
                        <a:lnSpc>
                          <a:spcPct val="115000"/>
                        </a:lnSpc>
                        <a:spcBef>
                          <a:spcPts val="200"/>
                        </a:spcBef>
                        <a:spcAft>
                          <a:spcPts val="200"/>
                        </a:spcAft>
                        <a:tabLst>
                          <a:tab pos="252095" algn="l"/>
                          <a:tab pos="504190" algn="l"/>
                          <a:tab pos="5581015" algn="r"/>
                        </a:tabLst>
                      </a:pPr>
                      <a:endParaRPr lang="en-GB" sz="1100" dirty="0">
                        <a:effectLst/>
                        <a:latin typeface="+mj-lt"/>
                        <a:ea typeface="Calibri" panose="020F0502020204030204" pitchFamily="34" charset="0"/>
                        <a:cs typeface="Times New Roman" panose="02020603050405020304" pitchFamily="18" charset="0"/>
                      </a:endParaRPr>
                    </a:p>
                    <a:p>
                      <a:pPr algn="l">
                        <a:lnSpc>
                          <a:spcPct val="115000"/>
                        </a:lnSpc>
                        <a:spcBef>
                          <a:spcPts val="200"/>
                        </a:spcBef>
                        <a:spcAft>
                          <a:spcPts val="200"/>
                        </a:spcAft>
                        <a:tabLst>
                          <a:tab pos="252095" algn="l"/>
                          <a:tab pos="504190" algn="l"/>
                          <a:tab pos="5581015" algn="r"/>
                        </a:tabLst>
                      </a:pPr>
                      <a:endParaRPr lang="en-GB" sz="1100" dirty="0">
                        <a:effectLst/>
                        <a:latin typeface="+mj-lt"/>
                        <a:ea typeface="Calibri" panose="020F0502020204030204" pitchFamily="34" charset="0"/>
                        <a:cs typeface="Times New Roman" panose="02020603050405020304" pitchFamily="18" charset="0"/>
                      </a:endParaRPr>
                    </a:p>
                    <a:p>
                      <a:pPr algn="l">
                        <a:lnSpc>
                          <a:spcPct val="115000"/>
                        </a:lnSpc>
                        <a:spcBef>
                          <a:spcPts val="200"/>
                        </a:spcBef>
                        <a:spcAft>
                          <a:spcPts val="200"/>
                        </a:spcAft>
                        <a:tabLst>
                          <a:tab pos="252095" algn="l"/>
                          <a:tab pos="504190" algn="l"/>
                          <a:tab pos="5581015" algn="r"/>
                        </a:tabLst>
                      </a:pPr>
                      <a:endParaRPr lang="en-GB" sz="1100" dirty="0">
                        <a:effectLst/>
                        <a:latin typeface="+mj-lt"/>
                        <a:ea typeface="Calibri" panose="020F0502020204030204" pitchFamily="34" charset="0"/>
                        <a:cs typeface="Times New Roman" panose="02020603050405020304" pitchFamily="18" charset="0"/>
                      </a:endParaRPr>
                    </a:p>
                    <a:p>
                      <a:pPr algn="l">
                        <a:lnSpc>
                          <a:spcPct val="115000"/>
                        </a:lnSpc>
                        <a:spcBef>
                          <a:spcPts val="200"/>
                        </a:spcBef>
                        <a:spcAft>
                          <a:spcPts val="200"/>
                        </a:spcAft>
                        <a:tabLst>
                          <a:tab pos="252095" algn="l"/>
                          <a:tab pos="504190" algn="l"/>
                          <a:tab pos="5581015" algn="r"/>
                        </a:tabLst>
                      </a:pPr>
                      <a:endParaRPr lang="en-GB" sz="1100" dirty="0">
                        <a:effectLst/>
                        <a:latin typeface="+mj-lt"/>
                        <a:ea typeface="Calibri" panose="020F0502020204030204" pitchFamily="34" charset="0"/>
                        <a:cs typeface="Times New Roman" panose="02020603050405020304" pitchFamily="18" charset="0"/>
                      </a:endParaRPr>
                    </a:p>
                    <a:p>
                      <a:pPr algn="l">
                        <a:lnSpc>
                          <a:spcPct val="115000"/>
                        </a:lnSpc>
                        <a:spcBef>
                          <a:spcPts val="200"/>
                        </a:spcBef>
                        <a:spcAft>
                          <a:spcPts val="200"/>
                        </a:spcAft>
                        <a:tabLst>
                          <a:tab pos="252095" algn="l"/>
                          <a:tab pos="504190" algn="l"/>
                          <a:tab pos="5581015" algn="r"/>
                        </a:tabLst>
                      </a:pPr>
                      <a:r>
                        <a:rPr lang="en-GB" sz="1100" dirty="0">
                          <a:effectLst/>
                          <a:latin typeface="+mj-lt"/>
                          <a:ea typeface="Calibri" panose="020F0502020204030204" pitchFamily="34" charset="0"/>
                          <a:cs typeface="Times New Roman" panose="02020603050405020304" pitchFamily="18" charset="0"/>
                        </a:rPr>
                        <a:t>Image from &lt;</a:t>
                      </a:r>
                      <a:r>
                        <a:rPr lang="en-GB" sz="1100" dirty="0">
                          <a:effectLst/>
                          <a:latin typeface="+mj-lt"/>
                          <a:ea typeface="Calibri" panose="020F0502020204030204" pitchFamily="34" charset="0"/>
                          <a:cs typeface="Times New Roman" panose="02020603050405020304" pitchFamily="18" charset="0"/>
                          <a:hlinkClick r:id="rId2"/>
                        </a:rPr>
                        <a:t>https://marketsplash.com/social-entrepreneurship/</a:t>
                      </a:r>
                      <a:r>
                        <a:rPr lang="en-GB" sz="1100" dirty="0">
                          <a:effectLst/>
                          <a:latin typeface="+mj-lt"/>
                          <a:ea typeface="Calibri" panose="020F0502020204030204" pitchFamily="34" charset="0"/>
                          <a:cs typeface="Times New Roman" panose="02020603050405020304" pitchFamily="18" charset="0"/>
                        </a:rPr>
                        <a:t>&gt;</a:t>
                      </a:r>
                    </a:p>
                  </a:txBody>
                  <a:tcPr marL="68580" marR="68580" marT="17780" marB="17780"/>
                </a:tc>
                <a:extLst>
                  <a:ext uri="{0D108BD9-81ED-4DB2-BD59-A6C34878D82A}">
                    <a16:rowId xmlns:a16="http://schemas.microsoft.com/office/drawing/2014/main" val="569262780"/>
                  </a:ext>
                </a:extLst>
              </a:tr>
              <a:tr h="2126000">
                <a:tc>
                  <a:txBody>
                    <a:bodyPr/>
                    <a:lstStyle/>
                    <a:p>
                      <a:pPr algn="l">
                        <a:lnSpc>
                          <a:spcPct val="115000"/>
                        </a:lnSpc>
                        <a:spcBef>
                          <a:spcPts val="200"/>
                        </a:spcBef>
                        <a:spcAft>
                          <a:spcPts val="200"/>
                        </a:spcAft>
                        <a:tabLst>
                          <a:tab pos="252095" algn="l"/>
                          <a:tab pos="504190" algn="l"/>
                          <a:tab pos="5581015" algn="r"/>
                        </a:tabLst>
                      </a:pPr>
                      <a:r>
                        <a:rPr lang="en-GB" sz="1000">
                          <a:effectLst/>
                          <a:latin typeface="+mj-lt"/>
                        </a:rPr>
                        <a:t>Thematic apperception tests</a:t>
                      </a:r>
                      <a:endParaRPr lang="en-GB" sz="1100">
                        <a:effectLst/>
                        <a:latin typeface="+mj-lt"/>
                        <a:ea typeface="Calibri" panose="020F0502020204030204" pitchFamily="34" charset="0"/>
                        <a:cs typeface="Times New Roman" panose="02020603050405020304" pitchFamily="18" charset="0"/>
                      </a:endParaRPr>
                    </a:p>
                  </a:txBody>
                  <a:tcPr marL="68580" marR="68580" marT="17780" marB="17780"/>
                </a:tc>
                <a:tc>
                  <a:txBody>
                    <a:bodyPr/>
                    <a:lstStyle/>
                    <a:p>
                      <a:pPr algn="l">
                        <a:lnSpc>
                          <a:spcPct val="115000"/>
                        </a:lnSpc>
                        <a:spcBef>
                          <a:spcPts val="200"/>
                        </a:spcBef>
                        <a:spcAft>
                          <a:spcPts val="200"/>
                        </a:spcAft>
                        <a:tabLst>
                          <a:tab pos="252095" algn="l"/>
                          <a:tab pos="504190" algn="l"/>
                          <a:tab pos="5581015" algn="r"/>
                        </a:tabLst>
                      </a:pPr>
                      <a:r>
                        <a:rPr lang="en-GB" sz="1000" dirty="0">
                          <a:effectLst/>
                          <a:latin typeface="+mj-lt"/>
                        </a:rPr>
                        <a:t>A picture is presented and respondents are asked to create a story about what they think is happening or may happen in the picture.</a:t>
                      </a:r>
                      <a:endParaRPr lang="en-GB" sz="1100" dirty="0">
                        <a:effectLst/>
                        <a:latin typeface="+mj-lt"/>
                        <a:ea typeface="Calibri" panose="020F0502020204030204" pitchFamily="34" charset="0"/>
                        <a:cs typeface="Times New Roman" panose="02020603050405020304" pitchFamily="18" charset="0"/>
                      </a:endParaRPr>
                    </a:p>
                  </a:txBody>
                  <a:tcPr marL="68580" marR="68580" marT="17780" marB="17780"/>
                </a:tc>
                <a:tc>
                  <a:txBody>
                    <a:bodyPr/>
                    <a:lstStyle/>
                    <a:p>
                      <a:pPr marL="0" marR="0" lvl="0" indent="0" algn="l" defTabSz="914400" rtl="0" eaLnBrk="1" fontAlgn="auto" latinLnBrk="0" hangingPunct="1">
                        <a:lnSpc>
                          <a:spcPct val="115000"/>
                        </a:lnSpc>
                        <a:spcBef>
                          <a:spcPts val="200"/>
                        </a:spcBef>
                        <a:spcAft>
                          <a:spcPts val="200"/>
                        </a:spcAft>
                        <a:buClrTx/>
                        <a:buSzTx/>
                        <a:buFontTx/>
                        <a:buNone/>
                        <a:tabLst>
                          <a:tab pos="252095" algn="l"/>
                          <a:tab pos="504190" algn="l"/>
                          <a:tab pos="5581015" algn="r"/>
                        </a:tabLst>
                        <a:defRPr/>
                      </a:pPr>
                      <a:r>
                        <a:rPr lang="en-GB" sz="1000" kern="1200" dirty="0">
                          <a:solidFill>
                            <a:schemeClr val="dk1"/>
                          </a:solidFill>
                          <a:effectLst/>
                          <a:latin typeface="+mj-lt"/>
                          <a:ea typeface="+mn-ea"/>
                          <a:cs typeface="+mn-cs"/>
                        </a:rPr>
                        <a:t>Create a story about what you see in the picture:</a:t>
                      </a:r>
                    </a:p>
                    <a:p>
                      <a:pPr algn="l">
                        <a:lnSpc>
                          <a:spcPct val="115000"/>
                        </a:lnSpc>
                        <a:spcBef>
                          <a:spcPts val="200"/>
                        </a:spcBef>
                        <a:spcAft>
                          <a:spcPts val="200"/>
                        </a:spcAft>
                        <a:tabLst>
                          <a:tab pos="252095" algn="l"/>
                          <a:tab pos="504190" algn="l"/>
                          <a:tab pos="5581015" algn="r"/>
                        </a:tabLst>
                      </a:pPr>
                      <a:endParaRPr lang="en-GB" sz="1100" dirty="0">
                        <a:effectLst/>
                        <a:latin typeface="+mj-lt"/>
                        <a:ea typeface="Calibri" panose="020F0502020204030204" pitchFamily="34" charset="0"/>
                        <a:cs typeface="Times New Roman" panose="02020603050405020304" pitchFamily="18" charset="0"/>
                      </a:endParaRPr>
                    </a:p>
                    <a:p>
                      <a:pPr algn="l">
                        <a:lnSpc>
                          <a:spcPct val="115000"/>
                        </a:lnSpc>
                        <a:spcBef>
                          <a:spcPts val="200"/>
                        </a:spcBef>
                        <a:spcAft>
                          <a:spcPts val="200"/>
                        </a:spcAft>
                        <a:tabLst>
                          <a:tab pos="252095" algn="l"/>
                          <a:tab pos="504190" algn="l"/>
                          <a:tab pos="5581015" algn="r"/>
                        </a:tabLst>
                      </a:pPr>
                      <a:endParaRPr lang="en-GB" sz="1100" dirty="0">
                        <a:effectLst/>
                        <a:latin typeface="+mj-lt"/>
                        <a:ea typeface="Calibri" panose="020F0502020204030204" pitchFamily="34" charset="0"/>
                        <a:cs typeface="Times New Roman" panose="02020603050405020304" pitchFamily="18" charset="0"/>
                      </a:endParaRPr>
                    </a:p>
                    <a:p>
                      <a:pPr algn="l">
                        <a:lnSpc>
                          <a:spcPct val="115000"/>
                        </a:lnSpc>
                        <a:spcBef>
                          <a:spcPts val="200"/>
                        </a:spcBef>
                        <a:spcAft>
                          <a:spcPts val="200"/>
                        </a:spcAft>
                        <a:tabLst>
                          <a:tab pos="252095" algn="l"/>
                          <a:tab pos="504190" algn="l"/>
                          <a:tab pos="5581015" algn="r"/>
                        </a:tabLst>
                      </a:pPr>
                      <a:endParaRPr lang="en-GB" sz="1100" dirty="0">
                        <a:effectLst/>
                        <a:latin typeface="+mj-lt"/>
                        <a:ea typeface="Calibri" panose="020F0502020204030204" pitchFamily="34" charset="0"/>
                        <a:cs typeface="Times New Roman" panose="02020603050405020304" pitchFamily="18" charset="0"/>
                      </a:endParaRPr>
                    </a:p>
                    <a:p>
                      <a:pPr algn="l">
                        <a:lnSpc>
                          <a:spcPct val="115000"/>
                        </a:lnSpc>
                        <a:spcBef>
                          <a:spcPts val="200"/>
                        </a:spcBef>
                        <a:spcAft>
                          <a:spcPts val="200"/>
                        </a:spcAft>
                        <a:tabLst>
                          <a:tab pos="252095" algn="l"/>
                          <a:tab pos="504190" algn="l"/>
                          <a:tab pos="5581015" algn="r"/>
                        </a:tabLst>
                      </a:pPr>
                      <a:endParaRPr lang="en-GB" sz="1100" dirty="0">
                        <a:effectLst/>
                        <a:latin typeface="+mj-lt"/>
                        <a:ea typeface="Calibri" panose="020F0502020204030204" pitchFamily="34" charset="0"/>
                        <a:cs typeface="Times New Roman" panose="02020603050405020304" pitchFamily="18" charset="0"/>
                      </a:endParaRPr>
                    </a:p>
                    <a:p>
                      <a:pPr algn="l">
                        <a:lnSpc>
                          <a:spcPct val="115000"/>
                        </a:lnSpc>
                        <a:spcBef>
                          <a:spcPts val="200"/>
                        </a:spcBef>
                        <a:spcAft>
                          <a:spcPts val="200"/>
                        </a:spcAft>
                        <a:tabLst>
                          <a:tab pos="252095" algn="l"/>
                          <a:tab pos="504190" algn="l"/>
                          <a:tab pos="5581015" algn="r"/>
                        </a:tabLst>
                      </a:pPr>
                      <a:endParaRPr lang="en-GB" sz="1100" dirty="0">
                        <a:effectLst/>
                        <a:latin typeface="+mj-lt"/>
                        <a:ea typeface="Calibri" panose="020F0502020204030204" pitchFamily="34" charset="0"/>
                        <a:cs typeface="Times New Roman" panose="02020603050405020304" pitchFamily="18" charset="0"/>
                      </a:endParaRPr>
                    </a:p>
                    <a:p>
                      <a:pPr algn="l">
                        <a:lnSpc>
                          <a:spcPct val="115000"/>
                        </a:lnSpc>
                        <a:spcBef>
                          <a:spcPts val="200"/>
                        </a:spcBef>
                        <a:spcAft>
                          <a:spcPts val="200"/>
                        </a:spcAft>
                        <a:tabLst>
                          <a:tab pos="252095" algn="l"/>
                          <a:tab pos="504190" algn="l"/>
                          <a:tab pos="5581015" algn="r"/>
                        </a:tabLst>
                      </a:pPr>
                      <a:endParaRPr lang="en-GB" sz="1100" dirty="0">
                        <a:effectLst/>
                        <a:latin typeface="+mj-lt"/>
                        <a:ea typeface="Calibri" panose="020F0502020204030204" pitchFamily="34" charset="0"/>
                        <a:cs typeface="Times New Roman" panose="02020603050405020304" pitchFamily="18" charset="0"/>
                      </a:endParaRPr>
                    </a:p>
                    <a:p>
                      <a:pPr algn="l">
                        <a:lnSpc>
                          <a:spcPct val="115000"/>
                        </a:lnSpc>
                        <a:spcBef>
                          <a:spcPts val="200"/>
                        </a:spcBef>
                        <a:spcAft>
                          <a:spcPts val="200"/>
                        </a:spcAft>
                        <a:tabLst>
                          <a:tab pos="252095" algn="l"/>
                          <a:tab pos="504190" algn="l"/>
                          <a:tab pos="5581015" algn="r"/>
                        </a:tabLst>
                      </a:pPr>
                      <a:endParaRPr lang="en-GB" sz="1100" dirty="0">
                        <a:effectLst/>
                        <a:latin typeface="+mj-lt"/>
                        <a:ea typeface="Calibri" panose="020F0502020204030204" pitchFamily="34" charset="0"/>
                        <a:cs typeface="Times New Roman" panose="02020603050405020304" pitchFamily="18" charset="0"/>
                      </a:endParaRPr>
                    </a:p>
                    <a:p>
                      <a:pPr algn="l">
                        <a:lnSpc>
                          <a:spcPct val="115000"/>
                        </a:lnSpc>
                        <a:spcBef>
                          <a:spcPts val="200"/>
                        </a:spcBef>
                        <a:spcAft>
                          <a:spcPts val="200"/>
                        </a:spcAft>
                        <a:tabLst>
                          <a:tab pos="252095" algn="l"/>
                          <a:tab pos="504190" algn="l"/>
                          <a:tab pos="5581015" algn="r"/>
                        </a:tabLst>
                      </a:pPr>
                      <a:r>
                        <a:rPr lang="en-GB" sz="1100" kern="1200" dirty="0">
                          <a:solidFill>
                            <a:schemeClr val="dk1"/>
                          </a:solidFill>
                          <a:effectLst/>
                          <a:latin typeface="+mn-lt"/>
                          <a:ea typeface="Calibri" panose="020F0502020204030204" pitchFamily="34" charset="0"/>
                          <a:cs typeface="Times New Roman" panose="02020603050405020304" pitchFamily="18" charset="0"/>
                        </a:rPr>
                        <a:t>Image from</a:t>
                      </a:r>
                      <a:r>
                        <a:rPr lang="en-GB" sz="1100" kern="1200" dirty="0">
                          <a:solidFill>
                            <a:schemeClr val="dk1"/>
                          </a:solidFill>
                          <a:effectLst/>
                          <a:latin typeface="+mj-lt"/>
                          <a:ea typeface="Calibri" panose="020F0502020204030204" pitchFamily="34" charset="0"/>
                          <a:cs typeface="Times New Roman" panose="02020603050405020304" pitchFamily="18" charset="0"/>
                        </a:rPr>
                        <a:t> &lt;https://ied.eu/project-updates/branding-for-social-enterprises/&gt;</a:t>
                      </a:r>
                    </a:p>
                  </a:txBody>
                  <a:tcPr marL="68580" marR="68580" marT="17780" marB="17780"/>
                </a:tc>
                <a:extLst>
                  <a:ext uri="{0D108BD9-81ED-4DB2-BD59-A6C34878D82A}">
                    <a16:rowId xmlns:a16="http://schemas.microsoft.com/office/drawing/2014/main" val="1769058555"/>
                  </a:ext>
                </a:extLst>
              </a:tr>
            </a:tbl>
          </a:graphicData>
        </a:graphic>
      </p:graphicFrame>
      <p:pic>
        <p:nvPicPr>
          <p:cNvPr id="19" name="Picture 18">
            <a:extLst>
              <a:ext uri="{FF2B5EF4-FFF2-40B4-BE49-F238E27FC236}">
                <a16:creationId xmlns:a16="http://schemas.microsoft.com/office/drawing/2014/main" id="{E79FDD09-B613-4CFD-BFCD-82C132575CDF}"/>
              </a:ext>
            </a:extLst>
          </p:cNvPr>
          <p:cNvPicPr>
            <a:picLocks noChangeAspect="1"/>
          </p:cNvPicPr>
          <p:nvPr/>
        </p:nvPicPr>
        <p:blipFill>
          <a:blip r:embed="rId3"/>
          <a:stretch>
            <a:fillRect/>
          </a:stretch>
        </p:blipFill>
        <p:spPr>
          <a:xfrm>
            <a:off x="7172558" y="3919692"/>
            <a:ext cx="2776786" cy="1760489"/>
          </a:xfrm>
          <a:prstGeom prst="rect">
            <a:avLst/>
          </a:prstGeom>
        </p:spPr>
      </p:pic>
      <p:sp>
        <p:nvSpPr>
          <p:cNvPr id="21" name="TextBox 20">
            <a:extLst>
              <a:ext uri="{FF2B5EF4-FFF2-40B4-BE49-F238E27FC236}">
                <a16:creationId xmlns:a16="http://schemas.microsoft.com/office/drawing/2014/main" id="{94B6F45E-A545-469E-AB5E-A545A1761426}"/>
              </a:ext>
            </a:extLst>
          </p:cNvPr>
          <p:cNvSpPr txBox="1"/>
          <p:nvPr/>
        </p:nvSpPr>
        <p:spPr>
          <a:xfrm>
            <a:off x="7149875" y="1427672"/>
            <a:ext cx="2689289" cy="258917"/>
          </a:xfrm>
          <a:prstGeom prst="rect">
            <a:avLst/>
          </a:prstGeom>
          <a:noFill/>
        </p:spPr>
        <p:txBody>
          <a:bodyPr wrap="square">
            <a:spAutoFit/>
          </a:bodyPr>
          <a:lstStyle/>
          <a:p>
            <a:pPr algn="just">
              <a:lnSpc>
                <a:spcPct val="115000"/>
              </a:lnSpc>
              <a:spcAft>
                <a:spcPts val="600"/>
              </a:spcAft>
              <a:tabLst>
                <a:tab pos="252095" algn="l"/>
                <a:tab pos="504190" algn="l"/>
                <a:tab pos="5581015" algn="r"/>
              </a:tabLst>
            </a:pPr>
            <a:r>
              <a:rPr lang="en-GB" sz="1000" dirty="0">
                <a:solidFill>
                  <a:schemeClr val="dk1"/>
                </a:solidFill>
                <a:latin typeface="+mj-lt"/>
              </a:rPr>
              <a:t>Please fill the empty field.</a:t>
            </a:r>
          </a:p>
        </p:txBody>
      </p:sp>
      <p:pic>
        <p:nvPicPr>
          <p:cNvPr id="23" name="Picture 22">
            <a:extLst>
              <a:ext uri="{FF2B5EF4-FFF2-40B4-BE49-F238E27FC236}">
                <a16:creationId xmlns:a16="http://schemas.microsoft.com/office/drawing/2014/main" id="{7FF0EFC8-86CA-4698-808B-5989F82D1702}"/>
              </a:ext>
            </a:extLst>
          </p:cNvPr>
          <p:cNvPicPr>
            <a:picLocks noChangeAspect="1"/>
          </p:cNvPicPr>
          <p:nvPr/>
        </p:nvPicPr>
        <p:blipFill>
          <a:blip r:embed="rId4"/>
          <a:stretch>
            <a:fillRect/>
          </a:stretch>
        </p:blipFill>
        <p:spPr>
          <a:xfrm>
            <a:off x="7172558" y="1777472"/>
            <a:ext cx="3056758" cy="1760488"/>
          </a:xfrm>
          <a:prstGeom prst="rect">
            <a:avLst/>
          </a:prstGeom>
        </p:spPr>
      </p:pic>
      <p:sp>
        <p:nvSpPr>
          <p:cNvPr id="24" name="AutoShape 2">
            <a:extLst>
              <a:ext uri="{FF2B5EF4-FFF2-40B4-BE49-F238E27FC236}">
                <a16:creationId xmlns:a16="http://schemas.microsoft.com/office/drawing/2014/main" id="{4A193BDA-454B-47BA-8E77-24963BB91B02}"/>
              </a:ext>
            </a:extLst>
          </p:cNvPr>
          <p:cNvSpPr>
            <a:spLocks noChangeArrowheads="1"/>
          </p:cNvSpPr>
          <p:nvPr/>
        </p:nvSpPr>
        <p:spPr bwMode="auto">
          <a:xfrm>
            <a:off x="9939647" y="1700155"/>
            <a:ext cx="819150" cy="638810"/>
          </a:xfrm>
          <a:prstGeom prst="wedgeRectCallout">
            <a:avLst>
              <a:gd name="adj1" fmla="val -81110"/>
              <a:gd name="adj2" fmla="val 63744"/>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just">
              <a:lnSpc>
                <a:spcPct val="115000"/>
              </a:lnSpc>
              <a:spcBef>
                <a:spcPts val="300"/>
              </a:spcBef>
              <a:tabLst>
                <a:tab pos="252095" algn="l"/>
                <a:tab pos="504190" algn="l"/>
                <a:tab pos="756285" algn="l"/>
                <a:tab pos="5581015" algn="r"/>
              </a:tabLst>
            </a:pPr>
            <a:r>
              <a:rPr lang="lt-LT" sz="800" dirty="0">
                <a:effectLst/>
                <a:latin typeface="Times New Roman" panose="02020603050405020304" pitchFamily="18" charset="0"/>
                <a:ea typeface="Calibri" panose="020F0502020204030204" pitchFamily="34" charset="0"/>
              </a:rPr>
              <a:t>Here </a:t>
            </a:r>
            <a:r>
              <a:rPr lang="en-GB" sz="800" dirty="0">
                <a:effectLst/>
                <a:latin typeface="Times New Roman" panose="02020603050405020304" pitchFamily="18" charset="0"/>
                <a:ea typeface="Calibri" panose="020F0502020204030204" pitchFamily="34" charset="0"/>
              </a:rPr>
              <a:t>are 3</a:t>
            </a:r>
            <a:r>
              <a:rPr lang="lt-LT" sz="800" dirty="0">
                <a:effectLst/>
                <a:latin typeface="Times New Roman" panose="02020603050405020304" pitchFamily="18" charset="0"/>
                <a:ea typeface="Calibri" panose="020F0502020204030204" pitchFamily="34" charset="0"/>
              </a:rPr>
              <a:t> new </a:t>
            </a:r>
            <a:r>
              <a:rPr lang="en-GB" sz="800" dirty="0">
                <a:effectLst/>
                <a:latin typeface="Times New Roman" panose="02020603050405020304" pitchFamily="18" charset="0"/>
                <a:ea typeface="Calibri" panose="020F0502020204030204" pitchFamily="34" charset="0"/>
              </a:rPr>
              <a:t>principles</a:t>
            </a:r>
            <a:endParaRPr lang="en-GB" sz="1100" dirty="0">
              <a:effectLst/>
              <a:latin typeface="Times New Roman" panose="02020603050405020304" pitchFamily="18" charset="0"/>
              <a:ea typeface="Calibri" panose="020F0502020204030204" pitchFamily="34" charset="0"/>
            </a:endParaRPr>
          </a:p>
        </p:txBody>
      </p:sp>
      <p:sp>
        <p:nvSpPr>
          <p:cNvPr id="25" name="AutoShape 2">
            <a:extLst>
              <a:ext uri="{FF2B5EF4-FFF2-40B4-BE49-F238E27FC236}">
                <a16:creationId xmlns:a16="http://schemas.microsoft.com/office/drawing/2014/main" id="{B0A0F54F-E1A6-4FD6-8002-10EA46FE2AE3}"/>
              </a:ext>
            </a:extLst>
          </p:cNvPr>
          <p:cNvSpPr>
            <a:spLocks noChangeArrowheads="1"/>
          </p:cNvSpPr>
          <p:nvPr/>
        </p:nvSpPr>
        <p:spPr bwMode="auto">
          <a:xfrm>
            <a:off x="8047805" y="1837346"/>
            <a:ext cx="540718" cy="752499"/>
          </a:xfrm>
          <a:prstGeom prst="wedgeRectCallout">
            <a:avLst>
              <a:gd name="adj1" fmla="val -81110"/>
              <a:gd name="adj2" fmla="val 63744"/>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just">
              <a:lnSpc>
                <a:spcPct val="115000"/>
              </a:lnSpc>
              <a:spcBef>
                <a:spcPts val="300"/>
              </a:spcBef>
              <a:tabLst>
                <a:tab pos="252095" algn="l"/>
                <a:tab pos="504190" algn="l"/>
                <a:tab pos="756285" algn="l"/>
                <a:tab pos="5581015" algn="r"/>
              </a:tabLst>
            </a:pPr>
            <a:endParaRPr lang="en-GB" sz="1100" dirty="0">
              <a:effectLst/>
              <a:latin typeface="Times New Roman" panose="02020603050405020304" pitchFamily="18" charset="0"/>
              <a:ea typeface="Calibri" panose="020F0502020204030204" pitchFamily="34" charset="0"/>
            </a:endParaRPr>
          </a:p>
        </p:txBody>
      </p:sp>
      <p:sp>
        <p:nvSpPr>
          <p:cNvPr id="26" name="TextBox 25">
            <a:extLst>
              <a:ext uri="{FF2B5EF4-FFF2-40B4-BE49-F238E27FC236}">
                <a16:creationId xmlns:a16="http://schemas.microsoft.com/office/drawing/2014/main" id="{0C9A5764-3365-4B45-99F9-EF27654AFEB9}"/>
              </a:ext>
            </a:extLst>
          </p:cNvPr>
          <p:cNvSpPr txBox="1"/>
          <p:nvPr/>
        </p:nvSpPr>
        <p:spPr>
          <a:xfrm>
            <a:off x="11720767" y="6488668"/>
            <a:ext cx="418722" cy="369332"/>
          </a:xfrm>
          <a:prstGeom prst="rect">
            <a:avLst/>
          </a:prstGeom>
          <a:noFill/>
        </p:spPr>
        <p:txBody>
          <a:bodyPr wrap="square" rtlCol="0">
            <a:spAutoFit/>
          </a:bodyPr>
          <a:lstStyle/>
          <a:p>
            <a:r>
              <a:rPr lang="lt-LT" dirty="0"/>
              <a:t>16</a:t>
            </a:r>
            <a:endParaRPr lang="en-GB" dirty="0"/>
          </a:p>
        </p:txBody>
      </p:sp>
    </p:spTree>
    <p:extLst>
      <p:ext uri="{BB962C8B-B14F-4D97-AF65-F5344CB8AC3E}">
        <p14:creationId xmlns:p14="http://schemas.microsoft.com/office/powerpoint/2010/main" val="1206978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545" y="382047"/>
            <a:ext cx="11666910" cy="164636"/>
          </a:xfrm>
        </p:spPr>
        <p:txBody>
          <a:bodyPr>
            <a:noAutofit/>
          </a:bodyPr>
          <a:lstStyle/>
          <a:p>
            <a:r>
              <a:rPr lang="en-GB" sz="2000" dirty="0">
                <a:solidFill>
                  <a:schemeClr val="accent2">
                    <a:lumMod val="40000"/>
                    <a:lumOff val="60000"/>
                  </a:schemeClr>
                </a:solidFill>
              </a:rPr>
              <a:t>3</a:t>
            </a:r>
            <a:r>
              <a:rPr lang="en-US" sz="2000" dirty="0">
                <a:solidFill>
                  <a:schemeClr val="accent2">
                    <a:lumMod val="40000"/>
                    <a:lumOff val="60000"/>
                  </a:schemeClr>
                </a:solidFill>
              </a:rPr>
              <a:t> PART </a:t>
            </a:r>
            <a:r>
              <a:rPr lang="en-US" sz="2000" dirty="0"/>
              <a:t>Project scope management</a:t>
            </a:r>
            <a:br>
              <a:rPr lang="en-US" sz="2000" dirty="0"/>
            </a:br>
            <a:r>
              <a:rPr lang="en-GB" sz="2000" dirty="0">
                <a:solidFill>
                  <a:srgbClr val="FF6600"/>
                </a:solidFill>
              </a:rPr>
              <a:t>Interview: </a:t>
            </a:r>
            <a:r>
              <a:rPr lang="en-US" sz="2000" dirty="0">
                <a:solidFill>
                  <a:srgbClr val="FF6600"/>
                </a:solidFill>
              </a:rPr>
              <a:t>types</a:t>
            </a:r>
            <a:endParaRPr lang="lt-LT" sz="2000" dirty="0">
              <a:solidFill>
                <a:srgbClr val="FF6600"/>
              </a:solidFill>
            </a:endParaRPr>
          </a:p>
        </p:txBody>
      </p:sp>
      <p:sp>
        <p:nvSpPr>
          <p:cNvPr id="4" name="TextBox 3">
            <a:extLst>
              <a:ext uri="{FF2B5EF4-FFF2-40B4-BE49-F238E27FC236}">
                <a16:creationId xmlns:a16="http://schemas.microsoft.com/office/drawing/2014/main" id="{B0F2C778-384C-4705-B2EB-896E32C4D3AA}"/>
              </a:ext>
            </a:extLst>
          </p:cNvPr>
          <p:cNvSpPr txBox="1"/>
          <p:nvPr/>
        </p:nvSpPr>
        <p:spPr>
          <a:xfrm>
            <a:off x="11720767" y="6488668"/>
            <a:ext cx="418722" cy="369332"/>
          </a:xfrm>
          <a:prstGeom prst="rect">
            <a:avLst/>
          </a:prstGeom>
          <a:noFill/>
        </p:spPr>
        <p:txBody>
          <a:bodyPr wrap="square" rtlCol="0">
            <a:spAutoFit/>
          </a:bodyPr>
          <a:lstStyle/>
          <a:p>
            <a:r>
              <a:rPr lang="lt-LT" dirty="0"/>
              <a:t>17</a:t>
            </a:r>
            <a:endParaRPr lang="en-GB" dirty="0"/>
          </a:p>
        </p:txBody>
      </p:sp>
      <p:sp>
        <p:nvSpPr>
          <p:cNvPr id="5" name="TextBox 4">
            <a:extLst>
              <a:ext uri="{FF2B5EF4-FFF2-40B4-BE49-F238E27FC236}">
                <a16:creationId xmlns:a16="http://schemas.microsoft.com/office/drawing/2014/main" id="{373C4A10-48C3-4C8C-B88F-CA531750C1FF}"/>
              </a:ext>
            </a:extLst>
          </p:cNvPr>
          <p:cNvSpPr txBox="1"/>
          <p:nvPr/>
        </p:nvSpPr>
        <p:spPr>
          <a:xfrm>
            <a:off x="262545" y="5955172"/>
            <a:ext cx="11458222" cy="646331"/>
          </a:xfrm>
          <a:prstGeom prst="rect">
            <a:avLst/>
          </a:prstGeom>
          <a:noFill/>
        </p:spPr>
        <p:txBody>
          <a:bodyPr wrap="square">
            <a:spAutoFit/>
          </a:bodyPr>
          <a:lstStyle/>
          <a:p>
            <a:r>
              <a:rPr lang="en-GB" sz="1200" b="1" dirty="0"/>
              <a:t>More about:</a:t>
            </a:r>
          </a:p>
          <a:p>
            <a:r>
              <a:rPr lang="en-US" sz="1200" dirty="0"/>
              <a:t>Cooper, D. R., Schindler, P. S. (2011). Business research methods, New York (N.Y.): McGraw-Hill/Irwin, 761 p.</a:t>
            </a:r>
            <a:endParaRPr lang="en-GB" sz="1200" dirty="0"/>
          </a:p>
          <a:p>
            <a:r>
              <a:rPr lang="lt-LT" sz="1200" dirty="0"/>
              <a:t>Davidavičienė</a:t>
            </a:r>
            <a:r>
              <a:rPr lang="en-GB" sz="1200" dirty="0"/>
              <a:t>,</a:t>
            </a:r>
            <a:r>
              <a:rPr lang="lt-LT" sz="1200" dirty="0"/>
              <a:t> V</a:t>
            </a:r>
            <a:r>
              <a:rPr lang="en-GB" sz="1200" dirty="0"/>
              <a:t>. et al. (2018).</a:t>
            </a:r>
            <a:r>
              <a:rPr lang="lt-LT" sz="1200" dirty="0"/>
              <a:t> Modernizing the academic teaching and research environment: methodologies and cases in business research. Cham: Springer International Publishing.</a:t>
            </a:r>
            <a:endParaRPr lang="en-GB" sz="1200" dirty="0"/>
          </a:p>
        </p:txBody>
      </p:sp>
      <p:sp>
        <p:nvSpPr>
          <p:cNvPr id="14" name="TextBox 13">
            <a:extLst>
              <a:ext uri="{FF2B5EF4-FFF2-40B4-BE49-F238E27FC236}">
                <a16:creationId xmlns:a16="http://schemas.microsoft.com/office/drawing/2014/main" id="{7C8B00C6-D264-4819-A8B9-6DEA2205DBB4}"/>
              </a:ext>
            </a:extLst>
          </p:cNvPr>
          <p:cNvSpPr txBox="1"/>
          <p:nvPr/>
        </p:nvSpPr>
        <p:spPr>
          <a:xfrm>
            <a:off x="330330" y="921262"/>
            <a:ext cx="11154871" cy="5015476"/>
          </a:xfrm>
          <a:prstGeom prst="rect">
            <a:avLst/>
          </a:prstGeom>
          <a:noFill/>
        </p:spPr>
        <p:txBody>
          <a:bodyPr wrap="square">
            <a:spAutoFit/>
          </a:bodyPr>
          <a:lstStyle/>
          <a:p>
            <a:pPr algn="just">
              <a:lnSpc>
                <a:spcPct val="115000"/>
              </a:lnSpc>
              <a:spcAft>
                <a:spcPts val="600"/>
              </a:spcAft>
              <a:tabLst>
                <a:tab pos="252095" algn="l"/>
                <a:tab pos="504190" algn="l"/>
                <a:tab pos="5581015" algn="r"/>
              </a:tabLst>
            </a:pPr>
            <a:r>
              <a:rPr lang="en-US" sz="1600" dirty="0">
                <a:solidFill>
                  <a:srgbClr val="FF6600"/>
                </a:solidFill>
                <a:latin typeface="+mj-lt"/>
                <a:ea typeface="Calibri" panose="020F0502020204030204" pitchFamily="34" charset="0"/>
              </a:rPr>
              <a:t>Individual depth interview consists of such types like (Cooper, Schindler, 2011): </a:t>
            </a:r>
          </a:p>
          <a:p>
            <a:pPr marL="285750" indent="-285750" algn="just">
              <a:lnSpc>
                <a:spcPct val="115000"/>
              </a:lnSpc>
              <a:spcAft>
                <a:spcPts val="600"/>
              </a:spcAft>
              <a:buFont typeface="Wingdings" panose="05000000000000000000" pitchFamily="2" charset="2"/>
              <a:buChar char="v"/>
              <a:tabLst>
                <a:tab pos="252095" algn="l"/>
                <a:tab pos="504190" algn="l"/>
                <a:tab pos="5581015" algn="r"/>
              </a:tabLst>
            </a:pPr>
            <a:r>
              <a:rPr lang="en-US" sz="1600" b="1" dirty="0">
                <a:solidFill>
                  <a:srgbClr val="FF6600"/>
                </a:solidFill>
                <a:latin typeface="+mj-lt"/>
                <a:ea typeface="Calibri" panose="020F0502020204030204" pitchFamily="34" charset="0"/>
              </a:rPr>
              <a:t>Oral history:</a:t>
            </a:r>
            <a:r>
              <a:rPr lang="en-US" sz="1600" dirty="0">
                <a:solidFill>
                  <a:srgbClr val="FF6600"/>
                </a:solidFill>
                <a:latin typeface="+mj-lt"/>
                <a:ea typeface="Calibri" panose="020F0502020204030204" pitchFamily="34" charset="0"/>
              </a:rPr>
              <a:t> ask participants to relate their personal experiences and feelings related to historical events or past </a:t>
            </a:r>
            <a:r>
              <a:rPr lang="en-US" sz="1600" dirty="0" err="1">
                <a:solidFill>
                  <a:srgbClr val="FF6600"/>
                </a:solidFill>
                <a:latin typeface="+mj-lt"/>
                <a:ea typeface="Calibri" panose="020F0502020204030204" pitchFamily="34" charset="0"/>
              </a:rPr>
              <a:t>behaviour</a:t>
            </a:r>
            <a:r>
              <a:rPr lang="en-US" sz="1600" dirty="0">
                <a:solidFill>
                  <a:srgbClr val="FF6600"/>
                </a:solidFill>
                <a:latin typeface="+mj-lt"/>
                <a:ea typeface="Calibri" panose="020F0502020204030204" pitchFamily="34" charset="0"/>
              </a:rPr>
              <a:t>; </a:t>
            </a:r>
          </a:p>
          <a:p>
            <a:pPr marL="285750" indent="-285750" algn="just">
              <a:lnSpc>
                <a:spcPct val="115000"/>
              </a:lnSpc>
              <a:spcAft>
                <a:spcPts val="600"/>
              </a:spcAft>
              <a:buFont typeface="Wingdings" panose="05000000000000000000" pitchFamily="2" charset="2"/>
              <a:buChar char="v"/>
              <a:tabLst>
                <a:tab pos="252095" algn="l"/>
                <a:tab pos="504190" algn="l"/>
                <a:tab pos="5581015" algn="r"/>
              </a:tabLst>
            </a:pPr>
            <a:r>
              <a:rPr lang="en-US" sz="1600" b="1" dirty="0">
                <a:solidFill>
                  <a:srgbClr val="FF6600"/>
                </a:solidFill>
                <a:latin typeface="+mj-lt"/>
                <a:ea typeface="Calibri" panose="020F0502020204030204" pitchFamily="34" charset="0"/>
              </a:rPr>
              <a:t>Cultural interviews:</a:t>
            </a:r>
            <a:r>
              <a:rPr lang="en-US" sz="1600" dirty="0">
                <a:solidFill>
                  <a:srgbClr val="FF6600"/>
                </a:solidFill>
                <a:latin typeface="+mj-lt"/>
                <a:ea typeface="Calibri" panose="020F0502020204030204" pitchFamily="34" charset="0"/>
              </a:rPr>
              <a:t> ask a participant to relate his or her experiences with a culture or subculture, including knowledge passed on by prior generations and the knowledge participants have or plan to pass on to future generations; </a:t>
            </a:r>
          </a:p>
          <a:p>
            <a:pPr marL="285750" indent="-285750" algn="just">
              <a:lnSpc>
                <a:spcPct val="115000"/>
              </a:lnSpc>
              <a:spcAft>
                <a:spcPts val="600"/>
              </a:spcAft>
              <a:buFont typeface="Wingdings" panose="05000000000000000000" pitchFamily="2" charset="2"/>
              <a:buChar char="v"/>
              <a:tabLst>
                <a:tab pos="252095" algn="l"/>
                <a:tab pos="504190" algn="l"/>
                <a:tab pos="5581015" algn="r"/>
              </a:tabLst>
            </a:pPr>
            <a:r>
              <a:rPr lang="en-US" sz="1600" b="1" dirty="0">
                <a:solidFill>
                  <a:srgbClr val="FF6600"/>
                </a:solidFill>
                <a:latin typeface="+mj-lt"/>
                <a:ea typeface="Calibri" panose="020F0502020204030204" pitchFamily="34" charset="0"/>
              </a:rPr>
              <a:t>Life histories:</a:t>
            </a:r>
            <a:r>
              <a:rPr lang="en-US" sz="1600" dirty="0">
                <a:solidFill>
                  <a:srgbClr val="FF6600"/>
                </a:solidFill>
                <a:latin typeface="+mj-lt"/>
                <a:ea typeface="Calibri" panose="020F0502020204030204" pitchFamily="34" charset="0"/>
              </a:rPr>
              <a:t> extract from single participant memories and experiences from childhood to the present day regarding a product or service category, brand, or firm; </a:t>
            </a:r>
          </a:p>
          <a:p>
            <a:pPr marL="285750" indent="-285750" algn="just">
              <a:lnSpc>
                <a:spcPct val="115000"/>
              </a:lnSpc>
              <a:spcAft>
                <a:spcPts val="600"/>
              </a:spcAft>
              <a:buFont typeface="Wingdings" panose="05000000000000000000" pitchFamily="2" charset="2"/>
              <a:buChar char="v"/>
              <a:tabLst>
                <a:tab pos="252095" algn="l"/>
                <a:tab pos="504190" algn="l"/>
                <a:tab pos="5581015" algn="r"/>
              </a:tabLst>
            </a:pPr>
            <a:r>
              <a:rPr lang="en-US" sz="1600" b="1" dirty="0">
                <a:solidFill>
                  <a:srgbClr val="FF6600"/>
                </a:solidFill>
                <a:latin typeface="+mj-lt"/>
                <a:ea typeface="Calibri" panose="020F0502020204030204" pitchFamily="34" charset="0"/>
              </a:rPr>
              <a:t>Critical incident technique:</a:t>
            </a:r>
            <a:r>
              <a:rPr lang="en-US" sz="1600" dirty="0">
                <a:solidFill>
                  <a:srgbClr val="FF6600"/>
                </a:solidFill>
                <a:latin typeface="+mj-lt"/>
                <a:ea typeface="Calibri" panose="020F0502020204030204" pitchFamily="34" charset="0"/>
              </a:rPr>
              <a:t> the participant describes what led up to the incident; exactly what he or she did or did not do that was especially effective or ineffective; </a:t>
            </a:r>
          </a:p>
          <a:p>
            <a:pPr marL="285750" indent="-285750" algn="just">
              <a:lnSpc>
                <a:spcPct val="115000"/>
              </a:lnSpc>
              <a:spcAft>
                <a:spcPts val="600"/>
              </a:spcAft>
              <a:buFont typeface="Wingdings" panose="05000000000000000000" pitchFamily="2" charset="2"/>
              <a:buChar char="v"/>
              <a:tabLst>
                <a:tab pos="252095" algn="l"/>
                <a:tab pos="504190" algn="l"/>
                <a:tab pos="5581015" algn="r"/>
              </a:tabLst>
            </a:pPr>
            <a:r>
              <a:rPr lang="en-US" sz="1600" b="1" dirty="0">
                <a:solidFill>
                  <a:srgbClr val="FF6600"/>
                </a:solidFill>
                <a:latin typeface="+mj-lt"/>
                <a:ea typeface="Calibri" panose="020F0502020204030204" pitchFamily="34" charset="0"/>
              </a:rPr>
              <a:t>Convergent interviewing: </a:t>
            </a:r>
            <a:r>
              <a:rPr lang="en-US" sz="1600" dirty="0">
                <a:solidFill>
                  <a:srgbClr val="FF6600"/>
                </a:solidFill>
                <a:latin typeface="+mj-lt"/>
                <a:ea typeface="Calibri" panose="020F0502020204030204" pitchFamily="34" charset="0"/>
              </a:rPr>
              <a:t>experts serve as participants in a sequential series of individual depth interview; </a:t>
            </a:r>
          </a:p>
          <a:p>
            <a:pPr marL="285750" indent="-285750" algn="just">
              <a:lnSpc>
                <a:spcPct val="115000"/>
              </a:lnSpc>
              <a:spcAft>
                <a:spcPts val="600"/>
              </a:spcAft>
              <a:buFont typeface="Wingdings" panose="05000000000000000000" pitchFamily="2" charset="2"/>
              <a:buChar char="v"/>
              <a:tabLst>
                <a:tab pos="252095" algn="l"/>
                <a:tab pos="504190" algn="l"/>
                <a:tab pos="5581015" algn="r"/>
              </a:tabLst>
            </a:pPr>
            <a:r>
              <a:rPr lang="en-US" sz="1600" b="1" dirty="0">
                <a:solidFill>
                  <a:srgbClr val="FF6600"/>
                </a:solidFill>
                <a:latin typeface="+mj-lt"/>
                <a:ea typeface="Calibri" panose="020F0502020204030204" pitchFamily="34" charset="0"/>
              </a:rPr>
              <a:t>Sequential interviewing:</a:t>
            </a:r>
            <a:r>
              <a:rPr lang="en-US" sz="1600" dirty="0">
                <a:solidFill>
                  <a:srgbClr val="FF6600"/>
                </a:solidFill>
                <a:latin typeface="+mj-lt"/>
                <a:ea typeface="Calibri" panose="020F0502020204030204" pitchFamily="34" charset="0"/>
              </a:rPr>
              <a:t> approach the participant with questions formed around an anticipated series of activities that did or might have happened, in order to have the participant recall the detail of his or her own experience;</a:t>
            </a:r>
          </a:p>
          <a:p>
            <a:pPr marL="285750" indent="-285750" algn="just">
              <a:lnSpc>
                <a:spcPct val="115000"/>
              </a:lnSpc>
              <a:spcAft>
                <a:spcPts val="600"/>
              </a:spcAft>
              <a:buFont typeface="Wingdings" panose="05000000000000000000" pitchFamily="2" charset="2"/>
              <a:buChar char="v"/>
              <a:tabLst>
                <a:tab pos="252095" algn="l"/>
                <a:tab pos="504190" algn="l"/>
                <a:tab pos="5581015" algn="r"/>
              </a:tabLst>
            </a:pPr>
            <a:r>
              <a:rPr lang="en-US" sz="1600" b="1" dirty="0">
                <a:solidFill>
                  <a:srgbClr val="FF6600"/>
                </a:solidFill>
                <a:latin typeface="+mj-lt"/>
                <a:ea typeface="Calibri" panose="020F0502020204030204" pitchFamily="34" charset="0"/>
              </a:rPr>
              <a:t>Ethnography:</a:t>
            </a:r>
            <a:r>
              <a:rPr lang="en-US" sz="1600" dirty="0">
                <a:solidFill>
                  <a:srgbClr val="FF6600"/>
                </a:solidFill>
                <a:latin typeface="+mj-lt"/>
                <a:ea typeface="Calibri" panose="020F0502020204030204" pitchFamily="34" charset="0"/>
              </a:rPr>
              <a:t> interviewer and participant collaborate in field-setting participant observation and unstructured interview;</a:t>
            </a:r>
          </a:p>
          <a:p>
            <a:pPr marL="285750" indent="-285750" algn="just">
              <a:lnSpc>
                <a:spcPct val="115000"/>
              </a:lnSpc>
              <a:spcAft>
                <a:spcPts val="600"/>
              </a:spcAft>
              <a:buFont typeface="Wingdings" panose="05000000000000000000" pitchFamily="2" charset="2"/>
              <a:buChar char="v"/>
              <a:tabLst>
                <a:tab pos="252095" algn="l"/>
                <a:tab pos="504190" algn="l"/>
                <a:tab pos="5581015" algn="r"/>
              </a:tabLst>
            </a:pPr>
            <a:r>
              <a:rPr lang="en-US" sz="1600" b="1" dirty="0">
                <a:solidFill>
                  <a:srgbClr val="FF6600"/>
                </a:solidFill>
                <a:latin typeface="+mj-lt"/>
                <a:ea typeface="Calibri" panose="020F0502020204030204" pitchFamily="34" charset="0"/>
              </a:rPr>
              <a:t>Grounded theory:</a:t>
            </a:r>
            <a:r>
              <a:rPr lang="en-US" sz="1600" dirty="0">
                <a:solidFill>
                  <a:srgbClr val="FF6600"/>
                </a:solidFill>
                <a:latin typeface="+mj-lt"/>
                <a:ea typeface="Calibri" panose="020F0502020204030204" pitchFamily="34" charset="0"/>
              </a:rPr>
              <a:t> using a structured interview, each subsequent interview is adjusted based on the findings and interpretations from each previous interview, with the purpose to develop general concepts or theories with which to </a:t>
            </a:r>
            <a:r>
              <a:rPr lang="en-US" sz="1600" dirty="0" err="1">
                <a:solidFill>
                  <a:srgbClr val="FF6600"/>
                </a:solidFill>
                <a:latin typeface="+mj-lt"/>
                <a:ea typeface="Calibri" panose="020F0502020204030204" pitchFamily="34" charset="0"/>
              </a:rPr>
              <a:t>analyse</a:t>
            </a:r>
            <a:r>
              <a:rPr lang="en-US" sz="1600" dirty="0">
                <a:solidFill>
                  <a:srgbClr val="FF6600"/>
                </a:solidFill>
                <a:latin typeface="+mj-lt"/>
                <a:ea typeface="Calibri" panose="020F0502020204030204" pitchFamily="34" charset="0"/>
              </a:rPr>
              <a:t> the data.</a:t>
            </a:r>
          </a:p>
          <a:p>
            <a:pPr algn="just">
              <a:lnSpc>
                <a:spcPct val="115000"/>
              </a:lnSpc>
              <a:spcAft>
                <a:spcPts val="600"/>
              </a:spcAft>
              <a:tabLst>
                <a:tab pos="252095" algn="l"/>
                <a:tab pos="504190" algn="l"/>
                <a:tab pos="5581015" algn="r"/>
              </a:tabLst>
            </a:pPr>
            <a:endParaRPr lang="en-GB" sz="1600" dirty="0">
              <a:solidFill>
                <a:srgbClr val="FF6600"/>
              </a:solidFill>
              <a:effectLst/>
              <a:latin typeface="+mj-lt"/>
              <a:ea typeface="Calibri" panose="020F0502020204030204" pitchFamily="34" charset="0"/>
            </a:endParaRPr>
          </a:p>
        </p:txBody>
      </p:sp>
    </p:spTree>
    <p:extLst>
      <p:ext uri="{BB962C8B-B14F-4D97-AF65-F5344CB8AC3E}">
        <p14:creationId xmlns:p14="http://schemas.microsoft.com/office/powerpoint/2010/main" val="2436222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545" y="382047"/>
            <a:ext cx="11666910" cy="164636"/>
          </a:xfrm>
        </p:spPr>
        <p:txBody>
          <a:bodyPr>
            <a:noAutofit/>
          </a:bodyPr>
          <a:lstStyle/>
          <a:p>
            <a:r>
              <a:rPr lang="en-GB" sz="2000" dirty="0">
                <a:solidFill>
                  <a:schemeClr val="accent2">
                    <a:lumMod val="40000"/>
                    <a:lumOff val="60000"/>
                  </a:schemeClr>
                </a:solidFill>
              </a:rPr>
              <a:t>3</a:t>
            </a:r>
            <a:r>
              <a:rPr lang="en-US" sz="2000" dirty="0">
                <a:solidFill>
                  <a:schemeClr val="accent2">
                    <a:lumMod val="40000"/>
                    <a:lumOff val="60000"/>
                  </a:schemeClr>
                </a:solidFill>
              </a:rPr>
              <a:t> PART </a:t>
            </a:r>
            <a:r>
              <a:rPr lang="en-US" sz="2000" dirty="0"/>
              <a:t>Project scope management</a:t>
            </a:r>
            <a:br>
              <a:rPr lang="en-US" sz="2000" dirty="0"/>
            </a:br>
            <a:r>
              <a:rPr lang="en-GB" sz="2000" dirty="0">
                <a:solidFill>
                  <a:srgbClr val="FF6600"/>
                </a:solidFill>
              </a:rPr>
              <a:t>Case study: types</a:t>
            </a:r>
            <a:endParaRPr lang="lt-LT" sz="2000" dirty="0">
              <a:solidFill>
                <a:srgbClr val="FF6600"/>
              </a:solidFill>
            </a:endParaRPr>
          </a:p>
        </p:txBody>
      </p:sp>
      <p:sp>
        <p:nvSpPr>
          <p:cNvPr id="5" name="TextBox 4">
            <a:extLst>
              <a:ext uri="{FF2B5EF4-FFF2-40B4-BE49-F238E27FC236}">
                <a16:creationId xmlns:a16="http://schemas.microsoft.com/office/drawing/2014/main" id="{373C4A10-48C3-4C8C-B88F-CA531750C1FF}"/>
              </a:ext>
            </a:extLst>
          </p:cNvPr>
          <p:cNvSpPr txBox="1"/>
          <p:nvPr/>
        </p:nvSpPr>
        <p:spPr>
          <a:xfrm>
            <a:off x="262545" y="5955172"/>
            <a:ext cx="11458222" cy="830997"/>
          </a:xfrm>
          <a:prstGeom prst="rect">
            <a:avLst/>
          </a:prstGeom>
          <a:noFill/>
        </p:spPr>
        <p:txBody>
          <a:bodyPr wrap="square">
            <a:spAutoFit/>
          </a:bodyPr>
          <a:lstStyle/>
          <a:p>
            <a:r>
              <a:rPr lang="en-GB" sz="1200" b="1" dirty="0"/>
              <a:t>More about:</a:t>
            </a:r>
          </a:p>
          <a:p>
            <a:r>
              <a:rPr lang="en-US" sz="1200" dirty="0"/>
              <a:t>Yin, R. K. (2014). Case study research: design and methods, fifth edition, SAGE Publications, 265 p.</a:t>
            </a:r>
          </a:p>
          <a:p>
            <a:r>
              <a:rPr lang="en-US" sz="1200" dirty="0"/>
              <a:t>Bryman, A., Bell, E. (2015). Business research methods, Oxford: Oxford University Press, 778 p.</a:t>
            </a:r>
            <a:endParaRPr lang="en-GB" sz="1200" dirty="0"/>
          </a:p>
          <a:p>
            <a:r>
              <a:rPr lang="lt-LT" sz="1200" dirty="0"/>
              <a:t>Davidavičienė</a:t>
            </a:r>
            <a:r>
              <a:rPr lang="en-GB" sz="1200" dirty="0"/>
              <a:t>,</a:t>
            </a:r>
            <a:r>
              <a:rPr lang="lt-LT" sz="1200" dirty="0"/>
              <a:t> V</a:t>
            </a:r>
            <a:r>
              <a:rPr lang="en-GB" sz="1200" dirty="0"/>
              <a:t>. et al. (2018).</a:t>
            </a:r>
            <a:r>
              <a:rPr lang="lt-LT" sz="1200" dirty="0"/>
              <a:t> Modernizing the academic teaching and research environment: methodologies and cases in business research. Cham: Springer International Publishing.</a:t>
            </a:r>
            <a:endParaRPr lang="en-GB" sz="1200" dirty="0"/>
          </a:p>
        </p:txBody>
      </p:sp>
      <p:sp>
        <p:nvSpPr>
          <p:cNvPr id="14" name="TextBox 13">
            <a:extLst>
              <a:ext uri="{FF2B5EF4-FFF2-40B4-BE49-F238E27FC236}">
                <a16:creationId xmlns:a16="http://schemas.microsoft.com/office/drawing/2014/main" id="{7C8B00C6-D264-4819-A8B9-6DEA2205DBB4}"/>
              </a:ext>
            </a:extLst>
          </p:cNvPr>
          <p:cNvSpPr txBox="1"/>
          <p:nvPr/>
        </p:nvSpPr>
        <p:spPr>
          <a:xfrm>
            <a:off x="262545" y="1072264"/>
            <a:ext cx="11154871" cy="4578433"/>
          </a:xfrm>
          <a:prstGeom prst="rect">
            <a:avLst/>
          </a:prstGeom>
          <a:noFill/>
        </p:spPr>
        <p:txBody>
          <a:bodyPr wrap="square">
            <a:spAutoFit/>
          </a:bodyPr>
          <a:lstStyle/>
          <a:p>
            <a:pPr marL="285750" indent="-285750" algn="just">
              <a:lnSpc>
                <a:spcPct val="115000"/>
              </a:lnSpc>
              <a:spcAft>
                <a:spcPts val="600"/>
              </a:spcAft>
              <a:buFont typeface="Wingdings" panose="05000000000000000000" pitchFamily="2" charset="2"/>
              <a:buChar char="v"/>
              <a:tabLst>
                <a:tab pos="252095" algn="l"/>
                <a:tab pos="504190" algn="l"/>
                <a:tab pos="5581015" algn="r"/>
              </a:tabLst>
            </a:pPr>
            <a:r>
              <a:rPr lang="en-US" sz="1600" b="1" dirty="0">
                <a:solidFill>
                  <a:srgbClr val="FF6600"/>
                </a:solidFill>
                <a:latin typeface="+mj-lt"/>
                <a:ea typeface="Calibri" panose="020F0502020204030204" pitchFamily="34" charset="0"/>
              </a:rPr>
              <a:t>A case study </a:t>
            </a:r>
            <a:r>
              <a:rPr lang="en-US" sz="1600" dirty="0">
                <a:solidFill>
                  <a:srgbClr val="FF6600"/>
                </a:solidFill>
                <a:latin typeface="+mj-lt"/>
                <a:ea typeface="Calibri" panose="020F0502020204030204" pitchFamily="34" charset="0"/>
              </a:rPr>
              <a:t>investigates a contemporary phenomenon (the “case”) in its real-world context, especially when the boundaries between phenomenon and context may not be clearly evident. Case study design and data collection features, such as how data triangulation helps to address the distinctive technical condition whereby a case study will have more variables of interest that data points. Among the variations in case studies, a case study can include single or multiple cases, can be limited to quantitative evidence and can be a useful method in doing an evaluation (Yin 2014). </a:t>
            </a:r>
          </a:p>
          <a:p>
            <a:pPr marL="285750" indent="-285750" algn="just">
              <a:lnSpc>
                <a:spcPct val="115000"/>
              </a:lnSpc>
              <a:spcAft>
                <a:spcPts val="600"/>
              </a:spcAft>
              <a:buFont typeface="Wingdings" panose="05000000000000000000" pitchFamily="2" charset="2"/>
              <a:buChar char="v"/>
              <a:tabLst>
                <a:tab pos="252095" algn="l"/>
                <a:tab pos="504190" algn="l"/>
                <a:tab pos="5581015" algn="r"/>
              </a:tabLst>
            </a:pPr>
            <a:r>
              <a:rPr lang="en-US" sz="1600" dirty="0">
                <a:solidFill>
                  <a:srgbClr val="FF6600"/>
                </a:solidFill>
                <a:latin typeface="+mj-lt"/>
                <a:ea typeface="Calibri" panose="020F0502020204030204" pitchFamily="34" charset="0"/>
              </a:rPr>
              <a:t>There are five types of case studies (Bryman, Bell 2015):</a:t>
            </a:r>
          </a:p>
          <a:p>
            <a:pPr marL="742950" lvl="1" indent="-285750" algn="just">
              <a:lnSpc>
                <a:spcPct val="115000"/>
              </a:lnSpc>
              <a:spcAft>
                <a:spcPts val="600"/>
              </a:spcAft>
              <a:buFont typeface="Wingdings" panose="05000000000000000000" pitchFamily="2" charset="2"/>
              <a:buChar char="v"/>
              <a:tabLst>
                <a:tab pos="252095" algn="l"/>
                <a:tab pos="504190" algn="l"/>
                <a:tab pos="5581015" algn="r"/>
              </a:tabLst>
            </a:pPr>
            <a:r>
              <a:rPr lang="en-US" sz="1600" b="1" dirty="0">
                <a:solidFill>
                  <a:srgbClr val="FF6600"/>
                </a:solidFill>
                <a:latin typeface="+mj-lt"/>
                <a:ea typeface="Calibri" panose="020F0502020204030204" pitchFamily="34" charset="0"/>
              </a:rPr>
              <a:t>The critical case</a:t>
            </a:r>
            <a:r>
              <a:rPr lang="en-US" sz="1600" dirty="0">
                <a:solidFill>
                  <a:srgbClr val="FF6600"/>
                </a:solidFill>
                <a:latin typeface="+mj-lt"/>
                <a:ea typeface="Calibri" panose="020F0502020204030204" pitchFamily="34" charset="0"/>
              </a:rPr>
              <a:t> where the researcher has a clearly specified hypothesis, and a case is chosen on the grounds that it will allow a better understanding of the circumstances in which the hypothesis will and will not hold. </a:t>
            </a:r>
          </a:p>
          <a:p>
            <a:pPr marL="742950" lvl="1" indent="-285750" algn="just">
              <a:lnSpc>
                <a:spcPct val="115000"/>
              </a:lnSpc>
              <a:spcAft>
                <a:spcPts val="600"/>
              </a:spcAft>
              <a:buFont typeface="Wingdings" panose="05000000000000000000" pitchFamily="2" charset="2"/>
              <a:buChar char="v"/>
              <a:tabLst>
                <a:tab pos="252095" algn="l"/>
                <a:tab pos="504190" algn="l"/>
                <a:tab pos="5581015" algn="r"/>
              </a:tabLst>
            </a:pPr>
            <a:r>
              <a:rPr lang="en-US" sz="1600" b="1" dirty="0">
                <a:solidFill>
                  <a:srgbClr val="FF6600"/>
                </a:solidFill>
                <a:latin typeface="+mj-lt"/>
                <a:ea typeface="Calibri" panose="020F0502020204030204" pitchFamily="34" charset="0"/>
              </a:rPr>
              <a:t>The unique case</a:t>
            </a:r>
            <a:r>
              <a:rPr lang="en-US" sz="1600" dirty="0">
                <a:solidFill>
                  <a:srgbClr val="FF6600"/>
                </a:solidFill>
                <a:latin typeface="+mj-lt"/>
                <a:ea typeface="Calibri" panose="020F0502020204030204" pitchFamily="34" charset="0"/>
              </a:rPr>
              <a:t> – it is the unique or extreme case. </a:t>
            </a:r>
          </a:p>
          <a:p>
            <a:pPr marL="742950" lvl="1" indent="-285750" algn="just">
              <a:lnSpc>
                <a:spcPct val="115000"/>
              </a:lnSpc>
              <a:spcAft>
                <a:spcPts val="600"/>
              </a:spcAft>
              <a:buFont typeface="Wingdings" panose="05000000000000000000" pitchFamily="2" charset="2"/>
              <a:buChar char="v"/>
              <a:tabLst>
                <a:tab pos="252095" algn="l"/>
                <a:tab pos="504190" algn="l"/>
                <a:tab pos="5581015" algn="r"/>
              </a:tabLst>
            </a:pPr>
            <a:r>
              <a:rPr lang="en-US" sz="1600" b="1" dirty="0">
                <a:solidFill>
                  <a:srgbClr val="FF6600"/>
                </a:solidFill>
                <a:latin typeface="+mj-lt"/>
                <a:ea typeface="Calibri" panose="020F0502020204030204" pitchFamily="34" charset="0"/>
              </a:rPr>
              <a:t>The revelatory case</a:t>
            </a:r>
            <a:r>
              <a:rPr lang="en-US" sz="1600" dirty="0">
                <a:solidFill>
                  <a:srgbClr val="FF6600"/>
                </a:solidFill>
                <a:latin typeface="+mj-lt"/>
                <a:ea typeface="Calibri" panose="020F0502020204030204" pitchFamily="34" charset="0"/>
              </a:rPr>
              <a:t> where the basis for this case exists when an investigator has an opportunity to observe and </a:t>
            </a:r>
            <a:r>
              <a:rPr lang="en-US" sz="1600" dirty="0" err="1">
                <a:solidFill>
                  <a:srgbClr val="FF6600"/>
                </a:solidFill>
                <a:latin typeface="+mj-lt"/>
                <a:ea typeface="Calibri" panose="020F0502020204030204" pitchFamily="34" charset="0"/>
              </a:rPr>
              <a:t>analyse</a:t>
            </a:r>
            <a:r>
              <a:rPr lang="en-US" sz="1600" dirty="0">
                <a:solidFill>
                  <a:srgbClr val="FF6600"/>
                </a:solidFill>
                <a:latin typeface="+mj-lt"/>
                <a:ea typeface="Calibri" panose="020F0502020204030204" pitchFamily="34" charset="0"/>
              </a:rPr>
              <a:t> a phenomenon previously inaccessible to scientific investigation. </a:t>
            </a:r>
          </a:p>
          <a:p>
            <a:pPr marL="742950" lvl="1" indent="-285750" algn="just">
              <a:lnSpc>
                <a:spcPct val="115000"/>
              </a:lnSpc>
              <a:spcAft>
                <a:spcPts val="600"/>
              </a:spcAft>
              <a:buFont typeface="Wingdings" panose="05000000000000000000" pitchFamily="2" charset="2"/>
              <a:buChar char="v"/>
              <a:tabLst>
                <a:tab pos="252095" algn="l"/>
                <a:tab pos="504190" algn="l"/>
                <a:tab pos="5581015" algn="r"/>
              </a:tabLst>
            </a:pPr>
            <a:r>
              <a:rPr lang="en-US" sz="1600" b="1" dirty="0">
                <a:solidFill>
                  <a:srgbClr val="FF6600"/>
                </a:solidFill>
                <a:latin typeface="+mj-lt"/>
                <a:ea typeface="Calibri" panose="020F0502020204030204" pitchFamily="34" charset="0"/>
              </a:rPr>
              <a:t>The representative or typical case</a:t>
            </a:r>
            <a:r>
              <a:rPr lang="en-US" sz="1600" dirty="0">
                <a:solidFill>
                  <a:srgbClr val="FF6600"/>
                </a:solidFill>
                <a:latin typeface="+mj-lt"/>
                <a:ea typeface="Calibri" panose="020F0502020204030204" pitchFamily="34" charset="0"/>
              </a:rPr>
              <a:t> seeks to explore a case that exemplifies an everyday situation or form of organization. </a:t>
            </a:r>
          </a:p>
          <a:p>
            <a:pPr marL="742950" lvl="1" indent="-285750" algn="just">
              <a:lnSpc>
                <a:spcPct val="115000"/>
              </a:lnSpc>
              <a:spcAft>
                <a:spcPts val="600"/>
              </a:spcAft>
              <a:buFont typeface="Wingdings" panose="05000000000000000000" pitchFamily="2" charset="2"/>
              <a:buChar char="v"/>
              <a:tabLst>
                <a:tab pos="252095" algn="l"/>
                <a:tab pos="504190" algn="l"/>
                <a:tab pos="5581015" algn="r"/>
              </a:tabLst>
            </a:pPr>
            <a:r>
              <a:rPr lang="en-US" sz="1600" b="1" dirty="0">
                <a:solidFill>
                  <a:srgbClr val="FF6600"/>
                </a:solidFill>
                <a:latin typeface="+mj-lt"/>
                <a:ea typeface="Calibri" panose="020F0502020204030204" pitchFamily="34" charset="0"/>
              </a:rPr>
              <a:t>The longitudinal case</a:t>
            </a:r>
            <a:r>
              <a:rPr lang="en-US" sz="1600" dirty="0">
                <a:solidFill>
                  <a:srgbClr val="FF6600"/>
                </a:solidFill>
                <a:latin typeface="+mj-lt"/>
                <a:ea typeface="Calibri" panose="020F0502020204030204" pitchFamily="34" charset="0"/>
              </a:rPr>
              <a:t> is concerned with how a situation changes over time. </a:t>
            </a:r>
          </a:p>
          <a:p>
            <a:pPr algn="just">
              <a:lnSpc>
                <a:spcPct val="115000"/>
              </a:lnSpc>
              <a:spcAft>
                <a:spcPts val="600"/>
              </a:spcAft>
              <a:tabLst>
                <a:tab pos="252095" algn="l"/>
                <a:tab pos="504190" algn="l"/>
                <a:tab pos="5581015" algn="r"/>
              </a:tabLst>
            </a:pPr>
            <a:endParaRPr lang="en-GB" sz="1600" dirty="0">
              <a:solidFill>
                <a:srgbClr val="FF6600"/>
              </a:solidFill>
              <a:effectLst/>
              <a:latin typeface="+mj-lt"/>
              <a:ea typeface="Calibri" panose="020F0502020204030204" pitchFamily="34" charset="0"/>
            </a:endParaRPr>
          </a:p>
        </p:txBody>
      </p:sp>
      <p:sp>
        <p:nvSpPr>
          <p:cNvPr id="6" name="TextBox 5">
            <a:extLst>
              <a:ext uri="{FF2B5EF4-FFF2-40B4-BE49-F238E27FC236}">
                <a16:creationId xmlns:a16="http://schemas.microsoft.com/office/drawing/2014/main" id="{91DF48F5-9E85-45D7-B280-48BA8B831A52}"/>
              </a:ext>
            </a:extLst>
          </p:cNvPr>
          <p:cNvSpPr txBox="1"/>
          <p:nvPr/>
        </p:nvSpPr>
        <p:spPr>
          <a:xfrm>
            <a:off x="11720767" y="6488668"/>
            <a:ext cx="418722" cy="369332"/>
          </a:xfrm>
          <a:prstGeom prst="rect">
            <a:avLst/>
          </a:prstGeom>
          <a:noFill/>
        </p:spPr>
        <p:txBody>
          <a:bodyPr wrap="square" rtlCol="0">
            <a:spAutoFit/>
          </a:bodyPr>
          <a:lstStyle/>
          <a:p>
            <a:r>
              <a:rPr lang="lt-LT" dirty="0"/>
              <a:t>18</a:t>
            </a:r>
            <a:endParaRPr lang="en-GB" dirty="0"/>
          </a:p>
        </p:txBody>
      </p:sp>
    </p:spTree>
    <p:extLst>
      <p:ext uri="{BB962C8B-B14F-4D97-AF65-F5344CB8AC3E}">
        <p14:creationId xmlns:p14="http://schemas.microsoft.com/office/powerpoint/2010/main" val="638515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99" y="383532"/>
            <a:ext cx="11666910" cy="164636"/>
          </a:xfrm>
        </p:spPr>
        <p:txBody>
          <a:bodyPr>
            <a:noAutofit/>
          </a:bodyPr>
          <a:lstStyle/>
          <a:p>
            <a:r>
              <a:rPr lang="en-US" sz="2400" dirty="0">
                <a:solidFill>
                  <a:schemeClr val="accent2">
                    <a:lumMod val="40000"/>
                    <a:lumOff val="60000"/>
                  </a:schemeClr>
                </a:solidFill>
              </a:rPr>
              <a:t>3 PART </a:t>
            </a:r>
            <a:r>
              <a:rPr lang="en-US" sz="2400" dirty="0"/>
              <a:t>Project scope management</a:t>
            </a:r>
            <a:br>
              <a:rPr lang="lt-LT" sz="2400" dirty="0"/>
            </a:br>
            <a:r>
              <a:rPr lang="lt-LT" sz="2400" dirty="0">
                <a:solidFill>
                  <a:schemeClr val="accent2"/>
                </a:solidFill>
              </a:rPr>
              <a:t>Questions</a:t>
            </a:r>
            <a:endParaRPr lang="lt-LT" sz="3800" dirty="0">
              <a:solidFill>
                <a:schemeClr val="accent2"/>
              </a:solidFill>
            </a:endParaRPr>
          </a:p>
        </p:txBody>
      </p:sp>
      <p:sp>
        <p:nvSpPr>
          <p:cNvPr id="4" name="TextBox 3">
            <a:extLst>
              <a:ext uri="{FF2B5EF4-FFF2-40B4-BE49-F238E27FC236}">
                <a16:creationId xmlns:a16="http://schemas.microsoft.com/office/drawing/2014/main" id="{B0F2C778-384C-4705-B2EB-896E32C4D3AA}"/>
              </a:ext>
            </a:extLst>
          </p:cNvPr>
          <p:cNvSpPr txBox="1"/>
          <p:nvPr/>
        </p:nvSpPr>
        <p:spPr>
          <a:xfrm>
            <a:off x="11694254" y="6488668"/>
            <a:ext cx="445236" cy="369332"/>
          </a:xfrm>
          <a:prstGeom prst="rect">
            <a:avLst/>
          </a:prstGeom>
          <a:noFill/>
        </p:spPr>
        <p:txBody>
          <a:bodyPr wrap="square" rtlCol="0">
            <a:spAutoFit/>
          </a:bodyPr>
          <a:lstStyle/>
          <a:p>
            <a:r>
              <a:rPr lang="lt-LT" dirty="0"/>
              <a:t>19</a:t>
            </a:r>
            <a:endParaRPr lang="en-GB" dirty="0"/>
          </a:p>
        </p:txBody>
      </p:sp>
      <p:sp>
        <p:nvSpPr>
          <p:cNvPr id="16" name="TextBox 15">
            <a:extLst>
              <a:ext uri="{FF2B5EF4-FFF2-40B4-BE49-F238E27FC236}">
                <a16:creationId xmlns:a16="http://schemas.microsoft.com/office/drawing/2014/main" id="{6811890F-3E1D-4F30-BB62-289535811167}"/>
              </a:ext>
            </a:extLst>
          </p:cNvPr>
          <p:cNvSpPr txBox="1"/>
          <p:nvPr/>
        </p:nvSpPr>
        <p:spPr>
          <a:xfrm>
            <a:off x="262545" y="1497909"/>
            <a:ext cx="10609587" cy="646331"/>
          </a:xfrm>
          <a:prstGeom prst="rect">
            <a:avLst/>
          </a:prstGeom>
          <a:noFill/>
        </p:spPr>
        <p:txBody>
          <a:bodyPr wrap="square">
            <a:spAutoFit/>
          </a:bodyPr>
          <a:lstStyle/>
          <a:p>
            <a:endParaRPr lang="en-US" dirty="0">
              <a:solidFill>
                <a:schemeClr val="accent2"/>
              </a:solidFill>
              <a:latin typeface="Source Sans Pro" panose="020B0503030403020204" pitchFamily="34" charset="0"/>
            </a:endParaRPr>
          </a:p>
          <a:p>
            <a:pPr algn="l"/>
            <a:endParaRPr lang="en-GB" b="0" i="0" dirty="0">
              <a:solidFill>
                <a:srgbClr val="4B4B4B"/>
              </a:solidFill>
              <a:effectLst/>
              <a:latin typeface="Source Sans Pro" panose="020B0503030403020204" pitchFamily="34" charset="0"/>
            </a:endParaRPr>
          </a:p>
        </p:txBody>
      </p:sp>
      <p:sp>
        <p:nvSpPr>
          <p:cNvPr id="8" name="TextBox 7">
            <a:extLst>
              <a:ext uri="{FF2B5EF4-FFF2-40B4-BE49-F238E27FC236}">
                <a16:creationId xmlns:a16="http://schemas.microsoft.com/office/drawing/2014/main" id="{BD9156AF-8C71-4668-866D-96FDAF255309}"/>
              </a:ext>
            </a:extLst>
          </p:cNvPr>
          <p:cNvSpPr txBox="1"/>
          <p:nvPr/>
        </p:nvSpPr>
        <p:spPr>
          <a:xfrm>
            <a:off x="262544" y="1297441"/>
            <a:ext cx="10609587" cy="4524315"/>
          </a:xfrm>
          <a:prstGeom prst="rect">
            <a:avLst/>
          </a:prstGeom>
          <a:noFill/>
        </p:spPr>
        <p:txBody>
          <a:bodyPr wrap="square">
            <a:spAutoFit/>
          </a:bodyPr>
          <a:lstStyle/>
          <a:p>
            <a:pPr marL="285750" indent="-285750">
              <a:buFont typeface="Wingdings" panose="05000000000000000000" pitchFamily="2" charset="2"/>
              <a:buChar char="Ø"/>
            </a:pPr>
            <a:r>
              <a:rPr lang="en-US" i="1" dirty="0">
                <a:solidFill>
                  <a:schemeClr val="accent2"/>
                </a:solidFill>
                <a:latin typeface="Source Sans Pro" panose="020B0503030403020204" pitchFamily="34" charset="0"/>
              </a:rPr>
              <a:t>What is the purpose of Project scope management?</a:t>
            </a:r>
            <a:endParaRPr lang="lt-LT" i="1" dirty="0">
              <a:solidFill>
                <a:schemeClr val="accent2"/>
              </a:solidFill>
              <a:latin typeface="Source Sans Pro" panose="020B0503030403020204" pitchFamily="34" charset="0"/>
            </a:endParaRPr>
          </a:p>
          <a:p>
            <a:endParaRPr lang="en-US" i="1" dirty="0">
              <a:solidFill>
                <a:schemeClr val="accent2"/>
              </a:solidFill>
              <a:latin typeface="Source Sans Pro" panose="020B0503030403020204" pitchFamily="34" charset="0"/>
            </a:endParaRPr>
          </a:p>
          <a:p>
            <a:pPr marL="285750" indent="-285750" algn="l">
              <a:buFont typeface="Wingdings" panose="05000000000000000000" pitchFamily="2" charset="2"/>
              <a:buChar char="Ø"/>
            </a:pPr>
            <a:r>
              <a:rPr lang="en-US" b="0" i="1" dirty="0">
                <a:solidFill>
                  <a:schemeClr val="accent2"/>
                </a:solidFill>
                <a:effectLst/>
                <a:latin typeface="Source Sans Pro" panose="020B0503030403020204" pitchFamily="34" charset="0"/>
              </a:rPr>
              <a:t>Based on your experience in project management, which data gathering techniques could be useful</a:t>
            </a:r>
            <a:r>
              <a:rPr lang="en-US" i="1" dirty="0">
                <a:solidFill>
                  <a:schemeClr val="accent2"/>
                </a:solidFill>
                <a:latin typeface="Source Sans Pro" panose="020B0503030403020204" pitchFamily="34" charset="0"/>
              </a:rPr>
              <a:t> in the CSE field</a:t>
            </a:r>
            <a:r>
              <a:rPr lang="en-US" b="0" i="1" dirty="0">
                <a:solidFill>
                  <a:schemeClr val="accent2"/>
                </a:solidFill>
                <a:effectLst/>
                <a:latin typeface="Source Sans Pro" panose="020B0503030403020204" pitchFamily="34" charset="0"/>
              </a:rPr>
              <a:t>?</a:t>
            </a:r>
          </a:p>
          <a:p>
            <a:pPr marL="285750" indent="-285750" algn="l">
              <a:buFont typeface="Wingdings" panose="05000000000000000000" pitchFamily="2" charset="2"/>
              <a:buChar char="Ø"/>
            </a:pPr>
            <a:endParaRPr lang="en-US" i="1" dirty="0">
              <a:solidFill>
                <a:schemeClr val="accent2"/>
              </a:solidFill>
              <a:latin typeface="Source Sans Pro" panose="020B0503030403020204" pitchFamily="34" charset="0"/>
            </a:endParaRPr>
          </a:p>
          <a:p>
            <a:pPr marL="285750" indent="-285750">
              <a:buFont typeface="Wingdings" panose="05000000000000000000" pitchFamily="2" charset="2"/>
              <a:buChar char="Ø"/>
            </a:pPr>
            <a:r>
              <a:rPr lang="en-US" i="1" dirty="0">
                <a:solidFill>
                  <a:schemeClr val="accent2"/>
                </a:solidFill>
                <a:latin typeface="Source Sans Pro" panose="020B0503030403020204" pitchFamily="34" charset="0"/>
              </a:rPr>
              <a:t>Interview vs Observation</a:t>
            </a:r>
            <a:r>
              <a:rPr lang="lt-LT" i="1" dirty="0">
                <a:solidFill>
                  <a:schemeClr val="accent2"/>
                </a:solidFill>
                <a:latin typeface="Source Sans Pro" panose="020B0503030403020204" pitchFamily="34" charset="0"/>
              </a:rPr>
              <a:t>: what are </a:t>
            </a:r>
            <a:r>
              <a:rPr lang="en-GB" i="1" dirty="0">
                <a:solidFill>
                  <a:schemeClr val="accent2"/>
                </a:solidFill>
                <a:latin typeface="Source Sans Pro" panose="020B0503030403020204" pitchFamily="34" charset="0"/>
              </a:rPr>
              <a:t>the main advantages and disadvantages of gathering data </a:t>
            </a:r>
            <a:r>
              <a:rPr lang="lt-LT" b="0" i="1" dirty="0">
                <a:solidFill>
                  <a:schemeClr val="accent2"/>
                </a:solidFill>
                <a:effectLst/>
                <a:latin typeface="Source Sans Pro" panose="020B0503030403020204" pitchFamily="34" charset="0"/>
              </a:rPr>
              <a:t>in </a:t>
            </a:r>
            <a:r>
              <a:rPr lang="en-GB" b="0" i="1" dirty="0">
                <a:solidFill>
                  <a:schemeClr val="accent2"/>
                </a:solidFill>
                <a:effectLst/>
                <a:latin typeface="Source Sans Pro" panose="020B0503030403020204" pitchFamily="34" charset="0"/>
              </a:rPr>
              <a:t>the CSE field</a:t>
            </a:r>
            <a:r>
              <a:rPr lang="lt-LT" i="1" dirty="0">
                <a:solidFill>
                  <a:schemeClr val="accent2"/>
                </a:solidFill>
                <a:latin typeface="Source Sans Pro" panose="020B0503030403020204" pitchFamily="34" charset="0"/>
              </a:rPr>
              <a:t>? </a:t>
            </a:r>
            <a:endParaRPr lang="en-GB" i="1" dirty="0">
              <a:solidFill>
                <a:schemeClr val="accent2"/>
              </a:solidFill>
              <a:latin typeface="Source Sans Pro" panose="020B0503030403020204" pitchFamily="34" charset="0"/>
            </a:endParaRPr>
          </a:p>
          <a:p>
            <a:endParaRPr lang="lt-LT" i="1" dirty="0">
              <a:solidFill>
                <a:schemeClr val="accent2"/>
              </a:solidFill>
              <a:latin typeface="Source Sans Pro" panose="020B0503030403020204" pitchFamily="34" charset="0"/>
            </a:endParaRPr>
          </a:p>
          <a:p>
            <a:pPr marL="285750" indent="-285750">
              <a:buFont typeface="Wingdings" panose="05000000000000000000" pitchFamily="2" charset="2"/>
              <a:buChar char="Ø"/>
            </a:pPr>
            <a:r>
              <a:rPr lang="en-GB" i="1" dirty="0">
                <a:solidFill>
                  <a:schemeClr val="accent2"/>
                </a:solidFill>
                <a:latin typeface="Source Sans Pro" panose="020B0503030403020204" pitchFamily="34" charset="0"/>
              </a:rPr>
              <a:t>Observation</a:t>
            </a:r>
            <a:r>
              <a:rPr lang="lt-LT" i="1" dirty="0">
                <a:solidFill>
                  <a:schemeClr val="accent2"/>
                </a:solidFill>
                <a:latin typeface="Source Sans Pro" panose="020B0503030403020204" pitchFamily="34" charset="0"/>
              </a:rPr>
              <a:t> </a:t>
            </a:r>
            <a:r>
              <a:rPr lang="en-US" i="1" dirty="0">
                <a:solidFill>
                  <a:schemeClr val="accent2"/>
                </a:solidFill>
                <a:latin typeface="Source Sans Pro" panose="020B0503030403020204" pitchFamily="34" charset="0"/>
              </a:rPr>
              <a:t>vs </a:t>
            </a:r>
            <a:r>
              <a:rPr lang="en-GB" i="1" dirty="0">
                <a:solidFill>
                  <a:schemeClr val="accent2"/>
                </a:solidFill>
                <a:latin typeface="Source Sans Pro" panose="020B0503030403020204" pitchFamily="34" charset="0"/>
              </a:rPr>
              <a:t>Case study</a:t>
            </a:r>
            <a:r>
              <a:rPr lang="lt-LT" i="1" dirty="0">
                <a:solidFill>
                  <a:schemeClr val="accent2"/>
                </a:solidFill>
                <a:latin typeface="Source Sans Pro" panose="020B0503030403020204" pitchFamily="34" charset="0"/>
              </a:rPr>
              <a:t>: what are </a:t>
            </a:r>
            <a:r>
              <a:rPr lang="en-GB" i="1" dirty="0">
                <a:solidFill>
                  <a:schemeClr val="accent2"/>
                </a:solidFill>
                <a:latin typeface="Source Sans Pro" panose="020B0503030403020204" pitchFamily="34" charset="0"/>
              </a:rPr>
              <a:t>the main advantages and disadvantages of gathering data </a:t>
            </a:r>
            <a:r>
              <a:rPr lang="lt-LT" b="0" i="1" dirty="0">
                <a:solidFill>
                  <a:schemeClr val="accent2"/>
                </a:solidFill>
                <a:effectLst/>
                <a:latin typeface="Source Sans Pro" panose="020B0503030403020204" pitchFamily="34" charset="0"/>
              </a:rPr>
              <a:t>in </a:t>
            </a:r>
            <a:r>
              <a:rPr lang="en-GB" b="0" i="1" dirty="0">
                <a:solidFill>
                  <a:schemeClr val="accent2"/>
                </a:solidFill>
                <a:effectLst/>
                <a:latin typeface="Source Sans Pro" panose="020B0503030403020204" pitchFamily="34" charset="0"/>
              </a:rPr>
              <a:t>the CSE field</a:t>
            </a:r>
            <a:r>
              <a:rPr lang="lt-LT" i="1" dirty="0">
                <a:solidFill>
                  <a:schemeClr val="accent2"/>
                </a:solidFill>
                <a:latin typeface="Source Sans Pro" panose="020B0503030403020204" pitchFamily="34" charset="0"/>
              </a:rPr>
              <a:t>? </a:t>
            </a:r>
            <a:endParaRPr lang="en-GB" i="1" dirty="0">
              <a:solidFill>
                <a:schemeClr val="accent2"/>
              </a:solidFill>
              <a:latin typeface="Source Sans Pro" panose="020B0503030403020204" pitchFamily="34" charset="0"/>
            </a:endParaRPr>
          </a:p>
          <a:p>
            <a:pPr marL="285750" indent="-285750">
              <a:buFont typeface="Wingdings" panose="05000000000000000000" pitchFamily="2" charset="2"/>
              <a:buChar char="Ø"/>
            </a:pPr>
            <a:endParaRPr lang="en-GB" i="1" dirty="0">
              <a:solidFill>
                <a:schemeClr val="accent2"/>
              </a:solidFill>
              <a:latin typeface="Source Sans Pro" panose="020B0503030403020204" pitchFamily="34" charset="0"/>
            </a:endParaRPr>
          </a:p>
          <a:p>
            <a:pPr marL="285750" indent="-285750">
              <a:buFont typeface="Wingdings" panose="05000000000000000000" pitchFamily="2" charset="2"/>
              <a:buChar char="Ø"/>
            </a:pPr>
            <a:r>
              <a:rPr lang="lt-LT" i="1" dirty="0">
                <a:solidFill>
                  <a:schemeClr val="accent2"/>
                </a:solidFill>
                <a:latin typeface="Source Sans Pro" panose="020B0503030403020204" pitchFamily="34" charset="0"/>
              </a:rPr>
              <a:t>What </a:t>
            </a:r>
            <a:r>
              <a:rPr lang="en-GB" i="1" dirty="0">
                <a:solidFill>
                  <a:schemeClr val="accent2"/>
                </a:solidFill>
                <a:latin typeface="Source Sans Pro" panose="020B0503030403020204" pitchFamily="34" charset="0"/>
              </a:rPr>
              <a:t>data gathering techniques would be valuable</a:t>
            </a:r>
            <a:r>
              <a:rPr lang="en-US" i="1" dirty="0">
                <a:solidFill>
                  <a:schemeClr val="accent2"/>
                </a:solidFill>
                <a:latin typeface="Source Sans Pro" panose="020B0503030403020204" pitchFamily="34" charset="0"/>
              </a:rPr>
              <a:t> for </a:t>
            </a:r>
            <a:r>
              <a:rPr lang="en-GB" i="1" dirty="0">
                <a:solidFill>
                  <a:schemeClr val="accent2"/>
                </a:solidFill>
                <a:latin typeface="Source Sans Pro" panose="020B0503030403020204" pitchFamily="34" charset="0"/>
              </a:rPr>
              <a:t>collecting requirements </a:t>
            </a:r>
            <a:r>
              <a:rPr lang="lt-LT" i="1" dirty="0">
                <a:solidFill>
                  <a:schemeClr val="accent2"/>
                </a:solidFill>
                <a:latin typeface="Source Sans Pro" panose="020B0503030403020204" pitchFamily="34" charset="0"/>
              </a:rPr>
              <a:t>in the CSE</a:t>
            </a:r>
            <a:r>
              <a:rPr lang="en-GB" i="1" dirty="0">
                <a:solidFill>
                  <a:schemeClr val="accent2"/>
                </a:solidFill>
                <a:latin typeface="Source Sans Pro" panose="020B0503030403020204" pitchFamily="34" charset="0"/>
              </a:rPr>
              <a:t> projects</a:t>
            </a:r>
            <a:r>
              <a:rPr lang="en-US" i="1" dirty="0">
                <a:solidFill>
                  <a:schemeClr val="accent2"/>
                </a:solidFill>
                <a:latin typeface="Source Sans Pro" panose="020B0503030403020204" pitchFamily="34" charset="0"/>
              </a:rPr>
              <a:t>?</a:t>
            </a:r>
            <a:endParaRPr lang="lt-LT" i="1" dirty="0">
              <a:solidFill>
                <a:schemeClr val="accent2"/>
              </a:solidFill>
              <a:latin typeface="Source Sans Pro" panose="020B0503030403020204" pitchFamily="34" charset="0"/>
            </a:endParaRPr>
          </a:p>
          <a:p>
            <a:endParaRPr lang="en-US" i="1" dirty="0">
              <a:solidFill>
                <a:schemeClr val="accent2"/>
              </a:solidFill>
              <a:latin typeface="Source Sans Pro" panose="020B0503030403020204" pitchFamily="34" charset="0"/>
            </a:endParaRPr>
          </a:p>
          <a:p>
            <a:endParaRPr lang="en-US" i="1" dirty="0">
              <a:solidFill>
                <a:schemeClr val="accent2"/>
              </a:solidFill>
              <a:latin typeface="Source Sans Pro" panose="020B0503030403020204" pitchFamily="34" charset="0"/>
            </a:endParaRPr>
          </a:p>
          <a:p>
            <a:endParaRPr lang="en-US" dirty="0">
              <a:solidFill>
                <a:schemeClr val="accent2"/>
              </a:solidFill>
              <a:latin typeface="Source Sans Pro" panose="020B0503030403020204" pitchFamily="34" charset="0"/>
            </a:endParaRPr>
          </a:p>
          <a:p>
            <a:pPr algn="l"/>
            <a:endParaRPr lang="en-GB" b="0" i="0" dirty="0">
              <a:solidFill>
                <a:srgbClr val="4B4B4B"/>
              </a:solidFill>
              <a:effectLst/>
              <a:latin typeface="Source Sans Pro" panose="020B0503030403020204" pitchFamily="34" charset="0"/>
            </a:endParaRPr>
          </a:p>
        </p:txBody>
      </p:sp>
    </p:spTree>
    <p:extLst>
      <p:ext uri="{BB962C8B-B14F-4D97-AF65-F5344CB8AC3E}">
        <p14:creationId xmlns:p14="http://schemas.microsoft.com/office/powerpoint/2010/main" val="1036171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Structure of Corporate Social Entrepreneurship (CSE) </a:t>
            </a:r>
            <a:r>
              <a:rPr lang="en-GB" dirty="0"/>
              <a:t>and </a:t>
            </a:r>
            <a:r>
              <a:rPr lang="lt-LT" dirty="0"/>
              <a:t>Project </a:t>
            </a:r>
            <a:r>
              <a:rPr lang="en-GB" dirty="0"/>
              <a:t>M</a:t>
            </a:r>
            <a:r>
              <a:rPr lang="lt-LT" dirty="0"/>
              <a:t>anagement</a:t>
            </a:r>
          </a:p>
        </p:txBody>
      </p:sp>
      <p:sp>
        <p:nvSpPr>
          <p:cNvPr id="3" name="Content Placeholder 2"/>
          <p:cNvSpPr>
            <a:spLocks noGrp="1"/>
          </p:cNvSpPr>
          <p:nvPr>
            <p:ph idx="1"/>
          </p:nvPr>
        </p:nvSpPr>
        <p:spPr/>
        <p:txBody>
          <a:bodyPr>
            <a:normAutofit/>
          </a:bodyPr>
          <a:lstStyle/>
          <a:p>
            <a:pPr>
              <a:lnSpc>
                <a:spcPct val="120000"/>
              </a:lnSpc>
            </a:pPr>
            <a:r>
              <a:rPr lang="en-US" dirty="0">
                <a:solidFill>
                  <a:srgbClr val="FF9900"/>
                </a:solidFill>
              </a:rPr>
              <a:t>1 PART </a:t>
            </a:r>
            <a:r>
              <a:rPr lang="en-US" dirty="0"/>
              <a:t>Introduction to CSE and project management</a:t>
            </a:r>
            <a:r>
              <a:rPr lang="lt-LT" dirty="0"/>
              <a:t> course: </a:t>
            </a:r>
            <a:r>
              <a:rPr lang="en-GB" dirty="0"/>
              <a:t>course overview, </a:t>
            </a:r>
            <a:r>
              <a:rPr lang="lt-LT" dirty="0"/>
              <a:t>skills, s</a:t>
            </a:r>
            <a:r>
              <a:rPr lang="en-US" dirty="0" err="1"/>
              <a:t>tudy</a:t>
            </a:r>
            <a:r>
              <a:rPr lang="en-US" dirty="0"/>
              <a:t> load</a:t>
            </a:r>
            <a:r>
              <a:rPr lang="lt-LT" dirty="0"/>
              <a:t>, didactical form, assessment methods</a:t>
            </a:r>
          </a:p>
          <a:p>
            <a:pPr>
              <a:lnSpc>
                <a:spcPct val="120000"/>
              </a:lnSpc>
            </a:pPr>
            <a:r>
              <a:rPr lang="en-US" dirty="0">
                <a:solidFill>
                  <a:srgbClr val="FF9900"/>
                </a:solidFill>
              </a:rPr>
              <a:t>2 PART </a:t>
            </a:r>
            <a:r>
              <a:rPr lang="en-US" dirty="0"/>
              <a:t>Theoretical content about project management</a:t>
            </a:r>
          </a:p>
          <a:p>
            <a:pPr>
              <a:lnSpc>
                <a:spcPct val="120000"/>
              </a:lnSpc>
            </a:pPr>
            <a:r>
              <a:rPr lang="en-US" dirty="0">
                <a:solidFill>
                  <a:srgbClr val="FF9900"/>
                </a:solidFill>
              </a:rPr>
              <a:t>3 PART Project scope management</a:t>
            </a:r>
          </a:p>
          <a:p>
            <a:pPr>
              <a:lnSpc>
                <a:spcPct val="120000"/>
              </a:lnSpc>
            </a:pPr>
            <a:r>
              <a:rPr lang="en-US" dirty="0">
                <a:solidFill>
                  <a:srgbClr val="FF9900"/>
                </a:solidFill>
              </a:rPr>
              <a:t>4 PART </a:t>
            </a:r>
            <a:r>
              <a:rPr lang="en-US" dirty="0"/>
              <a:t>Agile approaches and techniques in </a:t>
            </a:r>
            <a:r>
              <a:rPr lang="en-GB" dirty="0"/>
              <a:t>p</a:t>
            </a:r>
            <a:r>
              <a:rPr lang="en-US" dirty="0" err="1"/>
              <a:t>roject</a:t>
            </a:r>
            <a:r>
              <a:rPr lang="en-US" dirty="0"/>
              <a:t> management</a:t>
            </a:r>
          </a:p>
          <a:p>
            <a:pPr>
              <a:lnSpc>
                <a:spcPct val="120000"/>
              </a:lnSpc>
            </a:pPr>
            <a:r>
              <a:rPr lang="en-US" dirty="0">
                <a:solidFill>
                  <a:srgbClr val="FF9900"/>
                </a:solidFill>
              </a:rPr>
              <a:t>5 PART </a:t>
            </a:r>
            <a:r>
              <a:rPr lang="en-US" dirty="0"/>
              <a:t>Leadership &amp; Team Leadership</a:t>
            </a:r>
          </a:p>
          <a:p>
            <a:pPr>
              <a:lnSpc>
                <a:spcPct val="120000"/>
              </a:lnSpc>
            </a:pPr>
            <a:r>
              <a:rPr lang="en-US" dirty="0">
                <a:solidFill>
                  <a:srgbClr val="FF9900"/>
                </a:solidFill>
              </a:rPr>
              <a:t>6 PART </a:t>
            </a:r>
            <a:r>
              <a:rPr lang="en-US" dirty="0"/>
              <a:t>Corporate social entrepreneurship practice: Lithuanian case analysis</a:t>
            </a:r>
          </a:p>
          <a:p>
            <a:endParaRPr lang="lt-LT" dirty="0"/>
          </a:p>
        </p:txBody>
      </p:sp>
      <p:sp>
        <p:nvSpPr>
          <p:cNvPr id="4" name="TextBox 3">
            <a:extLst>
              <a:ext uri="{FF2B5EF4-FFF2-40B4-BE49-F238E27FC236}">
                <a16:creationId xmlns:a16="http://schemas.microsoft.com/office/drawing/2014/main" id="{FD91D2C9-1E89-4133-8D65-2CA6CA285314}"/>
              </a:ext>
            </a:extLst>
          </p:cNvPr>
          <p:cNvSpPr txBox="1"/>
          <p:nvPr/>
        </p:nvSpPr>
        <p:spPr>
          <a:xfrm>
            <a:off x="11484528" y="6375633"/>
            <a:ext cx="453007" cy="369332"/>
          </a:xfrm>
          <a:prstGeom prst="rect">
            <a:avLst/>
          </a:prstGeom>
          <a:noFill/>
        </p:spPr>
        <p:txBody>
          <a:bodyPr wrap="square" rtlCol="0">
            <a:spAutoFit/>
          </a:bodyPr>
          <a:lstStyle/>
          <a:p>
            <a:r>
              <a:rPr lang="lt-LT" dirty="0"/>
              <a:t>2</a:t>
            </a:r>
            <a:endParaRPr lang="en-GB" dirty="0"/>
          </a:p>
        </p:txBody>
      </p:sp>
    </p:spTree>
    <p:extLst>
      <p:ext uri="{BB962C8B-B14F-4D97-AF65-F5344CB8AC3E}">
        <p14:creationId xmlns:p14="http://schemas.microsoft.com/office/powerpoint/2010/main" val="1795486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545" y="305148"/>
            <a:ext cx="11666910" cy="164636"/>
          </a:xfrm>
        </p:spPr>
        <p:txBody>
          <a:bodyPr>
            <a:noAutofit/>
          </a:bodyPr>
          <a:lstStyle/>
          <a:p>
            <a:r>
              <a:rPr lang="en-US" sz="2000" dirty="0">
                <a:solidFill>
                  <a:schemeClr val="accent2">
                    <a:lumMod val="40000"/>
                    <a:lumOff val="60000"/>
                  </a:schemeClr>
                </a:solidFill>
              </a:rPr>
              <a:t>3 PART </a:t>
            </a:r>
            <a:r>
              <a:rPr lang="en-US" sz="2000" dirty="0"/>
              <a:t>Project scope management</a:t>
            </a:r>
            <a:br>
              <a:rPr lang="lt-LT" sz="2000" dirty="0"/>
            </a:br>
            <a:r>
              <a:rPr lang="en-GB" sz="2000" dirty="0">
                <a:solidFill>
                  <a:schemeClr val="accent2">
                    <a:lumMod val="75000"/>
                  </a:schemeClr>
                </a:solidFill>
              </a:rPr>
              <a:t>Processes (based on PMBOK GUIDE, 2017) </a:t>
            </a:r>
            <a:endParaRPr lang="lt-LT" sz="2000" dirty="0"/>
          </a:p>
        </p:txBody>
      </p:sp>
      <p:sp>
        <p:nvSpPr>
          <p:cNvPr id="4" name="TextBox 3">
            <a:extLst>
              <a:ext uri="{FF2B5EF4-FFF2-40B4-BE49-F238E27FC236}">
                <a16:creationId xmlns:a16="http://schemas.microsoft.com/office/drawing/2014/main" id="{B0F2C778-384C-4705-B2EB-896E32C4D3AA}"/>
              </a:ext>
            </a:extLst>
          </p:cNvPr>
          <p:cNvSpPr txBox="1"/>
          <p:nvPr/>
        </p:nvSpPr>
        <p:spPr>
          <a:xfrm>
            <a:off x="11685864" y="6488668"/>
            <a:ext cx="453625" cy="369332"/>
          </a:xfrm>
          <a:prstGeom prst="rect">
            <a:avLst/>
          </a:prstGeom>
          <a:noFill/>
        </p:spPr>
        <p:txBody>
          <a:bodyPr wrap="square" rtlCol="0">
            <a:spAutoFit/>
          </a:bodyPr>
          <a:lstStyle/>
          <a:p>
            <a:r>
              <a:rPr lang="lt-LT" dirty="0"/>
              <a:t>3</a:t>
            </a:r>
            <a:endParaRPr lang="en-GB" dirty="0"/>
          </a:p>
        </p:txBody>
      </p:sp>
      <p:sp>
        <p:nvSpPr>
          <p:cNvPr id="8" name="TextBox 7">
            <a:extLst>
              <a:ext uri="{FF2B5EF4-FFF2-40B4-BE49-F238E27FC236}">
                <a16:creationId xmlns:a16="http://schemas.microsoft.com/office/drawing/2014/main" id="{7D302873-1865-4CC0-9AE3-15350093A4EC}"/>
              </a:ext>
            </a:extLst>
          </p:cNvPr>
          <p:cNvSpPr txBox="1"/>
          <p:nvPr/>
        </p:nvSpPr>
        <p:spPr>
          <a:xfrm>
            <a:off x="304799" y="5886687"/>
            <a:ext cx="11006356" cy="1015663"/>
          </a:xfrm>
          <a:prstGeom prst="rect">
            <a:avLst/>
          </a:prstGeom>
          <a:noFill/>
        </p:spPr>
        <p:txBody>
          <a:bodyPr wrap="square">
            <a:spAutoFit/>
          </a:bodyPr>
          <a:lstStyle/>
          <a:p>
            <a:r>
              <a:rPr lang="en-GB" sz="1200" b="1" dirty="0"/>
              <a:t>More about:</a:t>
            </a:r>
          </a:p>
          <a:p>
            <a:r>
              <a:rPr lang="en-US" sz="1200" dirty="0"/>
              <a:t>Project Management Institute. 2017. A guide to the project management body of knowledge: PMBOK GUIDE. Sixth Edition, Project Management Institute Inc.</a:t>
            </a:r>
          </a:p>
          <a:p>
            <a:endParaRPr lang="en-US" sz="1200" dirty="0"/>
          </a:p>
          <a:p>
            <a:endParaRPr lang="en-GB" sz="1200" dirty="0"/>
          </a:p>
          <a:p>
            <a:endParaRPr lang="en-GB" sz="1200" dirty="0"/>
          </a:p>
        </p:txBody>
      </p:sp>
      <p:graphicFrame>
        <p:nvGraphicFramePr>
          <p:cNvPr id="3" name="Table 5">
            <a:extLst>
              <a:ext uri="{FF2B5EF4-FFF2-40B4-BE49-F238E27FC236}">
                <a16:creationId xmlns:a16="http://schemas.microsoft.com/office/drawing/2014/main" id="{368D022C-AB1A-4CEF-A44F-03B679176768}"/>
              </a:ext>
            </a:extLst>
          </p:cNvPr>
          <p:cNvGraphicFramePr>
            <a:graphicFrameLocks noGrp="1"/>
          </p:cNvGraphicFramePr>
          <p:nvPr>
            <p:extLst>
              <p:ext uri="{D42A27DB-BD31-4B8C-83A1-F6EECF244321}">
                <p14:modId xmlns:p14="http://schemas.microsoft.com/office/powerpoint/2010/main" val="1996820910"/>
              </p:ext>
            </p:extLst>
          </p:nvPr>
        </p:nvGraphicFramePr>
        <p:xfrm>
          <a:off x="304799" y="651716"/>
          <a:ext cx="10561743" cy="2023331"/>
        </p:xfrm>
        <a:graphic>
          <a:graphicData uri="http://schemas.openxmlformats.org/drawingml/2006/table">
            <a:tbl>
              <a:tblPr firstRow="1" bandRow="1">
                <a:tableStyleId>{00A15C55-8517-42AA-B614-E9B94910E393}</a:tableStyleId>
              </a:tblPr>
              <a:tblGrid>
                <a:gridCol w="1859561">
                  <a:extLst>
                    <a:ext uri="{9D8B030D-6E8A-4147-A177-3AD203B41FA5}">
                      <a16:colId xmlns:a16="http://schemas.microsoft.com/office/drawing/2014/main" val="2071990434"/>
                    </a:ext>
                  </a:extLst>
                </a:gridCol>
                <a:gridCol w="2298827">
                  <a:extLst>
                    <a:ext uri="{9D8B030D-6E8A-4147-A177-3AD203B41FA5}">
                      <a16:colId xmlns:a16="http://schemas.microsoft.com/office/drawing/2014/main" val="425161241"/>
                    </a:ext>
                  </a:extLst>
                </a:gridCol>
                <a:gridCol w="2994626">
                  <a:extLst>
                    <a:ext uri="{9D8B030D-6E8A-4147-A177-3AD203B41FA5}">
                      <a16:colId xmlns:a16="http://schemas.microsoft.com/office/drawing/2014/main" val="3171114633"/>
                    </a:ext>
                  </a:extLst>
                </a:gridCol>
                <a:gridCol w="3408729">
                  <a:extLst>
                    <a:ext uri="{9D8B030D-6E8A-4147-A177-3AD203B41FA5}">
                      <a16:colId xmlns:a16="http://schemas.microsoft.com/office/drawing/2014/main" val="2899706209"/>
                    </a:ext>
                  </a:extLst>
                </a:gridCol>
              </a:tblGrid>
              <a:tr h="438371">
                <a:tc>
                  <a:txBody>
                    <a:bodyPr/>
                    <a:lstStyle/>
                    <a:p>
                      <a:pPr algn="ctr"/>
                      <a:r>
                        <a:rPr lang="en-GB" sz="1400" b="0" dirty="0">
                          <a:solidFill>
                            <a:schemeClr val="accent2">
                              <a:lumMod val="75000"/>
                            </a:schemeClr>
                          </a:solidFill>
                        </a:rPr>
                        <a:t>Knowledge Area </a:t>
                      </a:r>
                      <a:endParaRPr lang="en-GB" sz="1400" b="0" dirty="0"/>
                    </a:p>
                  </a:txBody>
                  <a:tcPr/>
                </a:tc>
                <a:tc>
                  <a:txBody>
                    <a:bodyPr/>
                    <a:lstStyle/>
                    <a:p>
                      <a:pPr algn="ctr"/>
                      <a:r>
                        <a:rPr lang="en-GB" sz="1400" b="0" dirty="0">
                          <a:solidFill>
                            <a:schemeClr val="accent2">
                              <a:lumMod val="75000"/>
                            </a:schemeClr>
                          </a:solidFill>
                        </a:rPr>
                        <a:t>Definition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Planning  Process Group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Monitoring and Controlling Process Group</a:t>
                      </a:r>
                    </a:p>
                  </a:txBody>
                  <a:tcPr/>
                </a:tc>
                <a:extLst>
                  <a:ext uri="{0D108BD9-81ED-4DB2-BD59-A6C34878D82A}">
                    <a16:rowId xmlns:a16="http://schemas.microsoft.com/office/drawing/2014/main" val="95519475"/>
                  </a:ext>
                </a:extLst>
              </a:tr>
              <a:tr h="1141384">
                <a:tc>
                  <a:txBody>
                    <a:bodyPr/>
                    <a:lstStyle/>
                    <a:p>
                      <a:r>
                        <a:rPr lang="en-GB" sz="1400" b="0" i="0" dirty="0">
                          <a:solidFill>
                            <a:schemeClr val="accent2"/>
                          </a:solidFill>
                          <a:effectLst/>
                          <a:latin typeface="Source Sans Pro" panose="020B0503030403020204" pitchFamily="34" charset="0"/>
                        </a:rPr>
                        <a:t>Project Scope Management</a:t>
                      </a:r>
                      <a:endParaRPr lang="en-GB" sz="1400" b="0" dirty="0"/>
                    </a:p>
                  </a:txBody>
                  <a:tcPr/>
                </a:tc>
                <a:tc>
                  <a:txBody>
                    <a:bodyPr/>
                    <a:lstStyle/>
                    <a:p>
                      <a:r>
                        <a:rPr lang="en-US" sz="1400" b="0" dirty="0"/>
                        <a:t>Project scope management refers to the total amount of work that must be done in order to deliver a product, service, or result with specified functions and features.</a:t>
                      </a:r>
                      <a:endParaRPr lang="en-GB" sz="1400" b="0" dirty="0"/>
                    </a:p>
                  </a:txBody>
                  <a:tcPr/>
                </a:tc>
                <a:tc>
                  <a:txBody>
                    <a:bodyPr/>
                    <a:lstStyle/>
                    <a:p>
                      <a:r>
                        <a:rPr lang="en-GB" sz="1400" b="0" dirty="0"/>
                        <a:t>Plan scope management </a:t>
                      </a:r>
                    </a:p>
                    <a:p>
                      <a:r>
                        <a:rPr lang="en-GB" sz="1400" b="0" dirty="0"/>
                        <a:t>Collect requirements </a:t>
                      </a:r>
                    </a:p>
                    <a:p>
                      <a:r>
                        <a:rPr lang="en-GB" sz="1400" b="0" dirty="0"/>
                        <a:t>Define scope </a:t>
                      </a:r>
                    </a:p>
                    <a:p>
                      <a:r>
                        <a:rPr lang="en-GB" sz="1400" b="0" dirty="0"/>
                        <a:t>Create WBS</a:t>
                      </a:r>
                    </a:p>
                  </a:txBody>
                  <a:tcPr/>
                </a:tc>
                <a:tc>
                  <a:txBody>
                    <a:bodyPr/>
                    <a:lstStyle/>
                    <a:p>
                      <a:r>
                        <a:rPr lang="en-GB" sz="1400" b="0" dirty="0"/>
                        <a:t>Validate scope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t>Control scope</a:t>
                      </a:r>
                    </a:p>
                    <a:p>
                      <a:endParaRPr lang="en-GB" sz="1400" b="0" dirty="0"/>
                    </a:p>
                  </a:txBody>
                  <a:tcPr/>
                </a:tc>
                <a:extLst>
                  <a:ext uri="{0D108BD9-81ED-4DB2-BD59-A6C34878D82A}">
                    <a16:rowId xmlns:a16="http://schemas.microsoft.com/office/drawing/2014/main" val="3037801643"/>
                  </a:ext>
                </a:extLst>
              </a:tr>
            </a:tbl>
          </a:graphicData>
        </a:graphic>
      </p:graphicFrame>
      <p:sp>
        <p:nvSpPr>
          <p:cNvPr id="6" name="TextBox 5">
            <a:extLst>
              <a:ext uri="{FF2B5EF4-FFF2-40B4-BE49-F238E27FC236}">
                <a16:creationId xmlns:a16="http://schemas.microsoft.com/office/drawing/2014/main" id="{D2306964-584B-4A77-A785-9951B059E77E}"/>
              </a:ext>
            </a:extLst>
          </p:cNvPr>
          <p:cNvSpPr txBox="1"/>
          <p:nvPr/>
        </p:nvSpPr>
        <p:spPr>
          <a:xfrm>
            <a:off x="304799" y="2928379"/>
            <a:ext cx="11006356" cy="3046988"/>
          </a:xfrm>
          <a:prstGeom prst="rect">
            <a:avLst/>
          </a:prstGeom>
          <a:noFill/>
        </p:spPr>
        <p:txBody>
          <a:bodyPr wrap="square">
            <a:spAutoFit/>
          </a:bodyPr>
          <a:lstStyle/>
          <a:p>
            <a:r>
              <a:rPr lang="en-GB" sz="1200" b="1" dirty="0"/>
              <a:t>Plan scope management: </a:t>
            </a:r>
            <a:r>
              <a:rPr lang="en-GB" sz="1200" dirty="0"/>
              <a:t>the process of </a:t>
            </a:r>
            <a:r>
              <a:rPr lang="en-US" sz="1200" i="0" dirty="0">
                <a:solidFill>
                  <a:srgbClr val="1D2B36"/>
                </a:solidFill>
                <a:effectLst/>
                <a:latin typeface="Graphik Web Regular"/>
              </a:rPr>
              <a:t>creating a scope management plan; the document helps in defining, managing, validating, and controlling the project’s and product’s scope.</a:t>
            </a:r>
            <a:endParaRPr lang="en-GB" sz="1200" dirty="0"/>
          </a:p>
          <a:p>
            <a:endParaRPr lang="en-GB" sz="1200" b="1" dirty="0"/>
          </a:p>
          <a:p>
            <a:r>
              <a:rPr lang="en-GB" sz="1200" b="1" dirty="0"/>
              <a:t>Collect requirements: </a:t>
            </a:r>
            <a:r>
              <a:rPr lang="en-GB" sz="1200" dirty="0"/>
              <a:t>the process of determining, documenting, and managing stakeholder needs, and requirements to meet project objectives. </a:t>
            </a:r>
            <a:r>
              <a:rPr lang="en-US" sz="1200" dirty="0"/>
              <a:t>This information can be gathered through focus groups, interviews, or surveys, and by creating prototypes. </a:t>
            </a:r>
            <a:endParaRPr lang="en-GB" sz="1200" dirty="0"/>
          </a:p>
          <a:p>
            <a:endParaRPr lang="en-GB" sz="1200" b="1" dirty="0"/>
          </a:p>
          <a:p>
            <a:r>
              <a:rPr lang="en-GB" sz="1200" b="1" dirty="0"/>
              <a:t>Define scope: </a:t>
            </a:r>
            <a:r>
              <a:rPr lang="en-GB" sz="1200" dirty="0"/>
              <a:t>the process of developing a detailed description of the project and product. </a:t>
            </a:r>
          </a:p>
          <a:p>
            <a:endParaRPr lang="en-GB" sz="1200" b="1" dirty="0"/>
          </a:p>
          <a:p>
            <a:r>
              <a:rPr lang="en-GB" sz="1200" b="1" dirty="0"/>
              <a:t>Create WBS: </a:t>
            </a:r>
            <a:r>
              <a:rPr lang="en-GB" sz="1200" dirty="0"/>
              <a:t>the process of subdividing project deliverables and project work into smaller components for efficient management. </a:t>
            </a:r>
          </a:p>
          <a:p>
            <a:endParaRPr lang="en-GB" sz="1200" dirty="0"/>
          </a:p>
          <a:p>
            <a:r>
              <a:rPr lang="en-GB" sz="1200" b="1" dirty="0"/>
              <a:t>Validate scope:</a:t>
            </a:r>
            <a:r>
              <a:rPr lang="en-GB" sz="1200" b="0" dirty="0"/>
              <a:t> the process of formalizing acceptance of the completed project deliverables. </a:t>
            </a:r>
          </a:p>
          <a:p>
            <a:endParaRPr lang="en-GB" sz="1200" b="0" dirty="0"/>
          </a:p>
          <a:p>
            <a:r>
              <a:rPr lang="en-GB" sz="1200" b="1" dirty="0"/>
              <a:t>Control scope:</a:t>
            </a:r>
            <a:r>
              <a:rPr lang="en-GB" sz="1200" b="0" dirty="0"/>
              <a:t> the process of monitoring the status of the project and product scope and managing changes to the scope baseline. </a:t>
            </a:r>
          </a:p>
          <a:p>
            <a:endParaRPr lang="en-GB" sz="1200" dirty="0"/>
          </a:p>
          <a:p>
            <a:endParaRPr lang="en-GB" sz="1200" dirty="0"/>
          </a:p>
          <a:p>
            <a:endParaRPr lang="en-GB" sz="1200" dirty="0"/>
          </a:p>
        </p:txBody>
      </p:sp>
    </p:spTree>
    <p:extLst>
      <p:ext uri="{BB962C8B-B14F-4D97-AF65-F5344CB8AC3E}">
        <p14:creationId xmlns:p14="http://schemas.microsoft.com/office/powerpoint/2010/main" val="1081273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545" y="449159"/>
            <a:ext cx="11666910" cy="164636"/>
          </a:xfrm>
        </p:spPr>
        <p:txBody>
          <a:bodyPr>
            <a:noAutofit/>
          </a:bodyPr>
          <a:lstStyle/>
          <a:p>
            <a:r>
              <a:rPr lang="en-GB" sz="2400" dirty="0">
                <a:solidFill>
                  <a:schemeClr val="accent2">
                    <a:lumMod val="40000"/>
                    <a:lumOff val="60000"/>
                  </a:schemeClr>
                </a:solidFill>
              </a:rPr>
              <a:t>3</a:t>
            </a:r>
            <a:r>
              <a:rPr lang="en-US" sz="2400" dirty="0">
                <a:solidFill>
                  <a:schemeClr val="accent2">
                    <a:lumMod val="40000"/>
                    <a:lumOff val="60000"/>
                  </a:schemeClr>
                </a:solidFill>
              </a:rPr>
              <a:t> PART </a:t>
            </a:r>
            <a:r>
              <a:rPr lang="en-US" sz="2400" dirty="0"/>
              <a:t>Project scope management</a:t>
            </a:r>
            <a:br>
              <a:rPr lang="en-US" sz="2400" dirty="0"/>
            </a:br>
            <a:r>
              <a:rPr lang="en-GB" sz="2400" dirty="0">
                <a:solidFill>
                  <a:srgbClr val="FF6600"/>
                </a:solidFill>
              </a:rPr>
              <a:t>Collect requirements </a:t>
            </a:r>
            <a:r>
              <a:rPr lang="en-GB" sz="2400" dirty="0">
                <a:solidFill>
                  <a:schemeClr val="accent2">
                    <a:lumMod val="75000"/>
                  </a:schemeClr>
                </a:solidFill>
              </a:rPr>
              <a:t>(based on PMBOK GUIDE, 2017)</a:t>
            </a:r>
            <a:r>
              <a:rPr lang="en-GB" sz="2400" dirty="0">
                <a:solidFill>
                  <a:srgbClr val="FF6600"/>
                </a:solidFill>
              </a:rPr>
              <a:t> </a:t>
            </a:r>
            <a:endParaRPr lang="lt-LT" sz="3800" dirty="0">
              <a:solidFill>
                <a:srgbClr val="FF6600"/>
              </a:solidFill>
            </a:endParaRPr>
          </a:p>
        </p:txBody>
      </p:sp>
      <p:sp>
        <p:nvSpPr>
          <p:cNvPr id="4" name="TextBox 3">
            <a:extLst>
              <a:ext uri="{FF2B5EF4-FFF2-40B4-BE49-F238E27FC236}">
                <a16:creationId xmlns:a16="http://schemas.microsoft.com/office/drawing/2014/main" id="{B0F2C778-384C-4705-B2EB-896E32C4D3AA}"/>
              </a:ext>
            </a:extLst>
          </p:cNvPr>
          <p:cNvSpPr txBox="1"/>
          <p:nvPr/>
        </p:nvSpPr>
        <p:spPr>
          <a:xfrm>
            <a:off x="11685864" y="6488668"/>
            <a:ext cx="453625" cy="369332"/>
          </a:xfrm>
          <a:prstGeom prst="rect">
            <a:avLst/>
          </a:prstGeom>
          <a:noFill/>
        </p:spPr>
        <p:txBody>
          <a:bodyPr wrap="square" rtlCol="0">
            <a:spAutoFit/>
          </a:bodyPr>
          <a:lstStyle/>
          <a:p>
            <a:r>
              <a:rPr lang="lt-LT" dirty="0"/>
              <a:t>4</a:t>
            </a:r>
            <a:endParaRPr lang="en-GB" dirty="0"/>
          </a:p>
        </p:txBody>
      </p:sp>
      <p:sp>
        <p:nvSpPr>
          <p:cNvPr id="5" name="TextBox 4">
            <a:extLst>
              <a:ext uri="{FF2B5EF4-FFF2-40B4-BE49-F238E27FC236}">
                <a16:creationId xmlns:a16="http://schemas.microsoft.com/office/drawing/2014/main" id="{373C4A10-48C3-4C8C-B88F-CA531750C1FF}"/>
              </a:ext>
            </a:extLst>
          </p:cNvPr>
          <p:cNvSpPr txBox="1"/>
          <p:nvPr/>
        </p:nvSpPr>
        <p:spPr>
          <a:xfrm>
            <a:off x="185697" y="6165502"/>
            <a:ext cx="11006356" cy="646331"/>
          </a:xfrm>
          <a:prstGeom prst="rect">
            <a:avLst/>
          </a:prstGeom>
          <a:noFill/>
        </p:spPr>
        <p:txBody>
          <a:bodyPr wrap="square">
            <a:spAutoFit/>
          </a:bodyPr>
          <a:lstStyle/>
          <a:p>
            <a:r>
              <a:rPr lang="en-GB" sz="1200" b="1" dirty="0"/>
              <a:t>More about:</a:t>
            </a:r>
            <a:endParaRPr lang="lt-LT" sz="1200" b="1" dirty="0"/>
          </a:p>
          <a:p>
            <a:r>
              <a:rPr lang="en-US" sz="1200" dirty="0"/>
              <a:t>Project Management Institute. 2017. A guide to the project management body of knowledge: PMBOK GUIDE. Sixth Edition, Project Management Institute Inc.</a:t>
            </a:r>
          </a:p>
          <a:p>
            <a:endParaRPr lang="en-GB" sz="1200" dirty="0"/>
          </a:p>
        </p:txBody>
      </p:sp>
      <p:sp>
        <p:nvSpPr>
          <p:cNvPr id="9" name="TextBox 8">
            <a:extLst>
              <a:ext uri="{FF2B5EF4-FFF2-40B4-BE49-F238E27FC236}">
                <a16:creationId xmlns:a16="http://schemas.microsoft.com/office/drawing/2014/main" id="{C75A4321-D131-44EC-9413-3F74E87F3EB5}"/>
              </a:ext>
            </a:extLst>
          </p:cNvPr>
          <p:cNvSpPr txBox="1"/>
          <p:nvPr/>
        </p:nvSpPr>
        <p:spPr>
          <a:xfrm>
            <a:off x="262545" y="1035607"/>
            <a:ext cx="11784046" cy="923330"/>
          </a:xfrm>
          <a:prstGeom prst="rect">
            <a:avLst/>
          </a:prstGeom>
          <a:noFill/>
        </p:spPr>
        <p:txBody>
          <a:bodyPr wrap="square">
            <a:spAutoFit/>
          </a:bodyPr>
          <a:lstStyle/>
          <a:p>
            <a:r>
              <a:rPr lang="en-GB" sz="1800" b="1" dirty="0"/>
              <a:t>Collect requirements: </a:t>
            </a:r>
            <a:r>
              <a:rPr lang="en-GB" sz="1800" dirty="0"/>
              <a:t>the process of determining, documenting, and managing stakeholder needs, and requirements to meet project objectives. </a:t>
            </a:r>
          </a:p>
          <a:p>
            <a:r>
              <a:rPr lang="en-US" sz="1800" dirty="0"/>
              <a:t>This information can be gathered through focus groups, interviews, or surveys, and by creating prototypes. </a:t>
            </a:r>
            <a:endParaRPr lang="en-GB" sz="1800" dirty="0"/>
          </a:p>
        </p:txBody>
      </p:sp>
      <p:graphicFrame>
        <p:nvGraphicFramePr>
          <p:cNvPr id="8" name="Diagram 7">
            <a:extLst>
              <a:ext uri="{FF2B5EF4-FFF2-40B4-BE49-F238E27FC236}">
                <a16:creationId xmlns:a16="http://schemas.microsoft.com/office/drawing/2014/main" id="{B2AE3311-4D58-4F26-B33F-BD20DF23157F}"/>
              </a:ext>
            </a:extLst>
          </p:cNvPr>
          <p:cNvGraphicFramePr/>
          <p:nvPr>
            <p:extLst>
              <p:ext uri="{D42A27DB-BD31-4B8C-83A1-F6EECF244321}">
                <p14:modId xmlns:p14="http://schemas.microsoft.com/office/powerpoint/2010/main" val="994756830"/>
              </p:ext>
            </p:extLst>
          </p:nvPr>
        </p:nvGraphicFramePr>
        <p:xfrm>
          <a:off x="402673" y="1958937"/>
          <a:ext cx="10789380" cy="3300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7998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545" y="264601"/>
            <a:ext cx="11666910" cy="164636"/>
          </a:xfrm>
        </p:spPr>
        <p:txBody>
          <a:bodyPr>
            <a:noAutofit/>
          </a:bodyPr>
          <a:lstStyle/>
          <a:p>
            <a:r>
              <a:rPr lang="en-GB" sz="2000" dirty="0">
                <a:solidFill>
                  <a:schemeClr val="accent2">
                    <a:lumMod val="40000"/>
                    <a:lumOff val="60000"/>
                  </a:schemeClr>
                </a:solidFill>
              </a:rPr>
              <a:t>3</a:t>
            </a:r>
            <a:r>
              <a:rPr lang="en-US" sz="2000" dirty="0">
                <a:solidFill>
                  <a:schemeClr val="accent2">
                    <a:lumMod val="40000"/>
                    <a:lumOff val="60000"/>
                  </a:schemeClr>
                </a:solidFill>
              </a:rPr>
              <a:t> PART </a:t>
            </a:r>
            <a:r>
              <a:rPr lang="en-US" sz="2000" dirty="0"/>
              <a:t>Project scope management</a:t>
            </a:r>
            <a:br>
              <a:rPr lang="en-US" sz="2000" dirty="0"/>
            </a:br>
            <a:r>
              <a:rPr lang="en-GB" sz="2000" dirty="0">
                <a:solidFill>
                  <a:srgbClr val="FF6600"/>
                </a:solidFill>
              </a:rPr>
              <a:t>Data gathering techniques: Quantitative and Qualitative analysis </a:t>
            </a:r>
            <a:endParaRPr lang="lt-LT" sz="2000" dirty="0">
              <a:solidFill>
                <a:srgbClr val="FF6600"/>
              </a:solidFill>
            </a:endParaRPr>
          </a:p>
        </p:txBody>
      </p:sp>
      <p:sp>
        <p:nvSpPr>
          <p:cNvPr id="4" name="TextBox 3">
            <a:extLst>
              <a:ext uri="{FF2B5EF4-FFF2-40B4-BE49-F238E27FC236}">
                <a16:creationId xmlns:a16="http://schemas.microsoft.com/office/drawing/2014/main" id="{B0F2C778-384C-4705-B2EB-896E32C4D3AA}"/>
              </a:ext>
            </a:extLst>
          </p:cNvPr>
          <p:cNvSpPr txBox="1"/>
          <p:nvPr/>
        </p:nvSpPr>
        <p:spPr>
          <a:xfrm>
            <a:off x="11720767" y="6488668"/>
            <a:ext cx="418722" cy="369332"/>
          </a:xfrm>
          <a:prstGeom prst="rect">
            <a:avLst/>
          </a:prstGeom>
          <a:noFill/>
        </p:spPr>
        <p:txBody>
          <a:bodyPr wrap="square" rtlCol="0">
            <a:spAutoFit/>
          </a:bodyPr>
          <a:lstStyle/>
          <a:p>
            <a:r>
              <a:rPr lang="lt-LT" dirty="0"/>
              <a:t>5</a:t>
            </a:r>
            <a:endParaRPr lang="en-GB" dirty="0"/>
          </a:p>
        </p:txBody>
      </p:sp>
      <p:sp>
        <p:nvSpPr>
          <p:cNvPr id="5" name="TextBox 4">
            <a:extLst>
              <a:ext uri="{FF2B5EF4-FFF2-40B4-BE49-F238E27FC236}">
                <a16:creationId xmlns:a16="http://schemas.microsoft.com/office/drawing/2014/main" id="{373C4A10-48C3-4C8C-B88F-CA531750C1FF}"/>
              </a:ext>
            </a:extLst>
          </p:cNvPr>
          <p:cNvSpPr txBox="1"/>
          <p:nvPr/>
        </p:nvSpPr>
        <p:spPr>
          <a:xfrm>
            <a:off x="262545" y="6098444"/>
            <a:ext cx="11458222" cy="646331"/>
          </a:xfrm>
          <a:prstGeom prst="rect">
            <a:avLst/>
          </a:prstGeom>
          <a:noFill/>
        </p:spPr>
        <p:txBody>
          <a:bodyPr wrap="square">
            <a:spAutoFit/>
          </a:bodyPr>
          <a:lstStyle/>
          <a:p>
            <a:r>
              <a:rPr lang="en-GB" sz="1200" b="1" dirty="0"/>
              <a:t>More about:</a:t>
            </a:r>
            <a:endParaRPr lang="lt-LT" sz="1200" b="1" dirty="0"/>
          </a:p>
          <a:p>
            <a:r>
              <a:rPr lang="en-US" sz="1200" dirty="0"/>
              <a:t>Bryman, A., Bell, E. (2015). Business research methods, Oxford: Oxford University Press, 778 p.</a:t>
            </a:r>
            <a:endParaRPr lang="en-GB" sz="1200" dirty="0"/>
          </a:p>
          <a:p>
            <a:r>
              <a:rPr lang="lt-LT" sz="1200" dirty="0"/>
              <a:t>Davidavičienė</a:t>
            </a:r>
            <a:r>
              <a:rPr lang="en-GB" sz="1200" dirty="0"/>
              <a:t>,</a:t>
            </a:r>
            <a:r>
              <a:rPr lang="lt-LT" sz="1200" dirty="0"/>
              <a:t> V</a:t>
            </a:r>
            <a:r>
              <a:rPr lang="en-GB" sz="1200" dirty="0"/>
              <a:t>. et al. (2018).</a:t>
            </a:r>
            <a:r>
              <a:rPr lang="lt-LT" sz="1200" dirty="0"/>
              <a:t> Modernizing the academic teaching and research environment: methodologies and cases in business research. Cham: Springer International Publishing.</a:t>
            </a:r>
            <a:endParaRPr lang="en-GB" sz="1200" dirty="0"/>
          </a:p>
        </p:txBody>
      </p:sp>
      <p:graphicFrame>
        <p:nvGraphicFramePr>
          <p:cNvPr id="3" name="Table 5">
            <a:extLst>
              <a:ext uri="{FF2B5EF4-FFF2-40B4-BE49-F238E27FC236}">
                <a16:creationId xmlns:a16="http://schemas.microsoft.com/office/drawing/2014/main" id="{079E02FF-396C-4A46-883E-777B9BF65B56}"/>
              </a:ext>
            </a:extLst>
          </p:cNvPr>
          <p:cNvGraphicFramePr>
            <a:graphicFrameLocks noGrp="1"/>
          </p:cNvGraphicFramePr>
          <p:nvPr>
            <p:extLst>
              <p:ext uri="{D42A27DB-BD31-4B8C-83A1-F6EECF244321}">
                <p14:modId xmlns:p14="http://schemas.microsoft.com/office/powerpoint/2010/main" val="1951196980"/>
              </p:ext>
            </p:extLst>
          </p:nvPr>
        </p:nvGraphicFramePr>
        <p:xfrm>
          <a:off x="359381" y="675593"/>
          <a:ext cx="11264550" cy="5422851"/>
        </p:xfrm>
        <a:graphic>
          <a:graphicData uri="http://schemas.openxmlformats.org/drawingml/2006/table">
            <a:tbl>
              <a:tblPr firstRow="1" bandRow="1">
                <a:tableStyleId>{00A15C55-8517-42AA-B614-E9B94910E393}</a:tableStyleId>
              </a:tblPr>
              <a:tblGrid>
                <a:gridCol w="2438931">
                  <a:extLst>
                    <a:ext uri="{9D8B030D-6E8A-4147-A177-3AD203B41FA5}">
                      <a16:colId xmlns:a16="http://schemas.microsoft.com/office/drawing/2014/main" val="2143568236"/>
                    </a:ext>
                  </a:extLst>
                </a:gridCol>
                <a:gridCol w="8825619">
                  <a:extLst>
                    <a:ext uri="{9D8B030D-6E8A-4147-A177-3AD203B41FA5}">
                      <a16:colId xmlns:a16="http://schemas.microsoft.com/office/drawing/2014/main" val="3253041726"/>
                    </a:ext>
                  </a:extLst>
                </a:gridCol>
              </a:tblGrid>
              <a:tr h="357301">
                <a:tc>
                  <a:txBody>
                    <a:bodyPr/>
                    <a:lstStyle/>
                    <a:p>
                      <a:r>
                        <a:rPr lang="en-GB" sz="1400" dirty="0"/>
                        <a:t>Comparative aspect</a:t>
                      </a:r>
                    </a:p>
                  </a:txBody>
                  <a:tcPr/>
                </a:tc>
                <a:tc>
                  <a:txBody>
                    <a:bodyPr/>
                    <a:lstStyle/>
                    <a:p>
                      <a:r>
                        <a:rPr lang="en-GB" sz="1400" dirty="0"/>
                        <a:t>Difference</a:t>
                      </a:r>
                    </a:p>
                  </a:txBody>
                  <a:tcPr/>
                </a:tc>
                <a:extLst>
                  <a:ext uri="{0D108BD9-81ED-4DB2-BD59-A6C34878D82A}">
                    <a16:rowId xmlns:a16="http://schemas.microsoft.com/office/drawing/2014/main" val="2208757289"/>
                  </a:ext>
                </a:extLst>
              </a:tr>
              <a:tr h="694604">
                <a:tc>
                  <a:txBody>
                    <a:bodyPr/>
                    <a:lstStyle/>
                    <a:p>
                      <a:r>
                        <a:rPr lang="en-US" sz="1400" i="1" kern="1200" dirty="0">
                          <a:solidFill>
                            <a:schemeClr val="dk1"/>
                          </a:solidFill>
                          <a:effectLst/>
                          <a:latin typeface="+mn-lt"/>
                          <a:ea typeface="+mn-ea"/>
                          <a:cs typeface="+mn-cs"/>
                        </a:rPr>
                        <a:t>Numbers vs. words</a:t>
                      </a:r>
                      <a:endParaRPr lang="en-GB" sz="1400" dirty="0"/>
                    </a:p>
                  </a:txBody>
                  <a:tcPr/>
                </a:tc>
                <a:tc>
                  <a:txBody>
                    <a:bodyPr/>
                    <a:lstStyle/>
                    <a:p>
                      <a:pPr lvl="0"/>
                      <a:r>
                        <a:rPr lang="en-US" sz="1400" kern="1200" dirty="0">
                          <a:solidFill>
                            <a:schemeClr val="dk1"/>
                          </a:solidFill>
                          <a:effectLst/>
                          <a:latin typeface="+mn-lt"/>
                          <a:ea typeface="+mn-ea"/>
                          <a:cs typeface="+mn-cs"/>
                        </a:rPr>
                        <a:t>Quantitative research applies measurement procedures to social life while qualitative researchers are seen as using words in the presentation of analyses of society.</a:t>
                      </a:r>
                      <a:endParaRPr lang="en-GB" sz="1400" kern="1200" dirty="0">
                        <a:solidFill>
                          <a:schemeClr val="dk1"/>
                        </a:solidFill>
                        <a:effectLst/>
                        <a:latin typeface="+mn-lt"/>
                        <a:ea typeface="+mn-ea"/>
                        <a:cs typeface="+mn-cs"/>
                      </a:endParaRPr>
                    </a:p>
                    <a:p>
                      <a:endParaRPr lang="en-GB" sz="1400" dirty="0"/>
                    </a:p>
                  </a:txBody>
                  <a:tcPr/>
                </a:tc>
                <a:extLst>
                  <a:ext uri="{0D108BD9-81ED-4DB2-BD59-A6C34878D82A}">
                    <a16:rowId xmlns:a16="http://schemas.microsoft.com/office/drawing/2014/main" val="2686076880"/>
                  </a:ext>
                </a:extLst>
              </a:tr>
              <a:tr h="897197">
                <a:tc>
                  <a:txBody>
                    <a:bodyPr/>
                    <a:lstStyle/>
                    <a:p>
                      <a:r>
                        <a:rPr lang="en-US" sz="1400" i="1" kern="1200" dirty="0">
                          <a:solidFill>
                            <a:schemeClr val="dk1"/>
                          </a:solidFill>
                          <a:effectLst/>
                          <a:latin typeface="+mn-lt"/>
                          <a:ea typeface="+mn-ea"/>
                          <a:cs typeface="+mn-cs"/>
                        </a:rPr>
                        <a:t>Point of view of researcher vs. points of view of participants</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In quantitative research, the investigator is in the main place (the set of concerns that they bring to an investigation structure); in qualitative research, the perspective of those being studied (what they see as significant) provides the point of orientation.</a:t>
                      </a:r>
                      <a:endParaRPr lang="en-GB" sz="1400" kern="1200" dirty="0">
                        <a:solidFill>
                          <a:schemeClr val="dk1"/>
                        </a:solidFill>
                        <a:effectLst/>
                        <a:latin typeface="+mn-lt"/>
                        <a:ea typeface="+mn-ea"/>
                        <a:cs typeface="+mn-cs"/>
                      </a:endParaRPr>
                    </a:p>
                    <a:p>
                      <a:endParaRPr lang="en-GB" sz="1400" dirty="0"/>
                    </a:p>
                  </a:txBody>
                  <a:tcPr/>
                </a:tc>
                <a:extLst>
                  <a:ext uri="{0D108BD9-81ED-4DB2-BD59-A6C34878D82A}">
                    <a16:rowId xmlns:a16="http://schemas.microsoft.com/office/drawing/2014/main" val="3102776935"/>
                  </a:ext>
                </a:extLst>
              </a:tr>
              <a:tr h="897197">
                <a:tc>
                  <a:txBody>
                    <a:bodyPr/>
                    <a:lstStyle/>
                    <a:p>
                      <a:r>
                        <a:rPr lang="en-US" sz="1400" i="1" kern="1200" dirty="0">
                          <a:solidFill>
                            <a:schemeClr val="dk1"/>
                          </a:solidFill>
                          <a:effectLst/>
                          <a:latin typeface="+mn-lt"/>
                          <a:ea typeface="+mn-ea"/>
                          <a:cs typeface="+mn-cs"/>
                        </a:rPr>
                        <a:t>A researcher is distant vs. researcher is close</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In quantitative research, researchers are uninvolved with their subjects (for example, postal questionnaires, hired interviewers), and may have no contact with them at all; the qualitative researcher seeks close involvement with the people being investigated so that they could understand the world through their eyes.</a:t>
                      </a:r>
                      <a:endParaRPr lang="en-GB" sz="1400" kern="1200" dirty="0">
                        <a:solidFill>
                          <a:schemeClr val="dk1"/>
                        </a:solidFill>
                        <a:effectLst/>
                        <a:latin typeface="+mn-lt"/>
                        <a:ea typeface="+mn-ea"/>
                        <a:cs typeface="+mn-cs"/>
                      </a:endParaRPr>
                    </a:p>
                    <a:p>
                      <a:endParaRPr lang="en-GB" sz="1400" dirty="0"/>
                    </a:p>
                  </a:txBody>
                  <a:tcPr/>
                </a:tc>
                <a:extLst>
                  <a:ext uri="{0D108BD9-81ED-4DB2-BD59-A6C34878D82A}">
                    <a16:rowId xmlns:a16="http://schemas.microsoft.com/office/drawing/2014/main" val="3649604922"/>
                  </a:ext>
                </a:extLst>
              </a:tr>
              <a:tr h="694604">
                <a:tc>
                  <a:txBody>
                    <a:bodyPr/>
                    <a:lstStyle/>
                    <a:p>
                      <a:r>
                        <a:rPr lang="en-US" sz="1400" i="1" kern="1200" dirty="0">
                          <a:solidFill>
                            <a:schemeClr val="dk1"/>
                          </a:solidFill>
                          <a:effectLst/>
                          <a:latin typeface="+mn-lt"/>
                          <a:ea typeface="+mn-ea"/>
                          <a:cs typeface="+mn-cs"/>
                        </a:rPr>
                        <a:t>Theory and concepts tested in research vs. theory and concepts emergent from data</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In quantitative analysis, theoretical work precedes the collection of data; in qualitative research, concepts and theoretical elaboration emerge out of data collection.</a:t>
                      </a:r>
                      <a:endParaRPr lang="en-GB" sz="1400" kern="1200" dirty="0">
                        <a:solidFill>
                          <a:schemeClr val="dk1"/>
                        </a:solidFill>
                        <a:effectLst/>
                        <a:latin typeface="+mn-lt"/>
                        <a:ea typeface="+mn-ea"/>
                        <a:cs typeface="+mn-cs"/>
                      </a:endParaRPr>
                    </a:p>
                    <a:p>
                      <a:endParaRPr lang="en-GB" sz="1400" dirty="0"/>
                    </a:p>
                  </a:txBody>
                  <a:tcPr/>
                </a:tc>
                <a:extLst>
                  <a:ext uri="{0D108BD9-81ED-4DB2-BD59-A6C34878D82A}">
                    <a16:rowId xmlns:a16="http://schemas.microsoft.com/office/drawing/2014/main" val="2694299330"/>
                  </a:ext>
                </a:extLst>
              </a:tr>
              <a:tr h="897197">
                <a:tc>
                  <a:txBody>
                    <a:bodyPr/>
                    <a:lstStyle/>
                    <a:p>
                      <a:r>
                        <a:rPr lang="en-US" sz="1400" i="1" kern="1200" dirty="0">
                          <a:solidFill>
                            <a:schemeClr val="dk1"/>
                          </a:solidFill>
                          <a:effectLst/>
                          <a:latin typeface="+mn-lt"/>
                          <a:ea typeface="+mn-ea"/>
                          <a:cs typeface="+mn-cs"/>
                        </a:rPr>
                        <a:t>Static vs. process</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Quantitative research is frequently depicted as presenting a static image of social reality with its emphasis on relationships between variables; qualitative research is often depicted as attuned to the unfolding of events over time and to the interconnections between the actions of participants in social settings.</a:t>
                      </a:r>
                      <a:endParaRPr lang="en-GB" sz="1400" kern="1200" dirty="0">
                        <a:solidFill>
                          <a:schemeClr val="dk1"/>
                        </a:solidFill>
                        <a:effectLst/>
                        <a:latin typeface="+mn-lt"/>
                        <a:ea typeface="+mn-ea"/>
                        <a:cs typeface="+mn-cs"/>
                      </a:endParaRPr>
                    </a:p>
                    <a:p>
                      <a:endParaRPr lang="en-GB" sz="1400" dirty="0"/>
                    </a:p>
                  </a:txBody>
                  <a:tcPr/>
                </a:tc>
                <a:extLst>
                  <a:ext uri="{0D108BD9-81ED-4DB2-BD59-A6C34878D82A}">
                    <a16:rowId xmlns:a16="http://schemas.microsoft.com/office/drawing/2014/main" val="1232056573"/>
                  </a:ext>
                </a:extLst>
              </a:tr>
              <a:tr h="767870">
                <a:tc>
                  <a:txBody>
                    <a:bodyPr/>
                    <a:lstStyle/>
                    <a:p>
                      <a:r>
                        <a:rPr lang="en-US" sz="1400" i="1" kern="1200" dirty="0">
                          <a:solidFill>
                            <a:schemeClr val="dk1"/>
                          </a:solidFill>
                          <a:effectLst/>
                          <a:latin typeface="+mn-lt"/>
                          <a:ea typeface="+mn-ea"/>
                          <a:cs typeface="+mn-cs"/>
                        </a:rPr>
                        <a:t>Structured vs. unstructured</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Quantitative research is typically highly structured; in qualitative research, the approach is invariably unstructured so that the possibility of getting at actors’ meanings and of concepts emerging out of data collection is enhanced.</a:t>
                      </a:r>
                      <a:endParaRPr lang="en-GB" sz="1400" kern="1200" dirty="0">
                        <a:solidFill>
                          <a:schemeClr val="dk1"/>
                        </a:solidFill>
                        <a:effectLst/>
                        <a:latin typeface="+mn-lt"/>
                        <a:ea typeface="+mn-ea"/>
                        <a:cs typeface="+mn-cs"/>
                      </a:endParaRPr>
                    </a:p>
                    <a:p>
                      <a:endParaRPr lang="en-GB" sz="1400" dirty="0"/>
                    </a:p>
                  </a:txBody>
                  <a:tcPr/>
                </a:tc>
                <a:extLst>
                  <a:ext uri="{0D108BD9-81ED-4DB2-BD59-A6C34878D82A}">
                    <a16:rowId xmlns:a16="http://schemas.microsoft.com/office/drawing/2014/main" val="2297202043"/>
                  </a:ext>
                </a:extLst>
              </a:tr>
            </a:tbl>
          </a:graphicData>
        </a:graphic>
      </p:graphicFrame>
    </p:spTree>
    <p:extLst>
      <p:ext uri="{BB962C8B-B14F-4D97-AF65-F5344CB8AC3E}">
        <p14:creationId xmlns:p14="http://schemas.microsoft.com/office/powerpoint/2010/main" val="1810717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545" y="264601"/>
            <a:ext cx="11666910" cy="164636"/>
          </a:xfrm>
        </p:spPr>
        <p:txBody>
          <a:bodyPr>
            <a:noAutofit/>
          </a:bodyPr>
          <a:lstStyle/>
          <a:p>
            <a:r>
              <a:rPr lang="en-GB" sz="2000" dirty="0">
                <a:solidFill>
                  <a:schemeClr val="accent2">
                    <a:lumMod val="40000"/>
                    <a:lumOff val="60000"/>
                  </a:schemeClr>
                </a:solidFill>
              </a:rPr>
              <a:t>3</a:t>
            </a:r>
            <a:r>
              <a:rPr lang="en-US" sz="2000" dirty="0">
                <a:solidFill>
                  <a:schemeClr val="accent2">
                    <a:lumMod val="40000"/>
                    <a:lumOff val="60000"/>
                  </a:schemeClr>
                </a:solidFill>
              </a:rPr>
              <a:t> PART </a:t>
            </a:r>
            <a:r>
              <a:rPr lang="en-US" sz="2000" dirty="0"/>
              <a:t>Project scope management</a:t>
            </a:r>
            <a:br>
              <a:rPr lang="en-US" sz="2000" dirty="0"/>
            </a:br>
            <a:r>
              <a:rPr lang="en-GB" sz="2000" dirty="0">
                <a:solidFill>
                  <a:srgbClr val="FF6600"/>
                </a:solidFill>
              </a:rPr>
              <a:t>Data gathering techniques: Quantitative and Qualitative analysis </a:t>
            </a:r>
            <a:endParaRPr lang="lt-LT" sz="2000" dirty="0">
              <a:solidFill>
                <a:srgbClr val="FF6600"/>
              </a:solidFill>
            </a:endParaRPr>
          </a:p>
        </p:txBody>
      </p:sp>
      <p:sp>
        <p:nvSpPr>
          <p:cNvPr id="4" name="TextBox 3">
            <a:extLst>
              <a:ext uri="{FF2B5EF4-FFF2-40B4-BE49-F238E27FC236}">
                <a16:creationId xmlns:a16="http://schemas.microsoft.com/office/drawing/2014/main" id="{B0F2C778-384C-4705-B2EB-896E32C4D3AA}"/>
              </a:ext>
            </a:extLst>
          </p:cNvPr>
          <p:cNvSpPr txBox="1"/>
          <p:nvPr/>
        </p:nvSpPr>
        <p:spPr>
          <a:xfrm>
            <a:off x="11720767" y="6488668"/>
            <a:ext cx="418722" cy="369332"/>
          </a:xfrm>
          <a:prstGeom prst="rect">
            <a:avLst/>
          </a:prstGeom>
          <a:noFill/>
        </p:spPr>
        <p:txBody>
          <a:bodyPr wrap="square" rtlCol="0">
            <a:spAutoFit/>
          </a:bodyPr>
          <a:lstStyle/>
          <a:p>
            <a:r>
              <a:rPr lang="lt-LT" dirty="0"/>
              <a:t>6</a:t>
            </a:r>
            <a:endParaRPr lang="en-GB" dirty="0"/>
          </a:p>
        </p:txBody>
      </p:sp>
      <p:sp>
        <p:nvSpPr>
          <p:cNvPr id="5" name="TextBox 4">
            <a:extLst>
              <a:ext uri="{FF2B5EF4-FFF2-40B4-BE49-F238E27FC236}">
                <a16:creationId xmlns:a16="http://schemas.microsoft.com/office/drawing/2014/main" id="{373C4A10-48C3-4C8C-B88F-CA531750C1FF}"/>
              </a:ext>
            </a:extLst>
          </p:cNvPr>
          <p:cNvSpPr txBox="1"/>
          <p:nvPr/>
        </p:nvSpPr>
        <p:spPr>
          <a:xfrm>
            <a:off x="262545" y="6098444"/>
            <a:ext cx="11458222" cy="646331"/>
          </a:xfrm>
          <a:prstGeom prst="rect">
            <a:avLst/>
          </a:prstGeom>
          <a:noFill/>
        </p:spPr>
        <p:txBody>
          <a:bodyPr wrap="square">
            <a:spAutoFit/>
          </a:bodyPr>
          <a:lstStyle/>
          <a:p>
            <a:r>
              <a:rPr lang="en-GB" sz="1200" b="1" dirty="0"/>
              <a:t>More about:</a:t>
            </a:r>
            <a:endParaRPr lang="lt-LT" sz="1200" b="1" dirty="0"/>
          </a:p>
          <a:p>
            <a:r>
              <a:rPr lang="en-US" sz="1200" dirty="0"/>
              <a:t>Bryman, A., Bell, E. (2015). Business research methods, Oxford: Oxford University Press, 778 p.</a:t>
            </a:r>
            <a:endParaRPr lang="en-GB" sz="1200" dirty="0"/>
          </a:p>
          <a:p>
            <a:r>
              <a:rPr lang="lt-LT" sz="1200" dirty="0"/>
              <a:t>Davidavičienė</a:t>
            </a:r>
            <a:r>
              <a:rPr lang="en-GB" sz="1200" dirty="0"/>
              <a:t>,</a:t>
            </a:r>
            <a:r>
              <a:rPr lang="lt-LT" sz="1200" dirty="0"/>
              <a:t> V</a:t>
            </a:r>
            <a:r>
              <a:rPr lang="en-GB" sz="1200" dirty="0"/>
              <a:t>. et al. (2018).</a:t>
            </a:r>
            <a:r>
              <a:rPr lang="lt-LT" sz="1200" dirty="0"/>
              <a:t> Modernizing the academic teaching and research environment: methodologies and cases in business research. Cham: Springer International Publishing.</a:t>
            </a:r>
            <a:endParaRPr lang="en-GB" sz="1200" dirty="0"/>
          </a:p>
        </p:txBody>
      </p:sp>
      <p:graphicFrame>
        <p:nvGraphicFramePr>
          <p:cNvPr id="3" name="Table 5">
            <a:extLst>
              <a:ext uri="{FF2B5EF4-FFF2-40B4-BE49-F238E27FC236}">
                <a16:creationId xmlns:a16="http://schemas.microsoft.com/office/drawing/2014/main" id="{079E02FF-396C-4A46-883E-777B9BF65B56}"/>
              </a:ext>
            </a:extLst>
          </p:cNvPr>
          <p:cNvGraphicFramePr>
            <a:graphicFrameLocks noGrp="1"/>
          </p:cNvGraphicFramePr>
          <p:nvPr>
            <p:extLst>
              <p:ext uri="{D42A27DB-BD31-4B8C-83A1-F6EECF244321}">
                <p14:modId xmlns:p14="http://schemas.microsoft.com/office/powerpoint/2010/main" val="2197532464"/>
              </p:ext>
            </p:extLst>
          </p:nvPr>
        </p:nvGraphicFramePr>
        <p:xfrm>
          <a:off x="325825" y="840229"/>
          <a:ext cx="11264550" cy="4929649"/>
        </p:xfrm>
        <a:graphic>
          <a:graphicData uri="http://schemas.openxmlformats.org/drawingml/2006/table">
            <a:tbl>
              <a:tblPr firstRow="1" bandRow="1">
                <a:tableStyleId>{00A15C55-8517-42AA-B614-E9B94910E393}</a:tableStyleId>
              </a:tblPr>
              <a:tblGrid>
                <a:gridCol w="2438931">
                  <a:extLst>
                    <a:ext uri="{9D8B030D-6E8A-4147-A177-3AD203B41FA5}">
                      <a16:colId xmlns:a16="http://schemas.microsoft.com/office/drawing/2014/main" val="2143568236"/>
                    </a:ext>
                  </a:extLst>
                </a:gridCol>
                <a:gridCol w="8825619">
                  <a:extLst>
                    <a:ext uri="{9D8B030D-6E8A-4147-A177-3AD203B41FA5}">
                      <a16:colId xmlns:a16="http://schemas.microsoft.com/office/drawing/2014/main" val="3253041726"/>
                    </a:ext>
                  </a:extLst>
                </a:gridCol>
              </a:tblGrid>
              <a:tr h="338849">
                <a:tc>
                  <a:txBody>
                    <a:bodyPr/>
                    <a:lstStyle/>
                    <a:p>
                      <a:r>
                        <a:rPr lang="en-GB" sz="1500" dirty="0"/>
                        <a:t>Comparative aspect</a:t>
                      </a:r>
                    </a:p>
                  </a:txBody>
                  <a:tcPr/>
                </a:tc>
                <a:tc>
                  <a:txBody>
                    <a:bodyPr/>
                    <a:lstStyle/>
                    <a:p>
                      <a:r>
                        <a:rPr lang="en-GB" sz="1500" dirty="0"/>
                        <a:t>Difference</a:t>
                      </a:r>
                    </a:p>
                  </a:txBody>
                  <a:tcPr/>
                </a:tc>
                <a:extLst>
                  <a:ext uri="{0D108BD9-81ED-4DB2-BD59-A6C34878D82A}">
                    <a16:rowId xmlns:a16="http://schemas.microsoft.com/office/drawing/2014/main" val="2208757289"/>
                  </a:ext>
                </a:extLst>
              </a:tr>
              <a:tr h="1069521">
                <a:tc>
                  <a:txBody>
                    <a:bodyPr/>
                    <a:lstStyle/>
                    <a:p>
                      <a:r>
                        <a:rPr lang="en-US" sz="1500" i="1" kern="1200" dirty="0">
                          <a:solidFill>
                            <a:schemeClr val="dk1"/>
                          </a:solidFill>
                          <a:effectLst/>
                          <a:latin typeface="+mn-lt"/>
                          <a:ea typeface="+mn-ea"/>
                          <a:cs typeface="+mn-cs"/>
                        </a:rPr>
                        <a:t>Generalization vs. contextual understanding</a:t>
                      </a:r>
                      <a:endParaRPr lang="en-GB" sz="1500" dirty="0"/>
                    </a:p>
                  </a:txBody>
                  <a:tcPr/>
                </a:tc>
                <a:tc>
                  <a:txBody>
                    <a:bodyPr/>
                    <a:lstStyle/>
                    <a:p>
                      <a:pPr lvl="0"/>
                      <a:r>
                        <a:rPr lang="en-US" sz="1500" kern="1200" dirty="0">
                          <a:solidFill>
                            <a:schemeClr val="dk1"/>
                          </a:solidFill>
                          <a:effectLst/>
                          <a:latin typeface="+mn-lt"/>
                          <a:ea typeface="+mn-ea"/>
                          <a:cs typeface="+mn-cs"/>
                        </a:rPr>
                        <a:t>Quantitative researchers want their findings to be generalizable to the relevant population; the qualitative researcher seeks an understanding of </a:t>
                      </a:r>
                      <a:r>
                        <a:rPr lang="en-US" sz="1500" kern="1200" dirty="0" err="1">
                          <a:solidFill>
                            <a:schemeClr val="dk1"/>
                          </a:solidFill>
                          <a:effectLst/>
                          <a:latin typeface="+mn-lt"/>
                          <a:ea typeface="+mn-ea"/>
                          <a:cs typeface="+mn-cs"/>
                        </a:rPr>
                        <a:t>behaviour</a:t>
                      </a:r>
                      <a:r>
                        <a:rPr lang="en-US" sz="1500" kern="1200" dirty="0">
                          <a:solidFill>
                            <a:schemeClr val="dk1"/>
                          </a:solidFill>
                          <a:effectLst/>
                          <a:latin typeface="+mn-lt"/>
                          <a:ea typeface="+mn-ea"/>
                          <a:cs typeface="+mn-cs"/>
                        </a:rPr>
                        <a:t>, values, beliefs in the context in which the research is conducted.</a:t>
                      </a:r>
                      <a:endParaRPr lang="en-GB" sz="1500" kern="1200" dirty="0">
                        <a:solidFill>
                          <a:schemeClr val="dk1"/>
                        </a:solidFill>
                        <a:effectLst/>
                        <a:latin typeface="+mn-lt"/>
                        <a:ea typeface="+mn-ea"/>
                        <a:cs typeface="+mn-cs"/>
                      </a:endParaRPr>
                    </a:p>
                    <a:p>
                      <a:endParaRPr lang="en-GB" sz="1500" dirty="0"/>
                    </a:p>
                  </a:txBody>
                  <a:tcPr/>
                </a:tc>
                <a:extLst>
                  <a:ext uri="{0D108BD9-81ED-4DB2-BD59-A6C34878D82A}">
                    <a16:rowId xmlns:a16="http://schemas.microsoft.com/office/drawing/2014/main" val="2686076880"/>
                  </a:ext>
                </a:extLst>
              </a:tr>
              <a:tr h="896085">
                <a:tc>
                  <a:txBody>
                    <a:bodyPr/>
                    <a:lstStyle/>
                    <a:p>
                      <a:r>
                        <a:rPr lang="en-US" sz="1500" i="1" kern="1200" dirty="0">
                          <a:solidFill>
                            <a:schemeClr val="dk1"/>
                          </a:solidFill>
                          <a:effectLst/>
                          <a:latin typeface="+mn-lt"/>
                          <a:ea typeface="+mn-ea"/>
                          <a:cs typeface="+mn-cs"/>
                        </a:rPr>
                        <a:t>Hard, reliable data vs. rich, deep data</a:t>
                      </a:r>
                      <a:endParaRPr lang="en-GB"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kern="1200" dirty="0">
                          <a:solidFill>
                            <a:schemeClr val="dk1"/>
                          </a:solidFill>
                          <a:effectLst/>
                          <a:latin typeface="+mn-lt"/>
                          <a:ea typeface="+mn-ea"/>
                          <a:cs typeface="+mn-cs"/>
                        </a:rPr>
                        <a:t>Quantitative data are often depicted as ‘hard’ in the sense of being robust and unambiguous, owing to the precision offered by measurement; qualitative researchers claim that their contextual approach and their often prolonged involvement in a setting engender rich data.</a:t>
                      </a:r>
                      <a:endParaRPr lang="en-GB" sz="1500" kern="1200" dirty="0">
                        <a:solidFill>
                          <a:schemeClr val="dk1"/>
                        </a:solidFill>
                        <a:effectLst/>
                        <a:latin typeface="+mn-lt"/>
                        <a:ea typeface="+mn-ea"/>
                        <a:cs typeface="+mn-cs"/>
                      </a:endParaRPr>
                    </a:p>
                    <a:p>
                      <a:endParaRPr lang="en-GB" sz="1500" dirty="0"/>
                    </a:p>
                  </a:txBody>
                  <a:tcPr/>
                </a:tc>
                <a:extLst>
                  <a:ext uri="{0D108BD9-81ED-4DB2-BD59-A6C34878D82A}">
                    <a16:rowId xmlns:a16="http://schemas.microsoft.com/office/drawing/2014/main" val="3102776935"/>
                  </a:ext>
                </a:extLst>
              </a:tr>
              <a:tr h="896085">
                <a:tc>
                  <a:txBody>
                    <a:bodyPr/>
                    <a:lstStyle/>
                    <a:p>
                      <a:r>
                        <a:rPr lang="en-US" sz="1500" i="1" kern="1200" dirty="0">
                          <a:solidFill>
                            <a:schemeClr val="dk1"/>
                          </a:solidFill>
                          <a:effectLst/>
                          <a:latin typeface="+mn-lt"/>
                          <a:ea typeface="+mn-ea"/>
                          <a:cs typeface="+mn-cs"/>
                        </a:rPr>
                        <a:t>Macro vs. micro</a:t>
                      </a:r>
                      <a:endParaRPr lang="en-GB"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kern="1200" dirty="0">
                          <a:solidFill>
                            <a:schemeClr val="dk1"/>
                          </a:solidFill>
                          <a:effectLst/>
                          <a:latin typeface="+mn-lt"/>
                          <a:ea typeface="+mn-ea"/>
                          <a:cs typeface="+mn-cs"/>
                        </a:rPr>
                        <a:t>Quantitative researchers are often depicted as involved in uncovering large-scale social trends and connections between variables, whereas qualitative researchers are seen as concerned with small-scale aspects of social reality, such as interaction.</a:t>
                      </a:r>
                      <a:endParaRPr lang="en-GB" sz="1500" kern="1200" dirty="0">
                        <a:solidFill>
                          <a:schemeClr val="dk1"/>
                        </a:solidFill>
                        <a:effectLst/>
                        <a:latin typeface="+mn-lt"/>
                        <a:ea typeface="+mn-ea"/>
                        <a:cs typeface="+mn-cs"/>
                      </a:endParaRPr>
                    </a:p>
                    <a:p>
                      <a:endParaRPr lang="en-GB" sz="1500" dirty="0"/>
                    </a:p>
                  </a:txBody>
                  <a:tcPr/>
                </a:tc>
                <a:extLst>
                  <a:ext uri="{0D108BD9-81ED-4DB2-BD59-A6C34878D82A}">
                    <a16:rowId xmlns:a16="http://schemas.microsoft.com/office/drawing/2014/main" val="3649604922"/>
                  </a:ext>
                </a:extLst>
              </a:tr>
              <a:tr h="658734">
                <a:tc>
                  <a:txBody>
                    <a:bodyPr/>
                    <a:lstStyle/>
                    <a:p>
                      <a:r>
                        <a:rPr lang="en-US" sz="1500" i="1" kern="1200" dirty="0" err="1">
                          <a:solidFill>
                            <a:schemeClr val="dk1"/>
                          </a:solidFill>
                          <a:effectLst/>
                          <a:latin typeface="+mn-lt"/>
                          <a:ea typeface="+mn-ea"/>
                          <a:cs typeface="+mn-cs"/>
                        </a:rPr>
                        <a:t>Behaviour</a:t>
                      </a:r>
                      <a:r>
                        <a:rPr lang="en-US" sz="1500" i="1" kern="1200" dirty="0">
                          <a:solidFill>
                            <a:schemeClr val="dk1"/>
                          </a:solidFill>
                          <a:effectLst/>
                          <a:latin typeface="+mn-lt"/>
                          <a:ea typeface="+mn-ea"/>
                          <a:cs typeface="+mn-cs"/>
                        </a:rPr>
                        <a:t> vs. meaning</a:t>
                      </a:r>
                      <a:endParaRPr lang="en-GB"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kern="1200" dirty="0">
                          <a:solidFill>
                            <a:schemeClr val="dk1"/>
                          </a:solidFill>
                          <a:effectLst/>
                          <a:latin typeface="+mn-lt"/>
                          <a:ea typeface="+mn-ea"/>
                          <a:cs typeface="+mn-cs"/>
                        </a:rPr>
                        <a:t>Quantitative research is concerned with people’s behavior; qualitative research with the purpose of action.</a:t>
                      </a:r>
                      <a:endParaRPr lang="en-GB" sz="1500" kern="1200" dirty="0">
                        <a:solidFill>
                          <a:schemeClr val="dk1"/>
                        </a:solidFill>
                        <a:effectLst/>
                        <a:latin typeface="+mn-lt"/>
                        <a:ea typeface="+mn-ea"/>
                        <a:cs typeface="+mn-cs"/>
                      </a:endParaRPr>
                    </a:p>
                    <a:p>
                      <a:endParaRPr lang="en-GB" sz="1500" dirty="0"/>
                    </a:p>
                  </a:txBody>
                  <a:tcPr/>
                </a:tc>
                <a:extLst>
                  <a:ext uri="{0D108BD9-81ED-4DB2-BD59-A6C34878D82A}">
                    <a16:rowId xmlns:a16="http://schemas.microsoft.com/office/drawing/2014/main" val="2694299330"/>
                  </a:ext>
                </a:extLst>
              </a:tr>
              <a:tr h="850865">
                <a:tc>
                  <a:txBody>
                    <a:bodyPr/>
                    <a:lstStyle/>
                    <a:p>
                      <a:r>
                        <a:rPr lang="en-US" sz="1500" i="1" kern="1200" dirty="0">
                          <a:solidFill>
                            <a:schemeClr val="dk1"/>
                          </a:solidFill>
                          <a:effectLst/>
                          <a:latin typeface="+mn-lt"/>
                          <a:ea typeface="+mn-ea"/>
                          <a:cs typeface="+mn-cs"/>
                        </a:rPr>
                        <a:t>Artificial settings vs. natural settings</a:t>
                      </a:r>
                      <a:endParaRPr lang="en-GB"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kern="1200" dirty="0">
                          <a:solidFill>
                            <a:schemeClr val="dk1"/>
                          </a:solidFill>
                          <a:effectLst/>
                          <a:latin typeface="+mn-lt"/>
                          <a:ea typeface="+mn-ea"/>
                          <a:cs typeface="+mn-cs"/>
                        </a:rPr>
                        <a:t>Quantitative researchers conduct research in a contrived context; qualitative researchers investigate people in natural environments.     </a:t>
                      </a:r>
                      <a:endParaRPr lang="en-GB" sz="1500" kern="1200" dirty="0">
                        <a:solidFill>
                          <a:schemeClr val="dk1"/>
                        </a:solidFill>
                        <a:effectLst/>
                        <a:latin typeface="+mn-lt"/>
                        <a:ea typeface="+mn-ea"/>
                        <a:cs typeface="+mn-cs"/>
                      </a:endParaRPr>
                    </a:p>
                  </a:txBody>
                  <a:tcPr/>
                </a:tc>
                <a:extLst>
                  <a:ext uri="{0D108BD9-81ED-4DB2-BD59-A6C34878D82A}">
                    <a16:rowId xmlns:a16="http://schemas.microsoft.com/office/drawing/2014/main" val="1232056573"/>
                  </a:ext>
                </a:extLst>
              </a:tr>
            </a:tbl>
          </a:graphicData>
        </a:graphic>
      </p:graphicFrame>
    </p:spTree>
    <p:extLst>
      <p:ext uri="{BB962C8B-B14F-4D97-AF65-F5344CB8AC3E}">
        <p14:creationId xmlns:p14="http://schemas.microsoft.com/office/powerpoint/2010/main" val="1948471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545" y="382047"/>
            <a:ext cx="11666910" cy="164636"/>
          </a:xfrm>
        </p:spPr>
        <p:txBody>
          <a:bodyPr>
            <a:noAutofit/>
          </a:bodyPr>
          <a:lstStyle/>
          <a:p>
            <a:r>
              <a:rPr lang="en-GB" sz="2000" dirty="0">
                <a:solidFill>
                  <a:schemeClr val="accent2">
                    <a:lumMod val="40000"/>
                    <a:lumOff val="60000"/>
                  </a:schemeClr>
                </a:solidFill>
              </a:rPr>
              <a:t>3</a:t>
            </a:r>
            <a:r>
              <a:rPr lang="en-US" sz="2000" dirty="0">
                <a:solidFill>
                  <a:schemeClr val="accent2">
                    <a:lumMod val="40000"/>
                    <a:lumOff val="60000"/>
                  </a:schemeClr>
                </a:solidFill>
              </a:rPr>
              <a:t> PART </a:t>
            </a:r>
            <a:r>
              <a:rPr lang="en-US" sz="2000" dirty="0"/>
              <a:t>Project scope management</a:t>
            </a:r>
            <a:br>
              <a:rPr lang="en-US" sz="2000" dirty="0"/>
            </a:br>
            <a:r>
              <a:rPr lang="en-GB" sz="2000" dirty="0">
                <a:solidFill>
                  <a:srgbClr val="FF6600"/>
                </a:solidFill>
              </a:rPr>
              <a:t>Date gathering techniques: Advantages and Disadvantages </a:t>
            </a:r>
            <a:endParaRPr lang="lt-LT" sz="2000" dirty="0">
              <a:solidFill>
                <a:srgbClr val="FF6600"/>
              </a:solidFill>
            </a:endParaRPr>
          </a:p>
        </p:txBody>
      </p:sp>
      <p:sp>
        <p:nvSpPr>
          <p:cNvPr id="4" name="TextBox 3">
            <a:extLst>
              <a:ext uri="{FF2B5EF4-FFF2-40B4-BE49-F238E27FC236}">
                <a16:creationId xmlns:a16="http://schemas.microsoft.com/office/drawing/2014/main" id="{B0F2C778-384C-4705-B2EB-896E32C4D3AA}"/>
              </a:ext>
            </a:extLst>
          </p:cNvPr>
          <p:cNvSpPr txBox="1"/>
          <p:nvPr/>
        </p:nvSpPr>
        <p:spPr>
          <a:xfrm>
            <a:off x="11720767" y="6488668"/>
            <a:ext cx="418722" cy="369332"/>
          </a:xfrm>
          <a:prstGeom prst="rect">
            <a:avLst/>
          </a:prstGeom>
          <a:noFill/>
        </p:spPr>
        <p:txBody>
          <a:bodyPr wrap="square" rtlCol="0">
            <a:spAutoFit/>
          </a:bodyPr>
          <a:lstStyle/>
          <a:p>
            <a:r>
              <a:rPr lang="lt-LT" dirty="0"/>
              <a:t>7</a:t>
            </a:r>
            <a:endParaRPr lang="en-GB" dirty="0"/>
          </a:p>
        </p:txBody>
      </p:sp>
      <p:sp>
        <p:nvSpPr>
          <p:cNvPr id="5" name="TextBox 4">
            <a:extLst>
              <a:ext uri="{FF2B5EF4-FFF2-40B4-BE49-F238E27FC236}">
                <a16:creationId xmlns:a16="http://schemas.microsoft.com/office/drawing/2014/main" id="{373C4A10-48C3-4C8C-B88F-CA531750C1FF}"/>
              </a:ext>
            </a:extLst>
          </p:cNvPr>
          <p:cNvSpPr txBox="1"/>
          <p:nvPr/>
        </p:nvSpPr>
        <p:spPr>
          <a:xfrm>
            <a:off x="262545" y="6257835"/>
            <a:ext cx="11458222" cy="461665"/>
          </a:xfrm>
          <a:prstGeom prst="rect">
            <a:avLst/>
          </a:prstGeom>
          <a:noFill/>
        </p:spPr>
        <p:txBody>
          <a:bodyPr wrap="square">
            <a:spAutoFit/>
          </a:bodyPr>
          <a:lstStyle/>
          <a:p>
            <a:r>
              <a:rPr lang="en-GB" sz="1200" b="1" dirty="0"/>
              <a:t>More about:</a:t>
            </a:r>
            <a:endParaRPr lang="lt-LT" sz="1200" b="1" dirty="0"/>
          </a:p>
          <a:p>
            <a:r>
              <a:rPr lang="lt-LT" sz="1200" dirty="0"/>
              <a:t>Davidavičienė</a:t>
            </a:r>
            <a:r>
              <a:rPr lang="en-GB" sz="1200" dirty="0"/>
              <a:t>,</a:t>
            </a:r>
            <a:r>
              <a:rPr lang="lt-LT" sz="1200" dirty="0"/>
              <a:t> V</a:t>
            </a:r>
            <a:r>
              <a:rPr lang="en-GB" sz="1200" dirty="0"/>
              <a:t>. et al. (2018).</a:t>
            </a:r>
            <a:r>
              <a:rPr lang="lt-LT" sz="1200" dirty="0"/>
              <a:t> Modernizing the academic teaching and research environment: methodologies and cases in business research. Cham: Springer International Publishing.</a:t>
            </a:r>
            <a:endParaRPr lang="en-GB" sz="1200" dirty="0"/>
          </a:p>
        </p:txBody>
      </p:sp>
      <p:graphicFrame>
        <p:nvGraphicFramePr>
          <p:cNvPr id="3" name="Table 2">
            <a:extLst>
              <a:ext uri="{FF2B5EF4-FFF2-40B4-BE49-F238E27FC236}">
                <a16:creationId xmlns:a16="http://schemas.microsoft.com/office/drawing/2014/main" id="{E9ECAFBC-A3EF-42B6-8AB1-F306BFB0528D}"/>
              </a:ext>
            </a:extLst>
          </p:cNvPr>
          <p:cNvGraphicFramePr>
            <a:graphicFrameLocks noGrp="1"/>
          </p:cNvGraphicFramePr>
          <p:nvPr>
            <p:extLst>
              <p:ext uri="{D42A27DB-BD31-4B8C-83A1-F6EECF244321}">
                <p14:modId xmlns:p14="http://schemas.microsoft.com/office/powerpoint/2010/main" val="2151427608"/>
              </p:ext>
            </p:extLst>
          </p:nvPr>
        </p:nvGraphicFramePr>
        <p:xfrm>
          <a:off x="352338" y="755009"/>
          <a:ext cx="11232859" cy="5502826"/>
        </p:xfrm>
        <a:graphic>
          <a:graphicData uri="http://schemas.openxmlformats.org/drawingml/2006/table">
            <a:tbl>
              <a:tblPr firstRow="1" firstCol="1" bandRow="1">
                <a:tableStyleId>{21E4AEA4-8DFA-4A89-87EB-49C32662AFE0}</a:tableStyleId>
              </a:tblPr>
              <a:tblGrid>
                <a:gridCol w="1233181">
                  <a:extLst>
                    <a:ext uri="{9D8B030D-6E8A-4147-A177-3AD203B41FA5}">
                      <a16:colId xmlns:a16="http://schemas.microsoft.com/office/drawing/2014/main" val="1777288045"/>
                    </a:ext>
                  </a:extLst>
                </a:gridCol>
                <a:gridCol w="3487711">
                  <a:extLst>
                    <a:ext uri="{9D8B030D-6E8A-4147-A177-3AD203B41FA5}">
                      <a16:colId xmlns:a16="http://schemas.microsoft.com/office/drawing/2014/main" val="3284069186"/>
                    </a:ext>
                  </a:extLst>
                </a:gridCol>
                <a:gridCol w="3052683">
                  <a:extLst>
                    <a:ext uri="{9D8B030D-6E8A-4147-A177-3AD203B41FA5}">
                      <a16:colId xmlns:a16="http://schemas.microsoft.com/office/drawing/2014/main" val="3201388124"/>
                    </a:ext>
                  </a:extLst>
                </a:gridCol>
                <a:gridCol w="3459284">
                  <a:extLst>
                    <a:ext uri="{9D8B030D-6E8A-4147-A177-3AD203B41FA5}">
                      <a16:colId xmlns:a16="http://schemas.microsoft.com/office/drawing/2014/main" val="3638966250"/>
                    </a:ext>
                  </a:extLst>
                </a:gridCol>
              </a:tblGrid>
              <a:tr h="225602">
                <a:tc>
                  <a:txBody>
                    <a:bodyPr/>
                    <a:lstStyle/>
                    <a:p>
                      <a:pPr algn="l">
                        <a:lnSpc>
                          <a:spcPct val="115000"/>
                        </a:lnSpc>
                        <a:spcBef>
                          <a:spcPts val="200"/>
                        </a:spcBef>
                        <a:spcAft>
                          <a:spcPts val="200"/>
                        </a:spcAft>
                        <a:tabLst>
                          <a:tab pos="252095" algn="l"/>
                          <a:tab pos="504190" algn="l"/>
                          <a:tab pos="5581015" algn="r"/>
                        </a:tabLst>
                      </a:pPr>
                      <a:r>
                        <a:rPr lang="en-GB" sz="1200" dirty="0">
                          <a:effectLst/>
                        </a:rPr>
                        <a:t>Method</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55" marR="42055" marT="10903" marB="10903"/>
                </a:tc>
                <a:tc>
                  <a:txBody>
                    <a:bodyPr/>
                    <a:lstStyle/>
                    <a:p>
                      <a:pPr algn="l">
                        <a:lnSpc>
                          <a:spcPct val="115000"/>
                        </a:lnSpc>
                        <a:spcBef>
                          <a:spcPts val="200"/>
                        </a:spcBef>
                        <a:spcAft>
                          <a:spcPts val="200"/>
                        </a:spcAft>
                        <a:tabLst>
                          <a:tab pos="252095" algn="l"/>
                          <a:tab pos="504190" algn="l"/>
                          <a:tab pos="5581015" algn="r"/>
                        </a:tabLst>
                      </a:pPr>
                      <a:r>
                        <a:rPr lang="en-GB" sz="1200" dirty="0">
                          <a:effectLst/>
                        </a:rPr>
                        <a:t>Definition</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55" marR="42055" marT="10903" marB="10903"/>
                </a:tc>
                <a:tc>
                  <a:txBody>
                    <a:bodyPr/>
                    <a:lstStyle/>
                    <a:p>
                      <a:pPr algn="l">
                        <a:lnSpc>
                          <a:spcPct val="115000"/>
                        </a:lnSpc>
                        <a:spcBef>
                          <a:spcPts val="200"/>
                        </a:spcBef>
                        <a:spcAft>
                          <a:spcPts val="200"/>
                        </a:spcAft>
                        <a:tabLst>
                          <a:tab pos="252095" algn="l"/>
                          <a:tab pos="504190" algn="l"/>
                          <a:tab pos="5581015" algn="r"/>
                        </a:tabLst>
                      </a:pPr>
                      <a:r>
                        <a:rPr lang="en-GB" sz="1200" dirty="0">
                          <a:effectLst/>
                        </a:rPr>
                        <a:t>Advantages</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55" marR="42055" marT="10903" marB="10903"/>
                </a:tc>
                <a:tc>
                  <a:txBody>
                    <a:bodyPr/>
                    <a:lstStyle/>
                    <a:p>
                      <a:pPr algn="l">
                        <a:lnSpc>
                          <a:spcPct val="115000"/>
                        </a:lnSpc>
                        <a:spcBef>
                          <a:spcPts val="200"/>
                        </a:spcBef>
                        <a:spcAft>
                          <a:spcPts val="200"/>
                        </a:spcAft>
                        <a:tabLst>
                          <a:tab pos="252095" algn="l"/>
                          <a:tab pos="504190" algn="l"/>
                          <a:tab pos="5581015" algn="r"/>
                        </a:tabLst>
                      </a:pPr>
                      <a:r>
                        <a:rPr lang="en-GB" sz="1200" dirty="0">
                          <a:effectLst/>
                        </a:rPr>
                        <a:t>Disadvantages </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55" marR="42055" marT="0" marB="0"/>
                </a:tc>
                <a:extLst>
                  <a:ext uri="{0D108BD9-81ED-4DB2-BD59-A6C34878D82A}">
                    <a16:rowId xmlns:a16="http://schemas.microsoft.com/office/drawing/2014/main" val="2715945743"/>
                  </a:ext>
                </a:extLst>
              </a:tr>
              <a:tr h="1306043">
                <a:tc>
                  <a:txBody>
                    <a:bodyPr/>
                    <a:lstStyle/>
                    <a:p>
                      <a:pPr algn="l">
                        <a:lnSpc>
                          <a:spcPct val="115000"/>
                        </a:lnSpc>
                        <a:spcBef>
                          <a:spcPts val="200"/>
                        </a:spcBef>
                        <a:spcAft>
                          <a:spcPts val="200"/>
                        </a:spcAft>
                        <a:tabLst>
                          <a:tab pos="252095" algn="l"/>
                          <a:tab pos="504190" algn="l"/>
                          <a:tab pos="5581015" algn="r"/>
                        </a:tabLst>
                      </a:pPr>
                      <a:r>
                        <a:rPr lang="en-GB" sz="1200">
                          <a:effectLst/>
                        </a:rPr>
                        <a:t>Observation</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2055" marR="42055" marT="10903" marB="10903"/>
                </a:tc>
                <a:tc>
                  <a:txBody>
                    <a:bodyPr/>
                    <a:lstStyle/>
                    <a:p>
                      <a:pPr algn="l">
                        <a:lnSpc>
                          <a:spcPct val="115000"/>
                        </a:lnSpc>
                        <a:spcBef>
                          <a:spcPts val="200"/>
                        </a:spcBef>
                        <a:spcAft>
                          <a:spcPts val="200"/>
                        </a:spcAft>
                        <a:tabLst>
                          <a:tab pos="252095" algn="l"/>
                          <a:tab pos="504190" algn="l"/>
                          <a:tab pos="5581015" algn="r"/>
                        </a:tabLst>
                      </a:pPr>
                      <a:r>
                        <a:rPr lang="en-GB" sz="1200" dirty="0">
                          <a:effectLst/>
                        </a:rPr>
                        <a:t>The systematic process of recording and gathering data by watching different research object (people behaviour, events, situations, environment and etc.).</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55" marR="42055" marT="10903" marB="10903"/>
                </a:tc>
                <a:tc>
                  <a:txBody>
                    <a:bodyPr/>
                    <a:lstStyle/>
                    <a:p>
                      <a:pPr algn="l">
                        <a:lnSpc>
                          <a:spcPct val="115000"/>
                        </a:lnSpc>
                        <a:spcBef>
                          <a:spcPts val="200"/>
                        </a:spcBef>
                        <a:spcAft>
                          <a:spcPts val="200"/>
                        </a:spcAft>
                        <a:tabLst>
                          <a:tab pos="252095" algn="l"/>
                          <a:tab pos="504190" algn="l"/>
                          <a:tab pos="5581015" algn="r"/>
                        </a:tabLst>
                      </a:pPr>
                      <a:r>
                        <a:rPr lang="en-GB" sz="1200">
                          <a:effectLst/>
                        </a:rPr>
                        <a:t>Access to situations and people where other research methods are difficult to use; access to people in real life; proper method for explaining environmental context information.</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2055" marR="42055" marT="10903" marB="10903"/>
                </a:tc>
                <a:tc>
                  <a:txBody>
                    <a:bodyPr/>
                    <a:lstStyle/>
                    <a:p>
                      <a:pPr algn="l">
                        <a:lnSpc>
                          <a:spcPct val="115000"/>
                        </a:lnSpc>
                        <a:spcBef>
                          <a:spcPts val="200"/>
                        </a:spcBef>
                        <a:spcAft>
                          <a:spcPts val="200"/>
                        </a:spcAft>
                        <a:tabLst>
                          <a:tab pos="252095" algn="l"/>
                          <a:tab pos="504190" algn="l"/>
                          <a:tab pos="5581015" algn="r"/>
                        </a:tabLst>
                      </a:pPr>
                      <a:r>
                        <a:rPr lang="en-GB" sz="1200" dirty="0">
                          <a:effectLst/>
                        </a:rPr>
                        <a:t>The difficulty of waiting for long periods to capture the relevant phenomena; the expense of observer costs and equipment; the problems of quantification and disproportionately large records; time consuming.</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55" marR="42055" marT="0" marB="0"/>
                </a:tc>
                <a:extLst>
                  <a:ext uri="{0D108BD9-81ED-4DB2-BD59-A6C34878D82A}">
                    <a16:rowId xmlns:a16="http://schemas.microsoft.com/office/drawing/2014/main" val="2833840428"/>
                  </a:ext>
                </a:extLst>
              </a:tr>
              <a:tr h="2205589">
                <a:tc>
                  <a:txBody>
                    <a:bodyPr/>
                    <a:lstStyle/>
                    <a:p>
                      <a:pPr algn="l">
                        <a:lnSpc>
                          <a:spcPct val="115000"/>
                        </a:lnSpc>
                        <a:spcBef>
                          <a:spcPts val="200"/>
                        </a:spcBef>
                        <a:spcAft>
                          <a:spcPts val="200"/>
                        </a:spcAft>
                        <a:tabLst>
                          <a:tab pos="252095" algn="l"/>
                          <a:tab pos="504190" algn="l"/>
                          <a:tab pos="5581015" algn="r"/>
                        </a:tabLst>
                      </a:pPr>
                      <a:r>
                        <a:rPr lang="en-GB" sz="1200" dirty="0">
                          <a:effectLst/>
                        </a:rPr>
                        <a:t>Experiment</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55" marR="42055" marT="10903" marB="10903"/>
                </a:tc>
                <a:tc>
                  <a:txBody>
                    <a:bodyPr/>
                    <a:lstStyle/>
                    <a:p>
                      <a:pPr algn="l">
                        <a:lnSpc>
                          <a:spcPct val="115000"/>
                        </a:lnSpc>
                        <a:spcBef>
                          <a:spcPts val="200"/>
                        </a:spcBef>
                        <a:spcAft>
                          <a:spcPts val="200"/>
                        </a:spcAft>
                        <a:tabLst>
                          <a:tab pos="252095" algn="l"/>
                          <a:tab pos="504190" algn="l"/>
                          <a:tab pos="5581015" algn="r"/>
                        </a:tabLst>
                      </a:pPr>
                      <a:r>
                        <a:rPr lang="en-GB" sz="1200" dirty="0">
                          <a:effectLst/>
                        </a:rPr>
                        <a:t>A research investigation in which the researcher has complete control over one set of variables and manipulates the others.</a:t>
                      </a:r>
                    </a:p>
                    <a:p>
                      <a:pPr algn="just">
                        <a:lnSpc>
                          <a:spcPct val="115000"/>
                        </a:lnSpc>
                        <a:spcAft>
                          <a:spcPts val="600"/>
                        </a:spcAft>
                        <a:tabLst>
                          <a:tab pos="252095" algn="l"/>
                          <a:tab pos="504190" algn="l"/>
                          <a:tab pos="5581015" algn="r"/>
                        </a:tabLst>
                      </a:pPr>
                      <a:r>
                        <a:rPr lang="en-GB" sz="1200" dirty="0">
                          <a:effectLst/>
                        </a:rPr>
                        <a:t> </a:t>
                      </a:r>
                    </a:p>
                    <a:p>
                      <a:pPr algn="just">
                        <a:lnSpc>
                          <a:spcPct val="115000"/>
                        </a:lnSpc>
                        <a:spcAft>
                          <a:spcPts val="600"/>
                        </a:spcAft>
                        <a:tabLst>
                          <a:tab pos="252095" algn="l"/>
                          <a:tab pos="504190" algn="l"/>
                          <a:tab pos="5581015" algn="r"/>
                        </a:tabLst>
                      </a:pPr>
                      <a:r>
                        <a:rPr lang="en-GB" sz="1200" dirty="0">
                          <a:effectLst/>
                        </a:rPr>
                        <a:t> </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55" marR="42055" marT="10903" marB="10903"/>
                </a:tc>
                <a:tc>
                  <a:txBody>
                    <a:bodyPr/>
                    <a:lstStyle/>
                    <a:p>
                      <a:pPr algn="l">
                        <a:lnSpc>
                          <a:spcPct val="115000"/>
                        </a:lnSpc>
                        <a:spcBef>
                          <a:spcPts val="200"/>
                        </a:spcBef>
                        <a:spcAft>
                          <a:spcPts val="200"/>
                        </a:spcAft>
                        <a:tabLst>
                          <a:tab pos="252095" algn="l"/>
                          <a:tab pos="504190" algn="l"/>
                          <a:tab pos="5581015" algn="r"/>
                        </a:tabLst>
                      </a:pPr>
                      <a:r>
                        <a:rPr lang="en-GB" sz="1200" dirty="0">
                          <a:effectLst/>
                        </a:rPr>
                        <a:t>The ability to uncover causal relationships; provisions for controlling extraneous and environmental variables; convenience and low cost of creating test situations rather than searching for their appearance in business situations; the ability to replicate findings and thus rule out idiosyncratic or isolated results; the ability to exploit naturally occurring events.</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55" marR="42055" marT="10903" marB="10903"/>
                </a:tc>
                <a:tc>
                  <a:txBody>
                    <a:bodyPr/>
                    <a:lstStyle/>
                    <a:p>
                      <a:pPr algn="l">
                        <a:lnSpc>
                          <a:spcPct val="115000"/>
                        </a:lnSpc>
                        <a:spcBef>
                          <a:spcPts val="200"/>
                        </a:spcBef>
                        <a:spcAft>
                          <a:spcPts val="200"/>
                        </a:spcAft>
                        <a:tabLst>
                          <a:tab pos="252095" algn="l"/>
                          <a:tab pos="504190" algn="l"/>
                          <a:tab pos="5581015" algn="r"/>
                        </a:tabLst>
                      </a:pPr>
                      <a:r>
                        <a:rPr lang="en-GB" sz="1200">
                          <a:effectLst/>
                        </a:rPr>
                        <a:t>It is challenging to design experiments to present a specified population; it is difficult to choose the ‘control’ variables to exclude all confounding variables; the experiment is an unnatural social situation with differentiation of roles; experiments cannot capture the diversity of goals, objectives and service inputs which may contribute to outcomes in natural settings.</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2055" marR="42055" marT="0" marB="0"/>
                </a:tc>
                <a:extLst>
                  <a:ext uri="{0D108BD9-81ED-4DB2-BD59-A6C34878D82A}">
                    <a16:rowId xmlns:a16="http://schemas.microsoft.com/office/drawing/2014/main" val="2819116818"/>
                  </a:ext>
                </a:extLst>
              </a:tr>
              <a:tr h="1765592">
                <a:tc>
                  <a:txBody>
                    <a:bodyPr/>
                    <a:lstStyle/>
                    <a:p>
                      <a:pPr algn="l">
                        <a:lnSpc>
                          <a:spcPct val="115000"/>
                        </a:lnSpc>
                        <a:spcBef>
                          <a:spcPts val="200"/>
                        </a:spcBef>
                        <a:spcAft>
                          <a:spcPts val="200"/>
                        </a:spcAft>
                        <a:tabLst>
                          <a:tab pos="252095" algn="l"/>
                          <a:tab pos="504190" algn="l"/>
                          <a:tab pos="5581015" algn="r"/>
                        </a:tabLst>
                      </a:pPr>
                      <a:r>
                        <a:rPr lang="en-GB" sz="1200">
                          <a:effectLst/>
                        </a:rPr>
                        <a:t>Questionnaires</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2055" marR="42055" marT="10903" marB="10903"/>
                </a:tc>
                <a:tc>
                  <a:txBody>
                    <a:bodyPr/>
                    <a:lstStyle/>
                    <a:p>
                      <a:pPr algn="l">
                        <a:lnSpc>
                          <a:spcPct val="115000"/>
                        </a:lnSpc>
                        <a:spcBef>
                          <a:spcPts val="200"/>
                        </a:spcBef>
                        <a:spcAft>
                          <a:spcPts val="200"/>
                        </a:spcAft>
                        <a:tabLst>
                          <a:tab pos="252095" algn="l"/>
                          <a:tab pos="504190" algn="l"/>
                          <a:tab pos="5581015" algn="r"/>
                        </a:tabLst>
                      </a:pPr>
                      <a:r>
                        <a:rPr lang="en-GB" sz="1200">
                          <a:effectLst/>
                        </a:rPr>
                        <a:t>Include all methods of data collection in which each person is asked to respond to the same set of questions in a predetermined order.</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2055" marR="42055" marT="10903" marB="10903"/>
                </a:tc>
                <a:tc>
                  <a:txBody>
                    <a:bodyPr/>
                    <a:lstStyle/>
                    <a:p>
                      <a:pPr algn="l">
                        <a:lnSpc>
                          <a:spcPct val="115000"/>
                        </a:lnSpc>
                        <a:spcBef>
                          <a:spcPts val="200"/>
                        </a:spcBef>
                        <a:spcAft>
                          <a:spcPts val="200"/>
                        </a:spcAft>
                        <a:tabLst>
                          <a:tab pos="252095" algn="l"/>
                          <a:tab pos="504190" algn="l"/>
                          <a:tab pos="5581015" algn="r"/>
                        </a:tabLst>
                      </a:pPr>
                      <a:r>
                        <a:rPr lang="en-GB" sz="1200" dirty="0">
                          <a:effectLst/>
                        </a:rPr>
                        <a:t>Can be collected large amounts of information from a large number of people in a short period of time; the results of the questionnaires can be quickly and easily quantified; can be analysed more objectively than other research methods; economical and anonymity aspects. </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55" marR="42055" marT="10903" marB="10903"/>
                </a:tc>
                <a:tc>
                  <a:txBody>
                    <a:bodyPr/>
                    <a:lstStyle/>
                    <a:p>
                      <a:pPr algn="l">
                        <a:lnSpc>
                          <a:spcPct val="115000"/>
                        </a:lnSpc>
                        <a:spcBef>
                          <a:spcPts val="200"/>
                        </a:spcBef>
                        <a:spcAft>
                          <a:spcPts val="200"/>
                        </a:spcAft>
                        <a:tabLst>
                          <a:tab pos="252095" algn="l"/>
                          <a:tab pos="504190" algn="l"/>
                          <a:tab pos="5581015" algn="r"/>
                        </a:tabLst>
                      </a:pPr>
                      <a:r>
                        <a:rPr lang="en-GB" sz="1200" dirty="0">
                          <a:effectLst/>
                        </a:rPr>
                        <a:t>Lack of personal contact (the researcher is not able to establish a personal relationship with the respondents); level of understanding (respondents may read differently into each question and reply based on their own interpretation of the question); time-consuming.</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55" marR="42055" marT="0" marB="0"/>
                </a:tc>
                <a:extLst>
                  <a:ext uri="{0D108BD9-81ED-4DB2-BD59-A6C34878D82A}">
                    <a16:rowId xmlns:a16="http://schemas.microsoft.com/office/drawing/2014/main" val="3476988700"/>
                  </a:ext>
                </a:extLst>
              </a:tr>
            </a:tbl>
          </a:graphicData>
        </a:graphic>
      </p:graphicFrame>
    </p:spTree>
    <p:extLst>
      <p:ext uri="{BB962C8B-B14F-4D97-AF65-F5344CB8AC3E}">
        <p14:creationId xmlns:p14="http://schemas.microsoft.com/office/powerpoint/2010/main" val="545572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545" y="382047"/>
            <a:ext cx="11666910" cy="164636"/>
          </a:xfrm>
        </p:spPr>
        <p:txBody>
          <a:bodyPr>
            <a:noAutofit/>
          </a:bodyPr>
          <a:lstStyle/>
          <a:p>
            <a:r>
              <a:rPr lang="en-GB" sz="2000" dirty="0">
                <a:solidFill>
                  <a:schemeClr val="accent2">
                    <a:lumMod val="40000"/>
                    <a:lumOff val="60000"/>
                  </a:schemeClr>
                </a:solidFill>
              </a:rPr>
              <a:t>3</a:t>
            </a:r>
            <a:r>
              <a:rPr lang="en-US" sz="2000" dirty="0">
                <a:solidFill>
                  <a:schemeClr val="accent2">
                    <a:lumMod val="40000"/>
                    <a:lumOff val="60000"/>
                  </a:schemeClr>
                </a:solidFill>
              </a:rPr>
              <a:t> PART </a:t>
            </a:r>
            <a:r>
              <a:rPr lang="en-US" sz="2000" dirty="0"/>
              <a:t>Project scope management</a:t>
            </a:r>
            <a:br>
              <a:rPr lang="en-US" sz="2000" dirty="0"/>
            </a:br>
            <a:r>
              <a:rPr lang="en-GB" sz="2000" dirty="0">
                <a:solidFill>
                  <a:srgbClr val="FF6600"/>
                </a:solidFill>
              </a:rPr>
              <a:t>Date gathering techniques: Advantages and Disadvantages </a:t>
            </a:r>
            <a:endParaRPr lang="lt-LT" sz="2000" dirty="0">
              <a:solidFill>
                <a:srgbClr val="FF6600"/>
              </a:solidFill>
            </a:endParaRPr>
          </a:p>
        </p:txBody>
      </p:sp>
      <p:sp>
        <p:nvSpPr>
          <p:cNvPr id="4" name="TextBox 3">
            <a:extLst>
              <a:ext uri="{FF2B5EF4-FFF2-40B4-BE49-F238E27FC236}">
                <a16:creationId xmlns:a16="http://schemas.microsoft.com/office/drawing/2014/main" id="{B0F2C778-384C-4705-B2EB-896E32C4D3AA}"/>
              </a:ext>
            </a:extLst>
          </p:cNvPr>
          <p:cNvSpPr txBox="1"/>
          <p:nvPr/>
        </p:nvSpPr>
        <p:spPr>
          <a:xfrm>
            <a:off x="11720767" y="6488668"/>
            <a:ext cx="418722" cy="369332"/>
          </a:xfrm>
          <a:prstGeom prst="rect">
            <a:avLst/>
          </a:prstGeom>
          <a:noFill/>
        </p:spPr>
        <p:txBody>
          <a:bodyPr wrap="square" rtlCol="0">
            <a:spAutoFit/>
          </a:bodyPr>
          <a:lstStyle/>
          <a:p>
            <a:r>
              <a:rPr lang="lt-LT" dirty="0"/>
              <a:t>8</a:t>
            </a:r>
            <a:endParaRPr lang="en-GB" dirty="0"/>
          </a:p>
        </p:txBody>
      </p:sp>
      <p:sp>
        <p:nvSpPr>
          <p:cNvPr id="5" name="TextBox 4">
            <a:extLst>
              <a:ext uri="{FF2B5EF4-FFF2-40B4-BE49-F238E27FC236}">
                <a16:creationId xmlns:a16="http://schemas.microsoft.com/office/drawing/2014/main" id="{373C4A10-48C3-4C8C-B88F-CA531750C1FF}"/>
              </a:ext>
            </a:extLst>
          </p:cNvPr>
          <p:cNvSpPr txBox="1"/>
          <p:nvPr/>
        </p:nvSpPr>
        <p:spPr>
          <a:xfrm>
            <a:off x="262545" y="6257835"/>
            <a:ext cx="11458222" cy="461665"/>
          </a:xfrm>
          <a:prstGeom prst="rect">
            <a:avLst/>
          </a:prstGeom>
          <a:noFill/>
        </p:spPr>
        <p:txBody>
          <a:bodyPr wrap="square">
            <a:spAutoFit/>
          </a:bodyPr>
          <a:lstStyle/>
          <a:p>
            <a:r>
              <a:rPr lang="en-GB" sz="1200" b="1" dirty="0"/>
              <a:t>More about:</a:t>
            </a:r>
            <a:endParaRPr lang="lt-LT" sz="1200" b="1" dirty="0"/>
          </a:p>
          <a:p>
            <a:r>
              <a:rPr lang="lt-LT" sz="1200" dirty="0"/>
              <a:t>Davidavičienė</a:t>
            </a:r>
            <a:r>
              <a:rPr lang="en-GB" sz="1200" dirty="0"/>
              <a:t>,</a:t>
            </a:r>
            <a:r>
              <a:rPr lang="lt-LT" sz="1200" dirty="0"/>
              <a:t> V</a:t>
            </a:r>
            <a:r>
              <a:rPr lang="en-GB" sz="1200" dirty="0"/>
              <a:t>. et al. (2018).</a:t>
            </a:r>
            <a:r>
              <a:rPr lang="lt-LT" sz="1200" dirty="0"/>
              <a:t> Modernizing the academic teaching and research environment: methodologies and cases in business research. Cham: Springer International Publishing.</a:t>
            </a:r>
            <a:endParaRPr lang="en-GB" sz="1200" dirty="0"/>
          </a:p>
        </p:txBody>
      </p:sp>
      <p:graphicFrame>
        <p:nvGraphicFramePr>
          <p:cNvPr id="6" name="Table 5">
            <a:extLst>
              <a:ext uri="{FF2B5EF4-FFF2-40B4-BE49-F238E27FC236}">
                <a16:creationId xmlns:a16="http://schemas.microsoft.com/office/drawing/2014/main" id="{B161F1D0-F856-4DD0-9A2B-85266A5D8013}"/>
              </a:ext>
            </a:extLst>
          </p:cNvPr>
          <p:cNvGraphicFramePr>
            <a:graphicFrameLocks noGrp="1"/>
          </p:cNvGraphicFramePr>
          <p:nvPr>
            <p:extLst>
              <p:ext uri="{D42A27DB-BD31-4B8C-83A1-F6EECF244321}">
                <p14:modId xmlns:p14="http://schemas.microsoft.com/office/powerpoint/2010/main" val="4019710464"/>
              </p:ext>
            </p:extLst>
          </p:nvPr>
        </p:nvGraphicFramePr>
        <p:xfrm>
          <a:off x="327171" y="909328"/>
          <a:ext cx="11157357" cy="5038466"/>
        </p:xfrm>
        <a:graphic>
          <a:graphicData uri="http://schemas.openxmlformats.org/drawingml/2006/table">
            <a:tbl>
              <a:tblPr firstRow="1" firstCol="1" bandRow="1">
                <a:tableStyleId>{21E4AEA4-8DFA-4A89-87EB-49C32662AFE0}</a:tableStyleId>
              </a:tblPr>
              <a:tblGrid>
                <a:gridCol w="1965245">
                  <a:extLst>
                    <a:ext uri="{9D8B030D-6E8A-4147-A177-3AD203B41FA5}">
                      <a16:colId xmlns:a16="http://schemas.microsoft.com/office/drawing/2014/main" val="2645786496"/>
                    </a:ext>
                  </a:extLst>
                </a:gridCol>
                <a:gridCol w="2723915">
                  <a:extLst>
                    <a:ext uri="{9D8B030D-6E8A-4147-A177-3AD203B41FA5}">
                      <a16:colId xmlns:a16="http://schemas.microsoft.com/office/drawing/2014/main" val="60054158"/>
                    </a:ext>
                  </a:extLst>
                </a:gridCol>
                <a:gridCol w="3032163">
                  <a:extLst>
                    <a:ext uri="{9D8B030D-6E8A-4147-A177-3AD203B41FA5}">
                      <a16:colId xmlns:a16="http://schemas.microsoft.com/office/drawing/2014/main" val="3118958437"/>
                    </a:ext>
                  </a:extLst>
                </a:gridCol>
                <a:gridCol w="3436034">
                  <a:extLst>
                    <a:ext uri="{9D8B030D-6E8A-4147-A177-3AD203B41FA5}">
                      <a16:colId xmlns:a16="http://schemas.microsoft.com/office/drawing/2014/main" val="4119603734"/>
                    </a:ext>
                  </a:extLst>
                </a:gridCol>
              </a:tblGrid>
              <a:tr h="390716">
                <a:tc>
                  <a:txBody>
                    <a:bodyPr/>
                    <a:lstStyle/>
                    <a:p>
                      <a:pPr algn="l">
                        <a:lnSpc>
                          <a:spcPct val="115000"/>
                        </a:lnSpc>
                        <a:spcBef>
                          <a:spcPts val="200"/>
                        </a:spcBef>
                        <a:spcAft>
                          <a:spcPts val="200"/>
                        </a:spcAft>
                        <a:tabLst>
                          <a:tab pos="252095" algn="l"/>
                          <a:tab pos="504190" algn="l"/>
                          <a:tab pos="5581015" algn="r"/>
                        </a:tabLst>
                      </a:pPr>
                      <a:r>
                        <a:rPr lang="en-GB" sz="1200" dirty="0">
                          <a:effectLst/>
                        </a:rPr>
                        <a:t>Method</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55" marR="42055" marT="10903" marB="10903"/>
                </a:tc>
                <a:tc>
                  <a:txBody>
                    <a:bodyPr/>
                    <a:lstStyle/>
                    <a:p>
                      <a:pPr algn="l">
                        <a:lnSpc>
                          <a:spcPct val="115000"/>
                        </a:lnSpc>
                        <a:spcBef>
                          <a:spcPts val="200"/>
                        </a:spcBef>
                        <a:spcAft>
                          <a:spcPts val="200"/>
                        </a:spcAft>
                        <a:tabLst>
                          <a:tab pos="252095" algn="l"/>
                          <a:tab pos="504190" algn="l"/>
                          <a:tab pos="5581015" algn="r"/>
                        </a:tabLst>
                      </a:pPr>
                      <a:r>
                        <a:rPr lang="en-GB" sz="1200" dirty="0">
                          <a:effectLst/>
                        </a:rPr>
                        <a:t>Definition</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55" marR="42055" marT="10903" marB="10903"/>
                </a:tc>
                <a:tc>
                  <a:txBody>
                    <a:bodyPr/>
                    <a:lstStyle/>
                    <a:p>
                      <a:pPr algn="l">
                        <a:lnSpc>
                          <a:spcPct val="115000"/>
                        </a:lnSpc>
                        <a:spcBef>
                          <a:spcPts val="200"/>
                        </a:spcBef>
                        <a:spcAft>
                          <a:spcPts val="200"/>
                        </a:spcAft>
                        <a:tabLst>
                          <a:tab pos="252095" algn="l"/>
                          <a:tab pos="504190" algn="l"/>
                          <a:tab pos="5581015" algn="r"/>
                        </a:tabLst>
                      </a:pPr>
                      <a:r>
                        <a:rPr lang="en-GB" sz="1200" dirty="0">
                          <a:effectLst/>
                        </a:rPr>
                        <a:t>Advantages</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55" marR="42055" marT="10903" marB="10903"/>
                </a:tc>
                <a:tc>
                  <a:txBody>
                    <a:bodyPr/>
                    <a:lstStyle/>
                    <a:p>
                      <a:pPr algn="l">
                        <a:lnSpc>
                          <a:spcPct val="115000"/>
                        </a:lnSpc>
                        <a:spcBef>
                          <a:spcPts val="200"/>
                        </a:spcBef>
                        <a:spcAft>
                          <a:spcPts val="200"/>
                        </a:spcAft>
                        <a:tabLst>
                          <a:tab pos="252095" algn="l"/>
                          <a:tab pos="504190" algn="l"/>
                          <a:tab pos="5581015" algn="r"/>
                        </a:tabLst>
                      </a:pPr>
                      <a:r>
                        <a:rPr lang="en-GB" sz="1200" dirty="0">
                          <a:effectLst/>
                        </a:rPr>
                        <a:t>Disadvantages </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055" marR="42055" marT="0" marB="0"/>
                </a:tc>
                <a:extLst>
                  <a:ext uri="{0D108BD9-81ED-4DB2-BD59-A6C34878D82A}">
                    <a16:rowId xmlns:a16="http://schemas.microsoft.com/office/drawing/2014/main" val="1940289601"/>
                  </a:ext>
                </a:extLst>
              </a:tr>
              <a:tr h="1734430">
                <a:tc>
                  <a:txBody>
                    <a:bodyPr/>
                    <a:lstStyle/>
                    <a:p>
                      <a:pPr algn="l">
                        <a:lnSpc>
                          <a:spcPct val="115000"/>
                        </a:lnSpc>
                        <a:spcBef>
                          <a:spcPts val="200"/>
                        </a:spcBef>
                        <a:spcAft>
                          <a:spcPts val="200"/>
                        </a:spcAft>
                        <a:tabLst>
                          <a:tab pos="252095" algn="l"/>
                          <a:tab pos="504190" algn="l"/>
                          <a:tab pos="5581015" algn="r"/>
                        </a:tabLst>
                      </a:pPr>
                      <a:r>
                        <a:rPr lang="en-GB" sz="1200" dirty="0">
                          <a:effectLst/>
                        </a:rPr>
                        <a:t>Interview</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txBody>
                  <a:tcPr marL="48424" marR="48424" marT="12554" marB="12554"/>
                </a:tc>
                <a:tc>
                  <a:txBody>
                    <a:bodyPr/>
                    <a:lstStyle/>
                    <a:p>
                      <a:pPr algn="l">
                        <a:lnSpc>
                          <a:spcPct val="115000"/>
                        </a:lnSpc>
                        <a:spcBef>
                          <a:spcPts val="200"/>
                        </a:spcBef>
                        <a:spcAft>
                          <a:spcPts val="200"/>
                        </a:spcAft>
                        <a:tabLst>
                          <a:tab pos="252095" algn="l"/>
                          <a:tab pos="504190" algn="l"/>
                          <a:tab pos="5581015" algn="r"/>
                        </a:tabLst>
                      </a:pPr>
                      <a:r>
                        <a:rPr lang="en-GB" sz="1200" dirty="0">
                          <a:effectLst/>
                        </a:rPr>
                        <a:t>A purposeful conversation between two or more people, requiring the interviewer to establish rapport, to ask concise and unambiguous questions, to which the interviewee is willing to respond, and to listen attentively.</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txBody>
                  <a:tcPr marL="48424" marR="48424" marT="12554" marB="12554"/>
                </a:tc>
                <a:tc>
                  <a:txBody>
                    <a:bodyPr/>
                    <a:lstStyle/>
                    <a:p>
                      <a:pPr algn="l">
                        <a:lnSpc>
                          <a:spcPct val="115000"/>
                        </a:lnSpc>
                        <a:spcBef>
                          <a:spcPts val="200"/>
                        </a:spcBef>
                        <a:spcAft>
                          <a:spcPts val="200"/>
                        </a:spcAft>
                        <a:tabLst>
                          <a:tab pos="252095" algn="l"/>
                          <a:tab pos="504190" algn="l"/>
                          <a:tab pos="5581015" algn="r"/>
                        </a:tabLst>
                      </a:pPr>
                      <a:r>
                        <a:rPr lang="en-GB" sz="1200" dirty="0">
                          <a:effectLst/>
                        </a:rPr>
                        <a:t>Development of relationship; selection of suitable candidate; collection of primary and sufficient information; time saving; increasing knowledge.</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txBody>
                  <a:tcPr marL="48424" marR="48424" marT="12554" marB="12554"/>
                </a:tc>
                <a:tc>
                  <a:txBody>
                    <a:bodyPr/>
                    <a:lstStyle/>
                    <a:p>
                      <a:pPr algn="l">
                        <a:lnSpc>
                          <a:spcPct val="115000"/>
                        </a:lnSpc>
                        <a:spcBef>
                          <a:spcPts val="200"/>
                        </a:spcBef>
                        <a:spcAft>
                          <a:spcPts val="200"/>
                        </a:spcAft>
                        <a:tabLst>
                          <a:tab pos="252095" algn="l"/>
                          <a:tab pos="504190" algn="l"/>
                          <a:tab pos="5581015" algn="r"/>
                        </a:tabLst>
                      </a:pPr>
                      <a:r>
                        <a:rPr lang="en-GB" sz="1200" dirty="0">
                          <a:effectLst/>
                        </a:rPr>
                        <a:t>Record problems; lack of attention; time consuming; personal aspects (personal matters may not be revealed by interview method).</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txBody>
                  <a:tcPr marL="48424" marR="48424" marT="0" marB="0"/>
                </a:tc>
                <a:extLst>
                  <a:ext uri="{0D108BD9-81ED-4DB2-BD59-A6C34878D82A}">
                    <a16:rowId xmlns:a16="http://schemas.microsoft.com/office/drawing/2014/main" val="3267060734"/>
                  </a:ext>
                </a:extLst>
              </a:tr>
              <a:tr h="1575431">
                <a:tc>
                  <a:txBody>
                    <a:bodyPr/>
                    <a:lstStyle/>
                    <a:p>
                      <a:pPr algn="l">
                        <a:lnSpc>
                          <a:spcPct val="115000"/>
                        </a:lnSpc>
                        <a:spcBef>
                          <a:spcPts val="200"/>
                        </a:spcBef>
                        <a:spcAft>
                          <a:spcPts val="200"/>
                        </a:spcAft>
                        <a:tabLst>
                          <a:tab pos="252095" algn="l"/>
                          <a:tab pos="504190" algn="l"/>
                          <a:tab pos="5581015" algn="r"/>
                        </a:tabLst>
                      </a:pPr>
                      <a:r>
                        <a:rPr lang="en-GB" sz="1200">
                          <a:effectLst/>
                        </a:rPr>
                        <a:t>Focus group</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48424" marR="48424" marT="12554" marB="12554"/>
                </a:tc>
                <a:tc>
                  <a:txBody>
                    <a:bodyPr/>
                    <a:lstStyle/>
                    <a:p>
                      <a:pPr algn="l">
                        <a:lnSpc>
                          <a:spcPct val="115000"/>
                        </a:lnSpc>
                        <a:spcBef>
                          <a:spcPts val="200"/>
                        </a:spcBef>
                        <a:spcAft>
                          <a:spcPts val="200"/>
                        </a:spcAft>
                        <a:tabLst>
                          <a:tab pos="252095" algn="l"/>
                          <a:tab pos="504190" algn="l"/>
                          <a:tab pos="5581015" algn="r"/>
                        </a:tabLst>
                      </a:pPr>
                      <a:r>
                        <a:rPr lang="en-GB" sz="1200">
                          <a:effectLst/>
                        </a:rPr>
                        <a:t>A group interview that focuses upon a particular issue, product, service or topic by encouraging discussion amongst participants and the sharing of perceptions in an open and tolerant environment.</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48424" marR="48424" marT="12554" marB="12554"/>
                </a:tc>
                <a:tc>
                  <a:txBody>
                    <a:bodyPr/>
                    <a:lstStyle/>
                    <a:p>
                      <a:pPr algn="l">
                        <a:lnSpc>
                          <a:spcPct val="115000"/>
                        </a:lnSpc>
                        <a:spcBef>
                          <a:spcPts val="200"/>
                        </a:spcBef>
                        <a:spcAft>
                          <a:spcPts val="200"/>
                        </a:spcAft>
                        <a:tabLst>
                          <a:tab pos="252095" algn="l"/>
                          <a:tab pos="504190" algn="l"/>
                          <a:tab pos="5581015" algn="r"/>
                        </a:tabLst>
                      </a:pPr>
                      <a:r>
                        <a:rPr lang="en-GB" sz="1200">
                          <a:effectLst/>
                        </a:rPr>
                        <a:t>Interaction and deepness; intelligibility; non-verbal aspect; time saving; variety points of view.</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48424" marR="48424" marT="12554" marB="12554"/>
                </a:tc>
                <a:tc>
                  <a:txBody>
                    <a:bodyPr/>
                    <a:lstStyle/>
                    <a:p>
                      <a:pPr algn="l">
                        <a:lnSpc>
                          <a:spcPct val="115000"/>
                        </a:lnSpc>
                        <a:spcBef>
                          <a:spcPts val="200"/>
                        </a:spcBef>
                        <a:spcAft>
                          <a:spcPts val="200"/>
                        </a:spcAft>
                        <a:tabLst>
                          <a:tab pos="252095" algn="l"/>
                          <a:tab pos="504190" algn="l"/>
                          <a:tab pos="5581015" algn="r"/>
                        </a:tabLst>
                      </a:pPr>
                      <a:r>
                        <a:rPr lang="en-GB" sz="1200" dirty="0">
                          <a:effectLst/>
                        </a:rPr>
                        <a:t>The researcher has less control over proceedings than with the individual interview; the data are difficult to analyse; they are difficult to organize; the recordings more time-consuming to transcribe than equivalent recordings of individual interviews; there are possible problems of group effects.</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txBody>
                  <a:tcPr marL="48424" marR="48424" marT="0" marB="0"/>
                </a:tc>
                <a:extLst>
                  <a:ext uri="{0D108BD9-81ED-4DB2-BD59-A6C34878D82A}">
                    <a16:rowId xmlns:a16="http://schemas.microsoft.com/office/drawing/2014/main" val="1757711269"/>
                  </a:ext>
                </a:extLst>
              </a:tr>
              <a:tr h="1337889">
                <a:tc>
                  <a:txBody>
                    <a:bodyPr/>
                    <a:lstStyle/>
                    <a:p>
                      <a:pPr algn="l">
                        <a:lnSpc>
                          <a:spcPct val="115000"/>
                        </a:lnSpc>
                        <a:spcBef>
                          <a:spcPts val="200"/>
                        </a:spcBef>
                        <a:spcAft>
                          <a:spcPts val="200"/>
                        </a:spcAft>
                        <a:tabLst>
                          <a:tab pos="252095" algn="l"/>
                          <a:tab pos="504190" algn="l"/>
                          <a:tab pos="5581015" algn="r"/>
                        </a:tabLst>
                      </a:pPr>
                      <a:r>
                        <a:rPr lang="en-GB" sz="1200">
                          <a:effectLst/>
                        </a:rPr>
                        <a:t>Case studies</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48424" marR="48424" marT="12554" marB="12554"/>
                </a:tc>
                <a:tc>
                  <a:txBody>
                    <a:bodyPr/>
                    <a:lstStyle/>
                    <a:p>
                      <a:pPr algn="l">
                        <a:lnSpc>
                          <a:spcPct val="115000"/>
                        </a:lnSpc>
                        <a:spcBef>
                          <a:spcPts val="200"/>
                        </a:spcBef>
                        <a:spcAft>
                          <a:spcPts val="200"/>
                        </a:spcAft>
                        <a:tabLst>
                          <a:tab pos="252095" algn="l"/>
                          <a:tab pos="504190" algn="l"/>
                          <a:tab pos="5581015" algn="r"/>
                        </a:tabLst>
                      </a:pPr>
                      <a:r>
                        <a:rPr lang="en-GB" sz="1200">
                          <a:effectLst/>
                        </a:rPr>
                        <a:t>Investigates a contemporary phenomenon (the “case”) in its real world context, especially when the boundaries between phenomenon and context may not be clearly evident.</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48424" marR="48424" marT="12554" marB="12554"/>
                </a:tc>
                <a:tc>
                  <a:txBody>
                    <a:bodyPr/>
                    <a:lstStyle/>
                    <a:p>
                      <a:pPr algn="l">
                        <a:lnSpc>
                          <a:spcPct val="115000"/>
                        </a:lnSpc>
                        <a:spcBef>
                          <a:spcPts val="200"/>
                        </a:spcBef>
                        <a:spcAft>
                          <a:spcPts val="200"/>
                        </a:spcAft>
                        <a:tabLst>
                          <a:tab pos="252095" algn="l"/>
                          <a:tab pos="504190" algn="l"/>
                          <a:tab pos="5581015" algn="r"/>
                        </a:tabLst>
                      </a:pPr>
                      <a:r>
                        <a:rPr lang="en-GB" sz="1200">
                          <a:effectLst/>
                        </a:rPr>
                        <a:t>Case study is based on people’s competencies, own experiences and practices and it is main factor for learning process; case studies allow to present the complexity of social life; is possible to collect detailed information.</a:t>
                      </a:r>
                      <a:endParaRPr lang="en-GB" sz="1200">
                        <a:effectLst/>
                        <a:latin typeface="Times New Roman" panose="02020603050405020304" pitchFamily="18" charset="0"/>
                        <a:ea typeface="Calibri" panose="020F0502020204030204" pitchFamily="34" charset="0"/>
                        <a:cs typeface="Arial" panose="020B0604020202020204" pitchFamily="34" charset="0"/>
                      </a:endParaRPr>
                    </a:p>
                  </a:txBody>
                  <a:tcPr marL="48424" marR="48424" marT="12554" marB="12554"/>
                </a:tc>
                <a:tc>
                  <a:txBody>
                    <a:bodyPr/>
                    <a:lstStyle/>
                    <a:p>
                      <a:pPr algn="l">
                        <a:lnSpc>
                          <a:spcPct val="115000"/>
                        </a:lnSpc>
                        <a:spcBef>
                          <a:spcPts val="200"/>
                        </a:spcBef>
                        <a:spcAft>
                          <a:spcPts val="200"/>
                        </a:spcAft>
                        <a:tabLst>
                          <a:tab pos="252095" algn="l"/>
                          <a:tab pos="504190" algn="l"/>
                          <a:tab pos="5581015" algn="r"/>
                        </a:tabLst>
                      </a:pPr>
                      <a:r>
                        <a:rPr lang="en-GB" sz="1200" dirty="0">
                          <a:effectLst/>
                        </a:rPr>
                        <a:t>The complexity of a case can make analysis more difficult; case studies provide little basis for scientific generalisation; case studies difficult to conduct and it is difficult to manage and organise data systematically.</a:t>
                      </a: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txBody>
                  <a:tcPr marL="48424" marR="48424" marT="0" marB="0"/>
                </a:tc>
                <a:extLst>
                  <a:ext uri="{0D108BD9-81ED-4DB2-BD59-A6C34878D82A}">
                    <a16:rowId xmlns:a16="http://schemas.microsoft.com/office/drawing/2014/main" val="2791187947"/>
                  </a:ext>
                </a:extLst>
              </a:tr>
            </a:tbl>
          </a:graphicData>
        </a:graphic>
      </p:graphicFrame>
    </p:spTree>
    <p:extLst>
      <p:ext uri="{BB962C8B-B14F-4D97-AF65-F5344CB8AC3E}">
        <p14:creationId xmlns:p14="http://schemas.microsoft.com/office/powerpoint/2010/main" val="3688121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545" y="382047"/>
            <a:ext cx="11666910" cy="164636"/>
          </a:xfrm>
        </p:spPr>
        <p:txBody>
          <a:bodyPr>
            <a:noAutofit/>
          </a:bodyPr>
          <a:lstStyle/>
          <a:p>
            <a:r>
              <a:rPr lang="en-GB" sz="2000" dirty="0">
                <a:solidFill>
                  <a:schemeClr val="accent2">
                    <a:lumMod val="40000"/>
                    <a:lumOff val="60000"/>
                  </a:schemeClr>
                </a:solidFill>
              </a:rPr>
              <a:t>3</a:t>
            </a:r>
            <a:r>
              <a:rPr lang="en-US" sz="2000" dirty="0">
                <a:solidFill>
                  <a:schemeClr val="accent2">
                    <a:lumMod val="40000"/>
                    <a:lumOff val="60000"/>
                  </a:schemeClr>
                </a:solidFill>
              </a:rPr>
              <a:t> PART </a:t>
            </a:r>
            <a:r>
              <a:rPr lang="en-US" sz="2000" dirty="0"/>
              <a:t>Project scope management</a:t>
            </a:r>
            <a:br>
              <a:rPr lang="en-US" sz="2000" dirty="0"/>
            </a:br>
            <a:r>
              <a:rPr lang="en-GB" sz="2000" dirty="0">
                <a:solidFill>
                  <a:srgbClr val="FF6600"/>
                </a:solidFill>
              </a:rPr>
              <a:t>Date gathering techniques: Observation</a:t>
            </a:r>
            <a:endParaRPr lang="lt-LT" sz="2000" dirty="0">
              <a:solidFill>
                <a:srgbClr val="FF6600"/>
              </a:solidFill>
            </a:endParaRPr>
          </a:p>
        </p:txBody>
      </p:sp>
      <p:sp>
        <p:nvSpPr>
          <p:cNvPr id="5" name="TextBox 4">
            <a:extLst>
              <a:ext uri="{FF2B5EF4-FFF2-40B4-BE49-F238E27FC236}">
                <a16:creationId xmlns:a16="http://schemas.microsoft.com/office/drawing/2014/main" id="{373C4A10-48C3-4C8C-B88F-CA531750C1FF}"/>
              </a:ext>
            </a:extLst>
          </p:cNvPr>
          <p:cNvSpPr txBox="1"/>
          <p:nvPr/>
        </p:nvSpPr>
        <p:spPr>
          <a:xfrm>
            <a:off x="262545" y="6197655"/>
            <a:ext cx="11458222" cy="646331"/>
          </a:xfrm>
          <a:prstGeom prst="rect">
            <a:avLst/>
          </a:prstGeom>
          <a:noFill/>
        </p:spPr>
        <p:txBody>
          <a:bodyPr wrap="square">
            <a:spAutoFit/>
          </a:bodyPr>
          <a:lstStyle/>
          <a:p>
            <a:r>
              <a:rPr lang="en-GB" sz="1200" b="1" dirty="0"/>
              <a:t>More about:</a:t>
            </a:r>
            <a:endParaRPr lang="lt-LT" sz="1200" b="1" dirty="0"/>
          </a:p>
          <a:p>
            <a:r>
              <a:rPr lang="en-US" sz="1200" dirty="0"/>
              <a:t>Veal, A. J. (2005). Business research methods: a managerial approach, </a:t>
            </a:r>
            <a:r>
              <a:rPr lang="en-US" sz="1200" dirty="0" err="1"/>
              <a:t>Frenchs</a:t>
            </a:r>
            <a:r>
              <a:rPr lang="en-US" sz="1200" dirty="0"/>
              <a:t> Forest: Pearson Education Australia, 362 p.</a:t>
            </a:r>
            <a:endParaRPr lang="en-GB" sz="1200" dirty="0"/>
          </a:p>
          <a:p>
            <a:r>
              <a:rPr lang="lt-LT" sz="1200" dirty="0"/>
              <a:t>Davidavičienė</a:t>
            </a:r>
            <a:r>
              <a:rPr lang="en-GB" sz="1200" dirty="0"/>
              <a:t>,</a:t>
            </a:r>
            <a:r>
              <a:rPr lang="lt-LT" sz="1200" dirty="0"/>
              <a:t> V</a:t>
            </a:r>
            <a:r>
              <a:rPr lang="en-GB" sz="1200" dirty="0"/>
              <a:t>. et al. (2018).</a:t>
            </a:r>
            <a:r>
              <a:rPr lang="lt-LT" sz="1200" dirty="0"/>
              <a:t> Modernizing the academic teaching and research environment: methodologies and cases in business research. Cham: Springer International Publishing.</a:t>
            </a:r>
            <a:endParaRPr lang="en-GB" sz="1200" dirty="0"/>
          </a:p>
        </p:txBody>
      </p:sp>
      <p:sp>
        <p:nvSpPr>
          <p:cNvPr id="7" name="TextBox 6">
            <a:extLst>
              <a:ext uri="{FF2B5EF4-FFF2-40B4-BE49-F238E27FC236}">
                <a16:creationId xmlns:a16="http://schemas.microsoft.com/office/drawing/2014/main" id="{2C482843-9566-4FE0-A235-7765135047C5}"/>
              </a:ext>
            </a:extLst>
          </p:cNvPr>
          <p:cNvSpPr txBox="1"/>
          <p:nvPr/>
        </p:nvSpPr>
        <p:spPr>
          <a:xfrm>
            <a:off x="262545" y="793907"/>
            <a:ext cx="11541384" cy="1200329"/>
          </a:xfrm>
          <a:prstGeom prst="rect">
            <a:avLst/>
          </a:prstGeom>
          <a:noFill/>
        </p:spPr>
        <p:txBody>
          <a:bodyPr wrap="square">
            <a:spAutoFit/>
          </a:bodyPr>
          <a:lstStyle/>
          <a:p>
            <a:pPr marL="285750" indent="-285750" algn="just">
              <a:buFont typeface="Wingdings" panose="05000000000000000000" pitchFamily="2" charset="2"/>
              <a:buChar char="v"/>
            </a:pPr>
            <a:r>
              <a:rPr lang="en-US" sz="1800" b="1" dirty="0">
                <a:solidFill>
                  <a:srgbClr val="FF6600"/>
                </a:solidFill>
                <a:effectLst/>
                <a:latin typeface="+mj-lt"/>
                <a:ea typeface="Calibri" panose="020F0502020204030204" pitchFamily="34" charset="0"/>
              </a:rPr>
              <a:t>Observation</a:t>
            </a:r>
            <a:r>
              <a:rPr lang="en-US" sz="1800" dirty="0">
                <a:solidFill>
                  <a:srgbClr val="FF6600"/>
                </a:solidFill>
                <a:effectLst/>
                <a:latin typeface="+mj-lt"/>
                <a:ea typeface="Calibri" panose="020F0502020204030204" pitchFamily="34" charset="0"/>
              </a:rPr>
              <a:t> is the systematic process of recording and gathering data by watching different research objects (people </a:t>
            </a:r>
            <a:r>
              <a:rPr lang="en-US" sz="1800" dirty="0" err="1">
                <a:solidFill>
                  <a:srgbClr val="FF6600"/>
                </a:solidFill>
                <a:effectLst/>
                <a:latin typeface="+mj-lt"/>
                <a:ea typeface="Calibri" panose="020F0502020204030204" pitchFamily="34" charset="0"/>
              </a:rPr>
              <a:t>behaviour</a:t>
            </a:r>
            <a:r>
              <a:rPr lang="en-US" sz="1800" dirty="0">
                <a:solidFill>
                  <a:srgbClr val="FF6600"/>
                </a:solidFill>
                <a:effectLst/>
                <a:latin typeface="+mj-lt"/>
                <a:ea typeface="Calibri" panose="020F0502020204030204" pitchFamily="34" charset="0"/>
              </a:rPr>
              <a:t>, events, situations, environment and etc.). </a:t>
            </a:r>
          </a:p>
          <a:p>
            <a:pPr marL="285750" indent="-285750" algn="just">
              <a:buFont typeface="Wingdings" panose="05000000000000000000" pitchFamily="2" charset="2"/>
              <a:buChar char="v"/>
            </a:pPr>
            <a:r>
              <a:rPr lang="en-US" sz="1800" dirty="0">
                <a:solidFill>
                  <a:srgbClr val="FF6600"/>
                </a:solidFill>
                <a:effectLst/>
                <a:latin typeface="+mj-lt"/>
                <a:ea typeface="Calibri" panose="020F0502020204030204" pitchFamily="34" charset="0"/>
              </a:rPr>
              <a:t>Observations can be overt (people know they are being observed) and covert (people don’t know that they are being observed). </a:t>
            </a:r>
            <a:endParaRPr lang="en-GB" dirty="0">
              <a:solidFill>
                <a:srgbClr val="FF6600"/>
              </a:solidFill>
              <a:latin typeface="+mj-lt"/>
            </a:endParaRPr>
          </a:p>
        </p:txBody>
      </p:sp>
      <p:sp>
        <p:nvSpPr>
          <p:cNvPr id="8" name="Oval 7">
            <a:extLst>
              <a:ext uri="{FF2B5EF4-FFF2-40B4-BE49-F238E27FC236}">
                <a16:creationId xmlns:a16="http://schemas.microsoft.com/office/drawing/2014/main" id="{054817DF-EE3C-47D0-91C6-16123257C703}"/>
              </a:ext>
            </a:extLst>
          </p:cNvPr>
          <p:cNvSpPr/>
          <p:nvPr/>
        </p:nvSpPr>
        <p:spPr>
          <a:xfrm>
            <a:off x="696287" y="1831565"/>
            <a:ext cx="3548543" cy="2304207"/>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lnSpc>
                <a:spcPct val="115000"/>
              </a:lnSpc>
              <a:spcAft>
                <a:spcPts val="600"/>
              </a:spcAft>
              <a:tabLst>
                <a:tab pos="252095" algn="l"/>
                <a:tab pos="504190" algn="l"/>
                <a:tab pos="5581015" algn="r"/>
              </a:tabLst>
            </a:pPr>
            <a:r>
              <a:rPr lang="en-GB" sz="1000" b="1" dirty="0">
                <a:solidFill>
                  <a:schemeClr val="tx1"/>
                </a:solidFill>
                <a:effectLst/>
                <a:latin typeface="+mj-lt"/>
                <a:ea typeface="Calibri" panose="020F0502020204030204" pitchFamily="34" charset="0"/>
              </a:rPr>
              <a:t>Spatial use of sites </a:t>
            </a:r>
            <a:r>
              <a:rPr lang="en-GB" sz="1000" dirty="0">
                <a:effectLst/>
                <a:latin typeface="+mj-lt"/>
                <a:ea typeface="Calibri" panose="020F0502020204030204" pitchFamily="34" charset="0"/>
              </a:rPr>
              <a:t>(including workplaces, retail areas, public areas such as roads or urban precincts, and recreational spaces, such as parks, beaches) method can be used to examine how space is used, the level of use of particular areas, traffic flow, and the movement of material and people. The movement of people within an area can be recorded for later analysis by using various ICT. </a:t>
            </a:r>
          </a:p>
        </p:txBody>
      </p:sp>
      <p:sp>
        <p:nvSpPr>
          <p:cNvPr id="9" name="Oval 8">
            <a:extLst>
              <a:ext uri="{FF2B5EF4-FFF2-40B4-BE49-F238E27FC236}">
                <a16:creationId xmlns:a16="http://schemas.microsoft.com/office/drawing/2014/main" id="{55AB8C99-430B-4F03-8605-7F2F9DFB6213}"/>
              </a:ext>
            </a:extLst>
          </p:cNvPr>
          <p:cNvSpPr/>
          <p:nvPr/>
        </p:nvSpPr>
        <p:spPr>
          <a:xfrm>
            <a:off x="2782349" y="3834122"/>
            <a:ext cx="3454167" cy="2516343"/>
          </a:xfrm>
          <a:prstGeom prst="ellipse">
            <a:avLst/>
          </a:prstGeom>
          <a:solidFill>
            <a:schemeClr val="accent4">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0DE86B5D-E173-4385-A43A-8301826C3C61}"/>
              </a:ext>
            </a:extLst>
          </p:cNvPr>
          <p:cNvSpPr/>
          <p:nvPr/>
        </p:nvSpPr>
        <p:spPr>
          <a:xfrm>
            <a:off x="6621192" y="4201661"/>
            <a:ext cx="3733412" cy="231915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47DD1E90-D200-45E6-A4DC-D48DD30956FD}"/>
              </a:ext>
            </a:extLst>
          </p:cNvPr>
          <p:cNvSpPr/>
          <p:nvPr/>
        </p:nvSpPr>
        <p:spPr>
          <a:xfrm>
            <a:off x="5332603" y="1644242"/>
            <a:ext cx="4247626" cy="2516343"/>
          </a:xfrm>
          <a:prstGeom prst="ellipse">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362C813D-9D56-4EA0-A06D-4D1653F26A57}"/>
              </a:ext>
            </a:extLst>
          </p:cNvPr>
          <p:cNvSpPr txBox="1"/>
          <p:nvPr/>
        </p:nvSpPr>
        <p:spPr>
          <a:xfrm>
            <a:off x="5687735" y="2169635"/>
            <a:ext cx="3454167" cy="1493935"/>
          </a:xfrm>
          <a:prstGeom prst="rect">
            <a:avLst/>
          </a:prstGeom>
          <a:noFill/>
        </p:spPr>
        <p:txBody>
          <a:bodyPr wrap="square">
            <a:spAutoFit/>
          </a:bodyPr>
          <a:lstStyle/>
          <a:p>
            <a:pPr algn="ctr">
              <a:lnSpc>
                <a:spcPct val="115000"/>
              </a:lnSpc>
              <a:spcAft>
                <a:spcPts val="600"/>
              </a:spcAft>
              <a:tabLst>
                <a:tab pos="252095" algn="l"/>
                <a:tab pos="504190" algn="l"/>
                <a:tab pos="5581015" algn="r"/>
              </a:tabLst>
            </a:pPr>
            <a:r>
              <a:rPr lang="en-GB" sz="1000" b="1" dirty="0">
                <a:effectLst/>
                <a:latin typeface="+mj-lt"/>
                <a:ea typeface="Calibri" panose="020F0502020204030204" pitchFamily="34" charset="0"/>
              </a:rPr>
              <a:t>Workplace behaviour </a:t>
            </a:r>
            <a:r>
              <a:rPr lang="en-GB" sz="1000" dirty="0">
                <a:solidFill>
                  <a:schemeClr val="bg1"/>
                </a:solidFill>
                <a:effectLst/>
                <a:latin typeface="+mj-lt"/>
                <a:ea typeface="Calibri" panose="020F0502020204030204" pitchFamily="34" charset="0"/>
              </a:rPr>
              <a:t>allows a range of workplace behaviours to be examined. It is possible to observe an individual’s physical actions, non-verbal behaviours (such as tone of voice or body language) and the time taken to perform tasks, as well as physical distances between people at work. Finding out about such things requires observation ­­– sometimes covert observation. This may raise employee relations issues and ethical issues concerning people’s rights to privacy.</a:t>
            </a:r>
          </a:p>
        </p:txBody>
      </p:sp>
      <p:sp>
        <p:nvSpPr>
          <p:cNvPr id="15" name="TextBox 14">
            <a:extLst>
              <a:ext uri="{FF2B5EF4-FFF2-40B4-BE49-F238E27FC236}">
                <a16:creationId xmlns:a16="http://schemas.microsoft.com/office/drawing/2014/main" id="{40923E1E-DC75-4E81-A03C-CBD5FDBEDC9F}"/>
              </a:ext>
            </a:extLst>
          </p:cNvPr>
          <p:cNvSpPr txBox="1"/>
          <p:nvPr/>
        </p:nvSpPr>
        <p:spPr>
          <a:xfrm>
            <a:off x="3208786" y="4175442"/>
            <a:ext cx="2638341" cy="1851661"/>
          </a:xfrm>
          <a:prstGeom prst="rect">
            <a:avLst/>
          </a:prstGeom>
          <a:noFill/>
        </p:spPr>
        <p:txBody>
          <a:bodyPr wrap="square">
            <a:spAutoFit/>
          </a:bodyPr>
          <a:lstStyle/>
          <a:p>
            <a:pPr algn="ctr">
              <a:lnSpc>
                <a:spcPct val="115000"/>
              </a:lnSpc>
              <a:spcAft>
                <a:spcPts val="600"/>
              </a:spcAft>
              <a:tabLst>
                <a:tab pos="252095" algn="l"/>
                <a:tab pos="504190" algn="l"/>
                <a:tab pos="5581015" algn="r"/>
              </a:tabLst>
            </a:pPr>
            <a:r>
              <a:rPr lang="en-GB" sz="1000" b="1" dirty="0">
                <a:effectLst/>
                <a:latin typeface="+mj-lt"/>
                <a:ea typeface="Calibri" panose="020F0502020204030204" pitchFamily="34" charset="0"/>
              </a:rPr>
              <a:t>Consumer testing </a:t>
            </a:r>
            <a:r>
              <a:rPr lang="en-GB" sz="1000" dirty="0">
                <a:effectLst/>
                <a:latin typeface="+mj-lt"/>
                <a:ea typeface="Calibri" panose="020F0502020204030204" pitchFamily="34" charset="0"/>
              </a:rPr>
              <a:t>is under-exploited use of observation, sometimes referred to as ‘mystery shopping. While interviews are the most common means of obtaining information on the quality of the experience offered by, for example, shopping </a:t>
            </a:r>
            <a:r>
              <a:rPr lang="en-GB" sz="1000" dirty="0" err="1">
                <a:effectLst/>
                <a:latin typeface="+mj-lt"/>
                <a:ea typeface="Calibri" panose="020F0502020204030204" pitchFamily="34" charset="0"/>
              </a:rPr>
              <a:t>center</a:t>
            </a:r>
            <a:r>
              <a:rPr lang="en-GB" sz="1000" dirty="0">
                <a:effectLst/>
                <a:latin typeface="+mj-lt"/>
                <a:ea typeface="Calibri" panose="020F0502020204030204" pitchFamily="34" charset="0"/>
              </a:rPr>
              <a:t>, an additional means is for the researcher to play the role of an incognito customer and analyse, for example, information availability and clarity, product availability, staff courtesy, knowledge.</a:t>
            </a:r>
          </a:p>
        </p:txBody>
      </p:sp>
      <p:sp>
        <p:nvSpPr>
          <p:cNvPr id="17" name="TextBox 16">
            <a:extLst>
              <a:ext uri="{FF2B5EF4-FFF2-40B4-BE49-F238E27FC236}">
                <a16:creationId xmlns:a16="http://schemas.microsoft.com/office/drawing/2014/main" id="{04D73F29-9667-4FF5-BD7A-092C07E2634D}"/>
              </a:ext>
            </a:extLst>
          </p:cNvPr>
          <p:cNvSpPr txBox="1"/>
          <p:nvPr/>
        </p:nvSpPr>
        <p:spPr>
          <a:xfrm>
            <a:off x="7237602" y="4920927"/>
            <a:ext cx="2931893" cy="966803"/>
          </a:xfrm>
          <a:prstGeom prst="rect">
            <a:avLst/>
          </a:prstGeom>
          <a:noFill/>
        </p:spPr>
        <p:txBody>
          <a:bodyPr wrap="square">
            <a:spAutoFit/>
          </a:bodyPr>
          <a:lstStyle/>
          <a:p>
            <a:pPr algn="ctr">
              <a:lnSpc>
                <a:spcPct val="115000"/>
              </a:lnSpc>
              <a:spcAft>
                <a:spcPts val="600"/>
              </a:spcAft>
              <a:tabLst>
                <a:tab pos="252095" algn="l"/>
                <a:tab pos="504190" algn="l"/>
                <a:tab pos="5581015" algn="r"/>
              </a:tabLst>
            </a:pPr>
            <a:r>
              <a:rPr lang="en-US" sz="1000" b="1" dirty="0">
                <a:effectLst/>
                <a:latin typeface="+mj-lt"/>
                <a:ea typeface="Calibri" panose="020F0502020204030204" pitchFamily="34" charset="0"/>
              </a:rPr>
              <a:t>Social </a:t>
            </a:r>
            <a:r>
              <a:rPr lang="en-US" sz="1000" b="1" dirty="0" err="1">
                <a:effectLst/>
                <a:latin typeface="+mj-lt"/>
                <a:ea typeface="Calibri" panose="020F0502020204030204" pitchFamily="34" charset="0"/>
              </a:rPr>
              <a:t>behaviour</a:t>
            </a:r>
            <a:r>
              <a:rPr lang="en-US" sz="1000" b="1" dirty="0">
                <a:effectLst/>
                <a:latin typeface="+mj-lt"/>
                <a:ea typeface="Calibri" panose="020F0502020204030204" pitchFamily="34" charset="0"/>
              </a:rPr>
              <a:t> observation </a:t>
            </a:r>
            <a:r>
              <a:rPr lang="en-US" sz="1000" dirty="0">
                <a:solidFill>
                  <a:schemeClr val="bg1"/>
                </a:solidFill>
                <a:effectLst/>
                <a:latin typeface="+mj-lt"/>
                <a:ea typeface="Calibri" panose="020F0502020204030204" pitchFamily="34" charset="0"/>
              </a:rPr>
              <a:t>has been used in sociological analysis to develop ideas about social </a:t>
            </a:r>
            <a:r>
              <a:rPr lang="en-US" sz="1000" dirty="0" err="1">
                <a:solidFill>
                  <a:schemeClr val="bg1"/>
                </a:solidFill>
                <a:effectLst/>
                <a:latin typeface="+mj-lt"/>
                <a:ea typeface="Calibri" panose="020F0502020204030204" pitchFamily="34" charset="0"/>
              </a:rPr>
              <a:t>behaviour</a:t>
            </a:r>
            <a:r>
              <a:rPr lang="en-US" sz="1000" dirty="0">
                <a:solidFill>
                  <a:schemeClr val="bg1"/>
                </a:solidFill>
                <a:effectLst/>
                <a:latin typeface="+mj-lt"/>
                <a:ea typeface="Calibri" panose="020F0502020204030204" pitchFamily="34" charset="0"/>
              </a:rPr>
              <a:t>. Researchers use an interactive and inductive process to build explanations of social </a:t>
            </a:r>
            <a:r>
              <a:rPr lang="en-US" sz="1000" dirty="0" err="1">
                <a:solidFill>
                  <a:schemeClr val="bg1"/>
                </a:solidFill>
                <a:effectLst/>
                <a:latin typeface="+mj-lt"/>
                <a:ea typeface="Calibri" panose="020F0502020204030204" pitchFamily="34" charset="0"/>
              </a:rPr>
              <a:t>behaviour</a:t>
            </a:r>
            <a:r>
              <a:rPr lang="en-US" sz="1000" dirty="0">
                <a:solidFill>
                  <a:schemeClr val="bg1"/>
                </a:solidFill>
                <a:effectLst/>
                <a:latin typeface="+mj-lt"/>
                <a:ea typeface="Calibri" panose="020F0502020204030204" pitchFamily="34" charset="0"/>
              </a:rPr>
              <a:t> from what they observe. </a:t>
            </a:r>
            <a:endParaRPr lang="en-GB" sz="1000" dirty="0">
              <a:solidFill>
                <a:schemeClr val="bg1"/>
              </a:solidFill>
              <a:effectLst/>
              <a:latin typeface="+mj-lt"/>
              <a:ea typeface="Calibri" panose="020F0502020204030204" pitchFamily="34" charset="0"/>
            </a:endParaRPr>
          </a:p>
        </p:txBody>
      </p:sp>
      <p:sp>
        <p:nvSpPr>
          <p:cNvPr id="18" name="TextBox 17">
            <a:extLst>
              <a:ext uri="{FF2B5EF4-FFF2-40B4-BE49-F238E27FC236}">
                <a16:creationId xmlns:a16="http://schemas.microsoft.com/office/drawing/2014/main" id="{5D243287-A09E-43CC-9BD6-E1DBD7ECDEDD}"/>
              </a:ext>
            </a:extLst>
          </p:cNvPr>
          <p:cNvSpPr txBox="1"/>
          <p:nvPr/>
        </p:nvSpPr>
        <p:spPr>
          <a:xfrm>
            <a:off x="11720767" y="6488668"/>
            <a:ext cx="418722" cy="369332"/>
          </a:xfrm>
          <a:prstGeom prst="rect">
            <a:avLst/>
          </a:prstGeom>
          <a:noFill/>
        </p:spPr>
        <p:txBody>
          <a:bodyPr wrap="square" rtlCol="0">
            <a:spAutoFit/>
          </a:bodyPr>
          <a:lstStyle/>
          <a:p>
            <a:r>
              <a:rPr lang="lt-LT" dirty="0"/>
              <a:t>9</a:t>
            </a:r>
            <a:endParaRPr lang="en-GB" dirty="0"/>
          </a:p>
        </p:txBody>
      </p:sp>
    </p:spTree>
    <p:extLst>
      <p:ext uri="{BB962C8B-B14F-4D97-AF65-F5344CB8AC3E}">
        <p14:creationId xmlns:p14="http://schemas.microsoft.com/office/powerpoint/2010/main" val="3525673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4184</TotalTime>
  <Words>4179</Words>
  <Application>Microsoft Office PowerPoint</Application>
  <PresentationFormat>Widescreen</PresentationFormat>
  <Paragraphs>344</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Calibri Light</vt:lpstr>
      <vt:lpstr>Graphik Web Regular</vt:lpstr>
      <vt:lpstr>Source Sans Pro</vt:lpstr>
      <vt:lpstr>Times New Roman</vt:lpstr>
      <vt:lpstr>Wingdings</vt:lpstr>
      <vt:lpstr>Office Theme</vt:lpstr>
      <vt:lpstr>Corporate Social Entrepreneurship and Project Management III Part</vt:lpstr>
      <vt:lpstr>Structure of Corporate Social Entrepreneurship (CSE) and Project Management</vt:lpstr>
      <vt:lpstr>3 PART Project scope management Processes (based on PMBOK GUIDE, 2017) </vt:lpstr>
      <vt:lpstr>3 PART Project scope management Collect requirements (based on PMBOK GUIDE, 2017) </vt:lpstr>
      <vt:lpstr>3 PART Project scope management Data gathering techniques: Quantitative and Qualitative analysis </vt:lpstr>
      <vt:lpstr>3 PART Project scope management Data gathering techniques: Quantitative and Qualitative analysis </vt:lpstr>
      <vt:lpstr>3 PART Project scope management Date gathering techniques: Advantages and Disadvantages </vt:lpstr>
      <vt:lpstr>3 PART Project scope management Date gathering techniques: Advantages and Disadvantages </vt:lpstr>
      <vt:lpstr>3 PART Project scope management Date gathering techniques: Observation</vt:lpstr>
      <vt:lpstr>3 PART Project scope management Observation: 4 types of participant observation </vt:lpstr>
      <vt:lpstr>3 PART Project scope management Observation: main dimensions</vt:lpstr>
      <vt:lpstr>3 PART Project scope management Observation: Example of Observation Form </vt:lpstr>
      <vt:lpstr>3 PART Project scope management Questionnaires: Types of closed-end questions </vt:lpstr>
      <vt:lpstr>3 PART Project scope management Questionnaires: Types of closed-end questions </vt:lpstr>
      <vt:lpstr>3 PART Project scope management Questionnaires: Types of open-end questions </vt:lpstr>
      <vt:lpstr>3 PART Project scope management Questionnaires: Types of open-end questions </vt:lpstr>
      <vt:lpstr>3 PART Project scope management Interview: types</vt:lpstr>
      <vt:lpstr>3 PART Project scope management Case study: types</vt:lpstr>
      <vt:lpstr>3 PART Project scope management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Vida Davidavičienė</dc:creator>
  <cp:lastModifiedBy>Jurgita Raudeliuniene</cp:lastModifiedBy>
  <cp:revision>73</cp:revision>
  <dcterms:created xsi:type="dcterms:W3CDTF">2022-02-21T07:31:55Z</dcterms:created>
  <dcterms:modified xsi:type="dcterms:W3CDTF">2022-04-06T23:37:23Z</dcterms:modified>
</cp:coreProperties>
</file>